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8" r:id="rId4"/>
    <p:sldMasterId id="2147483986" r:id="rId5"/>
    <p:sldMasterId id="2147483998" r:id="rId6"/>
    <p:sldMasterId id="2147483961" r:id="rId7"/>
  </p:sldMasterIdLst>
  <p:notesMasterIdLst>
    <p:notesMasterId r:id="rId194"/>
  </p:notesMasterIdLst>
  <p:handoutMasterIdLst>
    <p:handoutMasterId r:id="rId195"/>
  </p:handoutMasterIdLst>
  <p:sldIdLst>
    <p:sldId id="292" r:id="rId8"/>
    <p:sldId id="295" r:id="rId9"/>
    <p:sldId id="443" r:id="rId10"/>
    <p:sldId id="858" r:id="rId11"/>
    <p:sldId id="859" r:id="rId12"/>
    <p:sldId id="306" r:id="rId13"/>
    <p:sldId id="305" r:id="rId14"/>
    <p:sldId id="307" r:id="rId15"/>
    <p:sldId id="308" r:id="rId16"/>
    <p:sldId id="309" r:id="rId17"/>
    <p:sldId id="507" r:id="rId18"/>
    <p:sldId id="494" r:id="rId19"/>
    <p:sldId id="495" r:id="rId20"/>
    <p:sldId id="496" r:id="rId21"/>
    <p:sldId id="497" r:id="rId22"/>
    <p:sldId id="498" r:id="rId23"/>
    <p:sldId id="499" r:id="rId24"/>
    <p:sldId id="500" r:id="rId25"/>
    <p:sldId id="573" r:id="rId26"/>
    <p:sldId id="502" r:id="rId27"/>
    <p:sldId id="503" r:id="rId28"/>
    <p:sldId id="504" r:id="rId29"/>
    <p:sldId id="505" r:id="rId30"/>
    <p:sldId id="454" r:id="rId31"/>
    <p:sldId id="510" r:id="rId32"/>
    <p:sldId id="511" r:id="rId33"/>
    <p:sldId id="512" r:id="rId34"/>
    <p:sldId id="513" r:id="rId35"/>
    <p:sldId id="514" r:id="rId36"/>
    <p:sldId id="515" r:id="rId37"/>
    <p:sldId id="864" r:id="rId38"/>
    <p:sldId id="273" r:id="rId39"/>
    <p:sldId id="316" r:id="rId40"/>
    <p:sldId id="875" r:id="rId41"/>
    <p:sldId id="868" r:id="rId42"/>
    <p:sldId id="869" r:id="rId43"/>
    <p:sldId id="311" r:id="rId44"/>
    <p:sldId id="870" r:id="rId45"/>
    <p:sldId id="320" r:id="rId46"/>
    <p:sldId id="326" r:id="rId47"/>
    <p:sldId id="871" r:id="rId48"/>
    <p:sldId id="872" r:id="rId49"/>
    <p:sldId id="323" r:id="rId50"/>
    <p:sldId id="873" r:id="rId51"/>
    <p:sldId id="319" r:id="rId52"/>
    <p:sldId id="874" r:id="rId53"/>
    <p:sldId id="321" r:id="rId54"/>
    <p:sldId id="330" r:id="rId55"/>
    <p:sldId id="876" r:id="rId56"/>
    <p:sldId id="877" r:id="rId57"/>
    <p:sldId id="878" r:id="rId58"/>
    <p:sldId id="879" r:id="rId59"/>
    <p:sldId id="880" r:id="rId60"/>
    <p:sldId id="881" r:id="rId61"/>
    <p:sldId id="882" r:id="rId62"/>
    <p:sldId id="883" r:id="rId63"/>
    <p:sldId id="884" r:id="rId64"/>
    <p:sldId id="517" r:id="rId65"/>
    <p:sldId id="551" r:id="rId66"/>
    <p:sldId id="552" r:id="rId67"/>
    <p:sldId id="553" r:id="rId68"/>
    <p:sldId id="554" r:id="rId69"/>
    <p:sldId id="555" r:id="rId70"/>
    <p:sldId id="556" r:id="rId71"/>
    <p:sldId id="455" r:id="rId72"/>
    <p:sldId id="313" r:id="rId73"/>
    <p:sldId id="314" r:id="rId74"/>
    <p:sldId id="557" r:id="rId75"/>
    <p:sldId id="558" r:id="rId76"/>
    <p:sldId id="559" r:id="rId77"/>
    <p:sldId id="560" r:id="rId78"/>
    <p:sldId id="453" r:id="rId79"/>
    <p:sldId id="479" r:id="rId80"/>
    <p:sldId id="480" r:id="rId81"/>
    <p:sldId id="481" r:id="rId82"/>
    <p:sldId id="482" r:id="rId83"/>
    <p:sldId id="483" r:id="rId84"/>
    <p:sldId id="484" r:id="rId85"/>
    <p:sldId id="485" r:id="rId86"/>
    <p:sldId id="486" r:id="rId87"/>
    <p:sldId id="487" r:id="rId88"/>
    <p:sldId id="488" r:id="rId89"/>
    <p:sldId id="489" r:id="rId90"/>
    <p:sldId id="490" r:id="rId91"/>
    <p:sldId id="491" r:id="rId92"/>
    <p:sldId id="492" r:id="rId93"/>
    <p:sldId id="354" r:id="rId94"/>
    <p:sldId id="355" r:id="rId95"/>
    <p:sldId id="356" r:id="rId96"/>
    <p:sldId id="357" r:id="rId97"/>
    <p:sldId id="358" r:id="rId98"/>
    <p:sldId id="359" r:id="rId99"/>
    <p:sldId id="360" r:id="rId100"/>
    <p:sldId id="361" r:id="rId101"/>
    <p:sldId id="861" r:id="rId102"/>
    <p:sldId id="862" r:id="rId103"/>
    <p:sldId id="363" r:id="rId104"/>
    <p:sldId id="368" r:id="rId105"/>
    <p:sldId id="863" r:id="rId106"/>
    <p:sldId id="369" r:id="rId107"/>
    <p:sldId id="370" r:id="rId108"/>
    <p:sldId id="373" r:id="rId109"/>
    <p:sldId id="477" r:id="rId110"/>
    <p:sldId id="459" r:id="rId111"/>
    <p:sldId id="460" r:id="rId112"/>
    <p:sldId id="461" r:id="rId113"/>
    <p:sldId id="462" r:id="rId114"/>
    <p:sldId id="463" r:id="rId115"/>
    <p:sldId id="464" r:id="rId116"/>
    <p:sldId id="465" r:id="rId117"/>
    <p:sldId id="466" r:id="rId118"/>
    <p:sldId id="467" r:id="rId119"/>
    <p:sldId id="468" r:id="rId120"/>
    <p:sldId id="469" r:id="rId121"/>
    <p:sldId id="470" r:id="rId122"/>
    <p:sldId id="471" r:id="rId123"/>
    <p:sldId id="472" r:id="rId124"/>
    <p:sldId id="473" r:id="rId125"/>
    <p:sldId id="474" r:id="rId126"/>
    <p:sldId id="475" r:id="rId127"/>
    <p:sldId id="456" r:id="rId128"/>
    <p:sldId id="401" r:id="rId129"/>
    <p:sldId id="402" r:id="rId130"/>
    <p:sldId id="403" r:id="rId131"/>
    <p:sldId id="404" r:id="rId132"/>
    <p:sldId id="457" r:id="rId133"/>
    <p:sldId id="406" r:id="rId134"/>
    <p:sldId id="407" r:id="rId135"/>
    <p:sldId id="408" r:id="rId136"/>
    <p:sldId id="409" r:id="rId137"/>
    <p:sldId id="410" r:id="rId138"/>
    <p:sldId id="411" r:id="rId139"/>
    <p:sldId id="412" r:id="rId140"/>
    <p:sldId id="413" r:id="rId141"/>
    <p:sldId id="414" r:id="rId142"/>
    <p:sldId id="415" r:id="rId143"/>
    <p:sldId id="416" r:id="rId144"/>
    <p:sldId id="417" r:id="rId145"/>
    <p:sldId id="418" r:id="rId146"/>
    <p:sldId id="419" r:id="rId147"/>
    <p:sldId id="420" r:id="rId148"/>
    <p:sldId id="421" r:id="rId149"/>
    <p:sldId id="422" r:id="rId150"/>
    <p:sldId id="423" r:id="rId151"/>
    <p:sldId id="424" r:id="rId152"/>
    <p:sldId id="425" r:id="rId153"/>
    <p:sldId id="426" r:id="rId154"/>
    <p:sldId id="427" r:id="rId155"/>
    <p:sldId id="428" r:id="rId156"/>
    <p:sldId id="352" r:id="rId157"/>
    <p:sldId id="342" r:id="rId158"/>
    <p:sldId id="343" r:id="rId159"/>
    <p:sldId id="344" r:id="rId160"/>
    <p:sldId id="345" r:id="rId161"/>
    <p:sldId id="346" r:id="rId162"/>
    <p:sldId id="347" r:id="rId163"/>
    <p:sldId id="348" r:id="rId164"/>
    <p:sldId id="349" r:id="rId165"/>
    <p:sldId id="350" r:id="rId166"/>
    <p:sldId id="441" r:id="rId167"/>
    <p:sldId id="561" r:id="rId168"/>
    <p:sldId id="562" r:id="rId169"/>
    <p:sldId id="324" r:id="rId170"/>
    <p:sldId id="325" r:id="rId171"/>
    <p:sldId id="442" r:id="rId172"/>
    <p:sldId id="329" r:id="rId173"/>
    <p:sldId id="563" r:id="rId174"/>
    <p:sldId id="331" r:id="rId175"/>
    <p:sldId id="574" r:id="rId176"/>
    <p:sldId id="322" r:id="rId177"/>
    <p:sldId id="575" r:id="rId178"/>
    <p:sldId id="340" r:id="rId179"/>
    <p:sldId id="576" r:id="rId180"/>
    <p:sldId id="315" r:id="rId181"/>
    <p:sldId id="569" r:id="rId182"/>
    <p:sldId id="317" r:id="rId183"/>
    <p:sldId id="318" r:id="rId184"/>
    <p:sldId id="398" r:id="rId185"/>
    <p:sldId id="392" r:id="rId186"/>
    <p:sldId id="393" r:id="rId187"/>
    <p:sldId id="394" r:id="rId188"/>
    <p:sldId id="850" r:id="rId189"/>
    <p:sldId id="856" r:id="rId190"/>
    <p:sldId id="609" r:id="rId191"/>
    <p:sldId id="857" r:id="rId192"/>
    <p:sldId id="572" r:id="rId19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467"/>
    <a:srgbClr val="5C9CD5"/>
    <a:srgbClr val="D2DEEF"/>
    <a:srgbClr val="0000FF"/>
    <a:srgbClr val="4372C4"/>
    <a:srgbClr val="95A9D9"/>
    <a:srgbClr val="96A9D9"/>
    <a:srgbClr val="3B3F71"/>
    <a:srgbClr val="072E4C"/>
    <a:srgbClr val="E87A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5" autoAdjust="0"/>
    <p:restoredTop sz="97495" autoAdjust="0"/>
  </p:normalViewPr>
  <p:slideViewPr>
    <p:cSldViewPr snapToGrid="0">
      <p:cViewPr varScale="1">
        <p:scale>
          <a:sx n="158" d="100"/>
          <a:sy n="158" d="100"/>
        </p:scale>
        <p:origin x="200" y="960"/>
      </p:cViewPr>
      <p:guideLst>
        <p:guide orient="horz" pos="171"/>
        <p:guide pos="5759"/>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handoutMaster" Target="handoutMasters/handoutMaster1.xml"/><Relationship Id="rId190" Type="http://schemas.openxmlformats.org/officeDocument/2006/relationships/slide" Target="slides/slide183.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presProps" Target="presProps.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viewProps" Target="viewProp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theme" Target="theme/theme1.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074728-F7E0-48B3-ACDA-CE157C921E0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E59AEC59-5BD9-43DD-85C6-D453C134546D}">
      <dgm:prSet phldrT="[Text]" custT="1"/>
      <dgm:spPr>
        <a:noFill/>
        <a:ln w="38100">
          <a:solidFill>
            <a:schemeClr val="accent1">
              <a:lumMod val="60000"/>
              <a:lumOff val="40000"/>
            </a:schemeClr>
          </a:solidFill>
        </a:ln>
      </dgm:spPr>
      <dgm:t>
        <a:bodyPr/>
        <a:lstStyle/>
        <a:p>
          <a:r>
            <a:rPr lang="en-US" sz="1800" dirty="0"/>
            <a:t>Nursing Assistant</a:t>
          </a:r>
        </a:p>
      </dgm:t>
    </dgm:pt>
    <dgm:pt modelId="{718B73EC-2671-4C81-81A6-B17070F54FE1}" type="parTrans" cxnId="{A0B49227-6808-4025-A3A0-B2CDD60F2078}">
      <dgm:prSet/>
      <dgm:spPr/>
      <dgm:t>
        <a:bodyPr/>
        <a:lstStyle/>
        <a:p>
          <a:endParaRPr lang="en-US"/>
        </a:p>
      </dgm:t>
    </dgm:pt>
    <dgm:pt modelId="{72B9B645-5411-463E-8C16-F7B1B7CC78EE}" type="sibTrans" cxnId="{A0B49227-6808-4025-A3A0-B2CDD60F2078}">
      <dgm:prSet/>
      <dgm:spPr/>
      <dgm:t>
        <a:bodyPr/>
        <a:lstStyle/>
        <a:p>
          <a:endParaRPr lang="en-US"/>
        </a:p>
      </dgm:t>
    </dgm:pt>
    <dgm:pt modelId="{20894EB4-5D41-4A2C-8D50-07FC29BC9FD5}">
      <dgm:prSet phldrT="[Text]" custT="1"/>
      <dgm:spPr>
        <a:noFill/>
        <a:ln w="38100">
          <a:solidFill>
            <a:schemeClr val="accent1">
              <a:lumMod val="60000"/>
              <a:lumOff val="40000"/>
            </a:schemeClr>
          </a:solidFill>
        </a:ln>
      </dgm:spPr>
      <dgm:t>
        <a:bodyPr/>
        <a:lstStyle/>
        <a:p>
          <a:r>
            <a:rPr lang="en-US" sz="1800" dirty="0"/>
            <a:t>Registered Nurse</a:t>
          </a:r>
        </a:p>
      </dgm:t>
    </dgm:pt>
    <dgm:pt modelId="{816D2228-060B-4F58-8AB5-17630EE46FDF}" type="parTrans" cxnId="{94556548-EAA8-4CA2-98D1-31AAD0E7A10E}">
      <dgm:prSet/>
      <dgm:spPr/>
      <dgm:t>
        <a:bodyPr/>
        <a:lstStyle/>
        <a:p>
          <a:endParaRPr lang="en-US"/>
        </a:p>
      </dgm:t>
    </dgm:pt>
    <dgm:pt modelId="{C0DBAA1F-0BC6-4683-ACB4-B7EBCA39C87F}" type="sibTrans" cxnId="{94556548-EAA8-4CA2-98D1-31AAD0E7A10E}">
      <dgm:prSet/>
      <dgm:spPr/>
      <dgm:t>
        <a:bodyPr/>
        <a:lstStyle/>
        <a:p>
          <a:endParaRPr lang="en-US"/>
        </a:p>
      </dgm:t>
    </dgm:pt>
    <dgm:pt modelId="{F963761A-C26B-4125-8E49-6C1F81D7E8D4}">
      <dgm:prSet phldrT="[Text]" custT="1"/>
      <dgm:spPr>
        <a:noFill/>
        <a:ln w="38100">
          <a:solidFill>
            <a:schemeClr val="accent1">
              <a:lumMod val="60000"/>
              <a:lumOff val="40000"/>
            </a:schemeClr>
          </a:solidFill>
        </a:ln>
      </dgm:spPr>
      <dgm:t>
        <a:bodyPr/>
        <a:lstStyle/>
        <a:p>
          <a:pPr algn="l">
            <a:tabLst/>
          </a:pPr>
          <a:r>
            <a:rPr lang="en-US" sz="1800" dirty="0"/>
            <a:t>Registered Nurse</a:t>
          </a:r>
        </a:p>
      </dgm:t>
    </dgm:pt>
    <dgm:pt modelId="{4E1790DE-3DE9-47E6-94FF-0F509242F25D}" type="parTrans" cxnId="{F6328ECF-45D8-4B93-A06B-8582A99DA61B}">
      <dgm:prSet/>
      <dgm:spPr/>
      <dgm:t>
        <a:bodyPr/>
        <a:lstStyle/>
        <a:p>
          <a:endParaRPr lang="en-US"/>
        </a:p>
      </dgm:t>
    </dgm:pt>
    <dgm:pt modelId="{9980AC18-E335-47F9-AF35-E75FD659EDEA}" type="sibTrans" cxnId="{F6328ECF-45D8-4B93-A06B-8582A99DA61B}">
      <dgm:prSet/>
      <dgm:spPr/>
      <dgm:t>
        <a:bodyPr/>
        <a:lstStyle/>
        <a:p>
          <a:endParaRPr lang="en-US"/>
        </a:p>
      </dgm:t>
    </dgm:pt>
    <dgm:pt modelId="{746D721F-6977-41A7-A1ED-9D05A406C4E1}">
      <dgm:prSet phldrT="[Text]" custT="1"/>
      <dgm:spPr>
        <a:noFill/>
        <a:ln w="38100">
          <a:solidFill>
            <a:schemeClr val="accent1">
              <a:lumMod val="60000"/>
              <a:lumOff val="40000"/>
            </a:schemeClr>
          </a:solidFill>
        </a:ln>
      </dgm:spPr>
      <dgm:t>
        <a:bodyPr/>
        <a:lstStyle/>
        <a:p>
          <a:r>
            <a:rPr lang="en-US" sz="1800" dirty="0"/>
            <a:t>Practical Nursing</a:t>
          </a:r>
        </a:p>
      </dgm:t>
    </dgm:pt>
    <dgm:pt modelId="{C90A4C31-A144-4E02-BEE0-AB00D13A9A6B}" type="parTrans" cxnId="{C02885B9-1518-4E42-AD93-4D39ED07361E}">
      <dgm:prSet/>
      <dgm:spPr/>
      <dgm:t>
        <a:bodyPr/>
        <a:lstStyle/>
        <a:p>
          <a:endParaRPr lang="en-US"/>
        </a:p>
      </dgm:t>
    </dgm:pt>
    <dgm:pt modelId="{0480D76D-E74C-4F94-908D-2D71BB94BBEE}" type="sibTrans" cxnId="{C02885B9-1518-4E42-AD93-4D39ED07361E}">
      <dgm:prSet/>
      <dgm:spPr/>
      <dgm:t>
        <a:bodyPr/>
        <a:lstStyle/>
        <a:p>
          <a:endParaRPr lang="en-US"/>
        </a:p>
      </dgm:t>
    </dgm:pt>
    <dgm:pt modelId="{D6E61DEC-65CF-4C77-9494-9BF86842ED15}">
      <dgm:prSet phldrT="[Text]" custT="1"/>
      <dgm:spPr>
        <a:noFill/>
        <a:ln w="38100">
          <a:solidFill>
            <a:schemeClr val="accent1">
              <a:lumMod val="60000"/>
              <a:lumOff val="40000"/>
            </a:schemeClr>
          </a:solidFill>
        </a:ln>
      </dgm:spPr>
      <dgm:t>
        <a:bodyPr/>
        <a:lstStyle/>
        <a:p>
          <a:pPr>
            <a:tabLst/>
          </a:pPr>
          <a:r>
            <a:rPr lang="en-US" sz="1800" dirty="0"/>
            <a:t>Nurse Practitioner</a:t>
          </a:r>
        </a:p>
      </dgm:t>
    </dgm:pt>
    <dgm:pt modelId="{6853E5AF-AE73-42B7-B16A-7B74B965B224}" type="parTrans" cxnId="{13352BB4-5E26-4F2E-BC76-EA3ED84B5EAD}">
      <dgm:prSet/>
      <dgm:spPr/>
      <dgm:t>
        <a:bodyPr/>
        <a:lstStyle/>
        <a:p>
          <a:endParaRPr lang="en-US"/>
        </a:p>
      </dgm:t>
    </dgm:pt>
    <dgm:pt modelId="{EECDB8F1-458D-41B8-9D07-56453B9AFE4D}" type="sibTrans" cxnId="{13352BB4-5E26-4F2E-BC76-EA3ED84B5EAD}">
      <dgm:prSet/>
      <dgm:spPr/>
      <dgm:t>
        <a:bodyPr/>
        <a:lstStyle/>
        <a:p>
          <a:endParaRPr lang="en-US"/>
        </a:p>
      </dgm:t>
    </dgm:pt>
    <dgm:pt modelId="{8E15D94A-FEDB-4B3A-9051-D08AA6333BE2}" type="pres">
      <dgm:prSet presAssocID="{40074728-F7E0-48B3-ACDA-CE157C921E0D}" presName="arrowDiagram" presStyleCnt="0">
        <dgm:presLayoutVars>
          <dgm:chMax val="5"/>
          <dgm:dir/>
          <dgm:resizeHandles val="exact"/>
        </dgm:presLayoutVars>
      </dgm:prSet>
      <dgm:spPr/>
    </dgm:pt>
    <dgm:pt modelId="{46D066A5-3D43-4086-94DF-7BA664812AF7}" type="pres">
      <dgm:prSet presAssocID="{40074728-F7E0-48B3-ACDA-CE157C921E0D}" presName="arrow" presStyleLbl="bgShp" presStyleIdx="0" presStyleCnt="1"/>
      <dgm:spPr>
        <a:solidFill>
          <a:srgbClr val="D2DEEF"/>
        </a:solidFill>
      </dgm:spPr>
    </dgm:pt>
    <dgm:pt modelId="{70E64A56-D4E0-45D8-84FF-C110877E379C}" type="pres">
      <dgm:prSet presAssocID="{40074728-F7E0-48B3-ACDA-CE157C921E0D}" presName="arrowDiagram5" presStyleCnt="0"/>
      <dgm:spPr/>
    </dgm:pt>
    <dgm:pt modelId="{A950D362-FB9D-4893-9041-A119F0E2B5CA}" type="pres">
      <dgm:prSet presAssocID="{E59AEC59-5BD9-43DD-85C6-D453C134546D}" presName="bullet5a" presStyleLbl="node1" presStyleIdx="0" presStyleCnt="5" custLinFactX="-4521" custLinFactNeighborX="-100000"/>
      <dgm:spPr>
        <a:solidFill>
          <a:srgbClr val="5C9CD5"/>
        </a:solidFill>
      </dgm:spPr>
    </dgm:pt>
    <dgm:pt modelId="{7FD3C987-48DC-4C67-82F6-3768BD2BE5A0}" type="pres">
      <dgm:prSet presAssocID="{E59AEC59-5BD9-43DD-85C6-D453C134546D}" presName="textBox5a" presStyleLbl="revTx" presStyleIdx="0" presStyleCnt="5" custScaleX="120300" custLinFactNeighborX="-8568">
        <dgm:presLayoutVars>
          <dgm:bulletEnabled val="1"/>
        </dgm:presLayoutVars>
      </dgm:prSet>
      <dgm:spPr/>
    </dgm:pt>
    <dgm:pt modelId="{C435C040-8E6F-457E-8477-8EB5013A4AE6}" type="pres">
      <dgm:prSet presAssocID="{746D721F-6977-41A7-A1ED-9D05A406C4E1}" presName="bullet5b" presStyleLbl="node1" presStyleIdx="1" presStyleCnt="5"/>
      <dgm:spPr>
        <a:solidFill>
          <a:srgbClr val="5C9CD5"/>
        </a:solidFill>
      </dgm:spPr>
    </dgm:pt>
    <dgm:pt modelId="{1D473F6C-7038-47CC-BDD7-49C6915E33AD}" type="pres">
      <dgm:prSet presAssocID="{746D721F-6977-41A7-A1ED-9D05A406C4E1}" presName="textBox5b" presStyleLbl="revTx" presStyleIdx="1" presStyleCnt="5">
        <dgm:presLayoutVars>
          <dgm:bulletEnabled val="1"/>
        </dgm:presLayoutVars>
      </dgm:prSet>
      <dgm:spPr/>
    </dgm:pt>
    <dgm:pt modelId="{79DB6083-B648-48E1-AFE2-07165FDF4088}" type="pres">
      <dgm:prSet presAssocID="{20894EB4-5D41-4A2C-8D50-07FC29BC9FD5}" presName="bullet5c" presStyleLbl="node1" presStyleIdx="2" presStyleCnt="5"/>
      <dgm:spPr>
        <a:solidFill>
          <a:srgbClr val="5C9CD5"/>
        </a:solidFill>
      </dgm:spPr>
    </dgm:pt>
    <dgm:pt modelId="{0343E7B0-A024-4967-98EA-B73F05084604}" type="pres">
      <dgm:prSet presAssocID="{20894EB4-5D41-4A2C-8D50-07FC29BC9FD5}" presName="textBox5c" presStyleLbl="revTx" presStyleIdx="2" presStyleCnt="5">
        <dgm:presLayoutVars>
          <dgm:bulletEnabled val="1"/>
        </dgm:presLayoutVars>
      </dgm:prSet>
      <dgm:spPr/>
    </dgm:pt>
    <dgm:pt modelId="{C9249305-9525-444A-BF02-372553053188}" type="pres">
      <dgm:prSet presAssocID="{F963761A-C26B-4125-8E49-6C1F81D7E8D4}" presName="bullet5d" presStyleLbl="node1" presStyleIdx="3" presStyleCnt="5"/>
      <dgm:spPr>
        <a:solidFill>
          <a:srgbClr val="5C9CD5"/>
        </a:solidFill>
      </dgm:spPr>
    </dgm:pt>
    <dgm:pt modelId="{A6496C71-AC3C-4E6E-95AD-F4BA7E069658}" type="pres">
      <dgm:prSet presAssocID="{F963761A-C26B-4125-8E49-6C1F81D7E8D4}" presName="textBox5d" presStyleLbl="revTx" presStyleIdx="3" presStyleCnt="5" custScaleY="97115" custLinFactNeighborX="-223" custLinFactNeighborY="1004">
        <dgm:presLayoutVars>
          <dgm:bulletEnabled val="1"/>
        </dgm:presLayoutVars>
      </dgm:prSet>
      <dgm:spPr/>
    </dgm:pt>
    <dgm:pt modelId="{CB892899-AA73-4891-9414-3F602837C7AE}" type="pres">
      <dgm:prSet presAssocID="{D6E61DEC-65CF-4C77-9494-9BF86842ED15}" presName="bullet5e" presStyleLbl="node1" presStyleIdx="4" presStyleCnt="5"/>
      <dgm:spPr>
        <a:solidFill>
          <a:srgbClr val="5C9CD5"/>
        </a:solidFill>
      </dgm:spPr>
    </dgm:pt>
    <dgm:pt modelId="{82E8CCF2-837D-4FF5-9F46-351755090BB1}" type="pres">
      <dgm:prSet presAssocID="{D6E61DEC-65CF-4C77-9494-9BF86842ED15}" presName="textBox5e" presStyleLbl="revTx" presStyleIdx="4" presStyleCnt="5" custScaleX="98918" custScaleY="99470" custLinFactNeighborX="-379" custLinFactNeighborY="-483">
        <dgm:presLayoutVars>
          <dgm:bulletEnabled val="1"/>
        </dgm:presLayoutVars>
      </dgm:prSet>
      <dgm:spPr/>
    </dgm:pt>
  </dgm:ptLst>
  <dgm:cxnLst>
    <dgm:cxn modelId="{8F009A1B-FC51-4F6A-B8F6-A42A7E2228D7}" type="presOf" srcId="{40074728-F7E0-48B3-ACDA-CE157C921E0D}" destId="{8E15D94A-FEDB-4B3A-9051-D08AA6333BE2}" srcOrd="0" destOrd="0" presId="urn:microsoft.com/office/officeart/2005/8/layout/arrow2"/>
    <dgm:cxn modelId="{EDC32026-3254-400E-AC6E-E749445C0D9B}" type="presOf" srcId="{20894EB4-5D41-4A2C-8D50-07FC29BC9FD5}" destId="{0343E7B0-A024-4967-98EA-B73F05084604}" srcOrd="0" destOrd="0" presId="urn:microsoft.com/office/officeart/2005/8/layout/arrow2"/>
    <dgm:cxn modelId="{A0B49227-6808-4025-A3A0-B2CDD60F2078}" srcId="{40074728-F7E0-48B3-ACDA-CE157C921E0D}" destId="{E59AEC59-5BD9-43DD-85C6-D453C134546D}" srcOrd="0" destOrd="0" parTransId="{718B73EC-2671-4C81-81A6-B17070F54FE1}" sibTransId="{72B9B645-5411-463E-8C16-F7B1B7CC78EE}"/>
    <dgm:cxn modelId="{94556548-EAA8-4CA2-98D1-31AAD0E7A10E}" srcId="{40074728-F7E0-48B3-ACDA-CE157C921E0D}" destId="{20894EB4-5D41-4A2C-8D50-07FC29BC9FD5}" srcOrd="2" destOrd="0" parTransId="{816D2228-060B-4F58-8AB5-17630EE46FDF}" sibTransId="{C0DBAA1F-0BC6-4683-ACB4-B7EBCA39C87F}"/>
    <dgm:cxn modelId="{7A716F63-8883-4602-B745-181EEA5BEE10}" type="presOf" srcId="{746D721F-6977-41A7-A1ED-9D05A406C4E1}" destId="{1D473F6C-7038-47CC-BDD7-49C6915E33AD}" srcOrd="0" destOrd="0" presId="urn:microsoft.com/office/officeart/2005/8/layout/arrow2"/>
    <dgm:cxn modelId="{5C613A6F-C251-4538-BEB9-9878F8148683}" type="presOf" srcId="{E59AEC59-5BD9-43DD-85C6-D453C134546D}" destId="{7FD3C987-48DC-4C67-82F6-3768BD2BE5A0}" srcOrd="0" destOrd="0" presId="urn:microsoft.com/office/officeart/2005/8/layout/arrow2"/>
    <dgm:cxn modelId="{13352BB4-5E26-4F2E-BC76-EA3ED84B5EAD}" srcId="{40074728-F7E0-48B3-ACDA-CE157C921E0D}" destId="{D6E61DEC-65CF-4C77-9494-9BF86842ED15}" srcOrd="4" destOrd="0" parTransId="{6853E5AF-AE73-42B7-B16A-7B74B965B224}" sibTransId="{EECDB8F1-458D-41B8-9D07-56453B9AFE4D}"/>
    <dgm:cxn modelId="{DFFD45B9-88C5-4F52-AB1F-076E284CD85C}" type="presOf" srcId="{D6E61DEC-65CF-4C77-9494-9BF86842ED15}" destId="{82E8CCF2-837D-4FF5-9F46-351755090BB1}" srcOrd="0" destOrd="0" presId="urn:microsoft.com/office/officeart/2005/8/layout/arrow2"/>
    <dgm:cxn modelId="{C02885B9-1518-4E42-AD93-4D39ED07361E}" srcId="{40074728-F7E0-48B3-ACDA-CE157C921E0D}" destId="{746D721F-6977-41A7-A1ED-9D05A406C4E1}" srcOrd="1" destOrd="0" parTransId="{C90A4C31-A144-4E02-BEE0-AB00D13A9A6B}" sibTransId="{0480D76D-E74C-4F94-908D-2D71BB94BBEE}"/>
    <dgm:cxn modelId="{F6328ECF-45D8-4B93-A06B-8582A99DA61B}" srcId="{40074728-F7E0-48B3-ACDA-CE157C921E0D}" destId="{F963761A-C26B-4125-8E49-6C1F81D7E8D4}" srcOrd="3" destOrd="0" parTransId="{4E1790DE-3DE9-47E6-94FF-0F509242F25D}" sibTransId="{9980AC18-E335-47F9-AF35-E75FD659EDEA}"/>
    <dgm:cxn modelId="{7CE6DCDF-D67F-4DC5-8C78-6EBB3D03084D}" type="presOf" srcId="{F963761A-C26B-4125-8E49-6C1F81D7E8D4}" destId="{A6496C71-AC3C-4E6E-95AD-F4BA7E069658}" srcOrd="0" destOrd="0" presId="urn:microsoft.com/office/officeart/2005/8/layout/arrow2"/>
    <dgm:cxn modelId="{D0881606-B946-4ED7-9538-DF1C4FE899C5}" type="presParOf" srcId="{8E15D94A-FEDB-4B3A-9051-D08AA6333BE2}" destId="{46D066A5-3D43-4086-94DF-7BA664812AF7}" srcOrd="0" destOrd="0" presId="urn:microsoft.com/office/officeart/2005/8/layout/arrow2"/>
    <dgm:cxn modelId="{7933A408-4246-467A-ADC7-657A76294680}" type="presParOf" srcId="{8E15D94A-FEDB-4B3A-9051-D08AA6333BE2}" destId="{70E64A56-D4E0-45D8-84FF-C110877E379C}" srcOrd="1" destOrd="0" presId="urn:microsoft.com/office/officeart/2005/8/layout/arrow2"/>
    <dgm:cxn modelId="{E77DD11C-F13C-479B-A96B-6D8847B98762}" type="presParOf" srcId="{70E64A56-D4E0-45D8-84FF-C110877E379C}" destId="{A950D362-FB9D-4893-9041-A119F0E2B5CA}" srcOrd="0" destOrd="0" presId="urn:microsoft.com/office/officeart/2005/8/layout/arrow2"/>
    <dgm:cxn modelId="{432BE1D5-074D-4FA0-8F1F-E9145FDB1E8C}" type="presParOf" srcId="{70E64A56-D4E0-45D8-84FF-C110877E379C}" destId="{7FD3C987-48DC-4C67-82F6-3768BD2BE5A0}" srcOrd="1" destOrd="0" presId="urn:microsoft.com/office/officeart/2005/8/layout/arrow2"/>
    <dgm:cxn modelId="{C9DCB5F6-5091-411E-B88D-ECF4CFA93B84}" type="presParOf" srcId="{70E64A56-D4E0-45D8-84FF-C110877E379C}" destId="{C435C040-8E6F-457E-8477-8EB5013A4AE6}" srcOrd="2" destOrd="0" presId="urn:microsoft.com/office/officeart/2005/8/layout/arrow2"/>
    <dgm:cxn modelId="{B2345C44-EE2D-47A8-8E17-997630F72318}" type="presParOf" srcId="{70E64A56-D4E0-45D8-84FF-C110877E379C}" destId="{1D473F6C-7038-47CC-BDD7-49C6915E33AD}" srcOrd="3" destOrd="0" presId="urn:microsoft.com/office/officeart/2005/8/layout/arrow2"/>
    <dgm:cxn modelId="{4D4AB043-4959-429A-886B-3E1354B0DC6D}" type="presParOf" srcId="{70E64A56-D4E0-45D8-84FF-C110877E379C}" destId="{79DB6083-B648-48E1-AFE2-07165FDF4088}" srcOrd="4" destOrd="0" presId="urn:microsoft.com/office/officeart/2005/8/layout/arrow2"/>
    <dgm:cxn modelId="{2B860A0A-44AE-4916-98A5-75A093F24628}" type="presParOf" srcId="{70E64A56-D4E0-45D8-84FF-C110877E379C}" destId="{0343E7B0-A024-4967-98EA-B73F05084604}" srcOrd="5" destOrd="0" presId="urn:microsoft.com/office/officeart/2005/8/layout/arrow2"/>
    <dgm:cxn modelId="{39DBAC26-25E0-4641-8E48-A4FBD064A4B8}" type="presParOf" srcId="{70E64A56-D4E0-45D8-84FF-C110877E379C}" destId="{C9249305-9525-444A-BF02-372553053188}" srcOrd="6" destOrd="0" presId="urn:microsoft.com/office/officeart/2005/8/layout/arrow2"/>
    <dgm:cxn modelId="{FD141E55-9CB7-40A5-B77F-5EF085B943BF}" type="presParOf" srcId="{70E64A56-D4E0-45D8-84FF-C110877E379C}" destId="{A6496C71-AC3C-4E6E-95AD-F4BA7E069658}" srcOrd="7" destOrd="0" presId="urn:microsoft.com/office/officeart/2005/8/layout/arrow2"/>
    <dgm:cxn modelId="{93EBAF6B-FD3E-4031-AF75-A811F25901B7}" type="presParOf" srcId="{70E64A56-D4E0-45D8-84FF-C110877E379C}" destId="{CB892899-AA73-4891-9414-3F602837C7AE}" srcOrd="8" destOrd="0" presId="urn:microsoft.com/office/officeart/2005/8/layout/arrow2"/>
    <dgm:cxn modelId="{58A7E24B-3C25-4F0F-AE59-12C1CB34ADC4}" type="presParOf" srcId="{70E64A56-D4E0-45D8-84FF-C110877E379C}" destId="{82E8CCF2-837D-4FF5-9F46-351755090BB1}" srcOrd="9"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74728-F7E0-48B3-ACDA-CE157C921E0D}" type="doc">
      <dgm:prSet loTypeId="urn:microsoft.com/office/officeart/2005/8/layout/arrow2" loCatId="process" qsTypeId="urn:microsoft.com/office/officeart/2005/8/quickstyle/simple1" qsCatId="simple" csTypeId="urn:microsoft.com/office/officeart/2005/8/colors/accent2_2" csCatId="accent2" phldr="1"/>
      <dgm:spPr/>
      <dgm:t>
        <a:bodyPr/>
        <a:lstStyle/>
        <a:p>
          <a:endParaRPr lang="en-US"/>
        </a:p>
      </dgm:t>
    </dgm:pt>
    <dgm:pt modelId="{E59AEC59-5BD9-43DD-85C6-D453C134546D}">
      <dgm:prSet phldrT="[Text]" custT="1"/>
      <dgm:spPr>
        <a:ln w="38100">
          <a:solidFill>
            <a:schemeClr val="accent2"/>
          </a:solidFill>
        </a:ln>
      </dgm:spPr>
      <dgm:t>
        <a:bodyPr/>
        <a:lstStyle/>
        <a:p>
          <a:r>
            <a:rPr lang="en-US" sz="1600" dirty="0"/>
            <a:t>Carpentry</a:t>
          </a:r>
        </a:p>
        <a:p>
          <a:endParaRPr lang="en-US" sz="1000" dirty="0"/>
        </a:p>
        <a:p>
          <a:r>
            <a:rPr lang="en-US" sz="1600" dirty="0"/>
            <a:t>Carpenter</a:t>
          </a:r>
        </a:p>
        <a:p>
          <a:r>
            <a:rPr lang="en-US" sz="2000" dirty="0"/>
            <a:t>$34,000</a:t>
          </a:r>
        </a:p>
      </dgm:t>
    </dgm:pt>
    <dgm:pt modelId="{718B73EC-2671-4C81-81A6-B17070F54FE1}" type="parTrans" cxnId="{A0B49227-6808-4025-A3A0-B2CDD60F2078}">
      <dgm:prSet/>
      <dgm:spPr/>
      <dgm:t>
        <a:bodyPr/>
        <a:lstStyle/>
        <a:p>
          <a:endParaRPr lang="en-US"/>
        </a:p>
      </dgm:t>
    </dgm:pt>
    <dgm:pt modelId="{72B9B645-5411-463E-8C16-F7B1B7CC78EE}" type="sibTrans" cxnId="{A0B49227-6808-4025-A3A0-B2CDD60F2078}">
      <dgm:prSet/>
      <dgm:spPr/>
      <dgm:t>
        <a:bodyPr/>
        <a:lstStyle/>
        <a:p>
          <a:endParaRPr lang="en-US"/>
        </a:p>
      </dgm:t>
    </dgm:pt>
    <dgm:pt modelId="{20894EB4-5D41-4A2C-8D50-07FC29BC9FD5}">
      <dgm:prSet phldrT="[Text]" custT="1"/>
      <dgm:spPr>
        <a:ln w="38100">
          <a:solidFill>
            <a:schemeClr val="accent2"/>
          </a:solidFill>
        </a:ln>
      </dgm:spPr>
      <dgm:t>
        <a:bodyPr/>
        <a:lstStyle/>
        <a:p>
          <a:r>
            <a:rPr lang="en-US" sz="1600" dirty="0"/>
            <a:t>Building Construction Technology</a:t>
          </a:r>
        </a:p>
        <a:p>
          <a:endParaRPr lang="en-US" sz="1000" dirty="0"/>
        </a:p>
        <a:p>
          <a:r>
            <a:rPr lang="en-US" sz="1600" dirty="0"/>
            <a:t>Cost Estimator</a:t>
          </a:r>
        </a:p>
        <a:p>
          <a:r>
            <a:rPr lang="en-US" sz="2000" dirty="0"/>
            <a:t>$53,000</a:t>
          </a:r>
        </a:p>
      </dgm:t>
    </dgm:pt>
    <dgm:pt modelId="{816D2228-060B-4F58-8AB5-17630EE46FDF}" type="parTrans" cxnId="{94556548-EAA8-4CA2-98D1-31AAD0E7A10E}">
      <dgm:prSet/>
      <dgm:spPr/>
      <dgm:t>
        <a:bodyPr/>
        <a:lstStyle/>
        <a:p>
          <a:endParaRPr lang="en-US"/>
        </a:p>
      </dgm:t>
    </dgm:pt>
    <dgm:pt modelId="{C0DBAA1F-0BC6-4683-ACB4-B7EBCA39C87F}" type="sibTrans" cxnId="{94556548-EAA8-4CA2-98D1-31AAD0E7A10E}">
      <dgm:prSet/>
      <dgm:spPr/>
      <dgm:t>
        <a:bodyPr/>
        <a:lstStyle/>
        <a:p>
          <a:endParaRPr lang="en-US"/>
        </a:p>
      </dgm:t>
    </dgm:pt>
    <dgm:pt modelId="{F963761A-C26B-4125-8E49-6C1F81D7E8D4}">
      <dgm:prSet phldrT="[Text]" custT="1"/>
      <dgm:spPr>
        <a:ln w="38100">
          <a:solidFill>
            <a:schemeClr val="accent2"/>
          </a:solidFill>
        </a:ln>
      </dgm:spPr>
      <dgm:t>
        <a:bodyPr/>
        <a:lstStyle/>
        <a:p>
          <a:pPr algn="l">
            <a:tabLst/>
          </a:pPr>
          <a:r>
            <a:rPr lang="en-US" sz="1600" b="0" dirty="0"/>
            <a:t>Construction Management</a:t>
          </a:r>
        </a:p>
        <a:p>
          <a:pPr algn="l">
            <a:tabLst/>
          </a:pPr>
          <a:endParaRPr lang="en-US" sz="1000" b="0" dirty="0"/>
        </a:p>
        <a:p>
          <a:pPr algn="l">
            <a:tabLst/>
          </a:pPr>
          <a:r>
            <a:rPr lang="en-US" sz="1600" dirty="0"/>
            <a:t>Project Manager</a:t>
          </a:r>
        </a:p>
        <a:p>
          <a:pPr algn="l">
            <a:tabLst/>
          </a:pPr>
          <a:r>
            <a:rPr lang="en-US" sz="2000" dirty="0"/>
            <a:t>$76,500</a:t>
          </a:r>
        </a:p>
      </dgm:t>
    </dgm:pt>
    <dgm:pt modelId="{4E1790DE-3DE9-47E6-94FF-0F509242F25D}" type="parTrans" cxnId="{F6328ECF-45D8-4B93-A06B-8582A99DA61B}">
      <dgm:prSet/>
      <dgm:spPr/>
      <dgm:t>
        <a:bodyPr/>
        <a:lstStyle/>
        <a:p>
          <a:endParaRPr lang="en-US"/>
        </a:p>
      </dgm:t>
    </dgm:pt>
    <dgm:pt modelId="{9980AC18-E335-47F9-AF35-E75FD659EDEA}" type="sibTrans" cxnId="{F6328ECF-45D8-4B93-A06B-8582A99DA61B}">
      <dgm:prSet/>
      <dgm:spPr/>
      <dgm:t>
        <a:bodyPr/>
        <a:lstStyle/>
        <a:p>
          <a:endParaRPr lang="en-US"/>
        </a:p>
      </dgm:t>
    </dgm:pt>
    <dgm:pt modelId="{746D721F-6977-41A7-A1ED-9D05A406C4E1}">
      <dgm:prSet phldrT="[Text]" custT="1"/>
      <dgm:spPr>
        <a:ln w="38100">
          <a:solidFill>
            <a:schemeClr val="accent2"/>
          </a:solidFill>
        </a:ln>
      </dgm:spPr>
      <dgm:t>
        <a:bodyPr/>
        <a:lstStyle/>
        <a:p>
          <a:r>
            <a:rPr lang="en-US" sz="1600" dirty="0"/>
            <a:t>Carpentry</a:t>
          </a:r>
        </a:p>
        <a:p>
          <a:endParaRPr lang="en-US" sz="1000" dirty="0"/>
        </a:p>
        <a:p>
          <a:endParaRPr lang="en-US" sz="1000" dirty="0"/>
        </a:p>
        <a:p>
          <a:r>
            <a:rPr lang="en-US" sz="1600" dirty="0"/>
            <a:t>Carpenter</a:t>
          </a:r>
        </a:p>
        <a:p>
          <a:r>
            <a:rPr lang="en-US" sz="2000" dirty="0"/>
            <a:t>$48,330</a:t>
          </a:r>
        </a:p>
      </dgm:t>
    </dgm:pt>
    <dgm:pt modelId="{C90A4C31-A144-4E02-BEE0-AB00D13A9A6B}" type="parTrans" cxnId="{C02885B9-1518-4E42-AD93-4D39ED07361E}">
      <dgm:prSet/>
      <dgm:spPr/>
      <dgm:t>
        <a:bodyPr/>
        <a:lstStyle/>
        <a:p>
          <a:endParaRPr lang="en-US"/>
        </a:p>
      </dgm:t>
    </dgm:pt>
    <dgm:pt modelId="{0480D76D-E74C-4F94-908D-2D71BB94BBEE}" type="sibTrans" cxnId="{C02885B9-1518-4E42-AD93-4D39ED07361E}">
      <dgm:prSet/>
      <dgm:spPr/>
      <dgm:t>
        <a:bodyPr/>
        <a:lstStyle/>
        <a:p>
          <a:endParaRPr lang="en-US"/>
        </a:p>
      </dgm:t>
    </dgm:pt>
    <dgm:pt modelId="{D6E61DEC-65CF-4C77-9494-9BF86842ED15}">
      <dgm:prSet phldrT="[Text]" custT="1"/>
      <dgm:spPr>
        <a:ln w="38100">
          <a:solidFill>
            <a:schemeClr val="accent2"/>
          </a:solidFill>
        </a:ln>
      </dgm:spPr>
      <dgm:t>
        <a:bodyPr/>
        <a:lstStyle/>
        <a:p>
          <a:pPr>
            <a:tabLst/>
          </a:pPr>
          <a:r>
            <a:rPr lang="en-US" sz="1600" b="0" dirty="0"/>
            <a:t>Construction Management</a:t>
          </a:r>
          <a:endParaRPr lang="en-US" sz="1600" dirty="0"/>
        </a:p>
        <a:p>
          <a:pPr>
            <a:tabLst/>
          </a:pPr>
          <a:endParaRPr lang="en-US" sz="1000" dirty="0"/>
        </a:p>
        <a:p>
          <a:pPr>
            <a:tabLst/>
          </a:pPr>
          <a:r>
            <a:rPr lang="en-US" sz="1600" dirty="0"/>
            <a:t>Project Manager</a:t>
          </a:r>
        </a:p>
        <a:p>
          <a:r>
            <a:rPr lang="en-US" sz="2000" dirty="0"/>
            <a:t>$95,260</a:t>
          </a:r>
        </a:p>
      </dgm:t>
    </dgm:pt>
    <dgm:pt modelId="{6853E5AF-AE73-42B7-B16A-7B74B965B224}" type="parTrans" cxnId="{13352BB4-5E26-4F2E-BC76-EA3ED84B5EAD}">
      <dgm:prSet/>
      <dgm:spPr/>
      <dgm:t>
        <a:bodyPr/>
        <a:lstStyle/>
        <a:p>
          <a:endParaRPr lang="en-US"/>
        </a:p>
      </dgm:t>
    </dgm:pt>
    <dgm:pt modelId="{EECDB8F1-458D-41B8-9D07-56453B9AFE4D}" type="sibTrans" cxnId="{13352BB4-5E26-4F2E-BC76-EA3ED84B5EAD}">
      <dgm:prSet/>
      <dgm:spPr/>
      <dgm:t>
        <a:bodyPr/>
        <a:lstStyle/>
        <a:p>
          <a:endParaRPr lang="en-US"/>
        </a:p>
      </dgm:t>
    </dgm:pt>
    <dgm:pt modelId="{8E15D94A-FEDB-4B3A-9051-D08AA6333BE2}" type="pres">
      <dgm:prSet presAssocID="{40074728-F7E0-48B3-ACDA-CE157C921E0D}" presName="arrowDiagram" presStyleCnt="0">
        <dgm:presLayoutVars>
          <dgm:chMax val="5"/>
          <dgm:dir/>
          <dgm:resizeHandles val="exact"/>
        </dgm:presLayoutVars>
      </dgm:prSet>
      <dgm:spPr/>
    </dgm:pt>
    <dgm:pt modelId="{46D066A5-3D43-4086-94DF-7BA664812AF7}" type="pres">
      <dgm:prSet presAssocID="{40074728-F7E0-48B3-ACDA-CE157C921E0D}" presName="arrow" presStyleLbl="bgShp" presStyleIdx="0" presStyleCnt="1" custLinFactNeighborX="-80"/>
      <dgm:spPr/>
    </dgm:pt>
    <dgm:pt modelId="{70E64A56-D4E0-45D8-84FF-C110877E379C}" type="pres">
      <dgm:prSet presAssocID="{40074728-F7E0-48B3-ACDA-CE157C921E0D}" presName="arrowDiagram5" presStyleCnt="0"/>
      <dgm:spPr/>
    </dgm:pt>
    <dgm:pt modelId="{A950D362-FB9D-4893-9041-A119F0E2B5CA}" type="pres">
      <dgm:prSet presAssocID="{E59AEC59-5BD9-43DD-85C6-D453C134546D}" presName="bullet5a" presStyleLbl="node1" presStyleIdx="0" presStyleCnt="5" custLinFactNeighborX="-31149"/>
      <dgm:spPr/>
    </dgm:pt>
    <dgm:pt modelId="{7FD3C987-48DC-4C67-82F6-3768BD2BE5A0}" type="pres">
      <dgm:prSet presAssocID="{E59AEC59-5BD9-43DD-85C6-D453C134546D}" presName="textBox5a" presStyleLbl="revTx" presStyleIdx="0" presStyleCnt="5" custScaleX="103130" custLinFactNeighborX="-9651" custLinFactNeighborY="1559">
        <dgm:presLayoutVars>
          <dgm:bulletEnabled val="1"/>
        </dgm:presLayoutVars>
      </dgm:prSet>
      <dgm:spPr/>
    </dgm:pt>
    <dgm:pt modelId="{C435C040-8E6F-457E-8477-8EB5013A4AE6}" type="pres">
      <dgm:prSet presAssocID="{746D721F-6977-41A7-A1ED-9D05A406C4E1}" presName="bullet5b" presStyleLbl="node1" presStyleIdx="1" presStyleCnt="5" custLinFactNeighborX="-19899"/>
      <dgm:spPr/>
    </dgm:pt>
    <dgm:pt modelId="{1D473F6C-7038-47CC-BDD7-49C6915E33AD}" type="pres">
      <dgm:prSet presAssocID="{746D721F-6977-41A7-A1ED-9D05A406C4E1}" presName="textBox5b" presStyleLbl="revTx" presStyleIdx="1" presStyleCnt="5" custScaleY="99945" custLinFactNeighborX="-6668" custLinFactNeighborY="510">
        <dgm:presLayoutVars>
          <dgm:bulletEnabled val="1"/>
        </dgm:presLayoutVars>
      </dgm:prSet>
      <dgm:spPr/>
    </dgm:pt>
    <dgm:pt modelId="{79DB6083-B648-48E1-AFE2-07165FDF4088}" type="pres">
      <dgm:prSet presAssocID="{20894EB4-5D41-4A2C-8D50-07FC29BC9FD5}" presName="bullet5c" presStyleLbl="node1" presStyleIdx="2" presStyleCnt="5" custLinFactNeighborX="-14922"/>
      <dgm:spPr/>
    </dgm:pt>
    <dgm:pt modelId="{0343E7B0-A024-4967-98EA-B73F05084604}" type="pres">
      <dgm:prSet presAssocID="{20894EB4-5D41-4A2C-8D50-07FC29BC9FD5}" presName="textBox5c" presStyleLbl="revTx" presStyleIdx="2" presStyleCnt="5" custScaleY="99319" custLinFactNeighborX="-6183">
        <dgm:presLayoutVars>
          <dgm:bulletEnabled val="1"/>
        </dgm:presLayoutVars>
      </dgm:prSet>
      <dgm:spPr/>
    </dgm:pt>
    <dgm:pt modelId="{C9249305-9525-444A-BF02-372553053188}" type="pres">
      <dgm:prSet presAssocID="{F963761A-C26B-4125-8E49-6C1F81D7E8D4}" presName="bullet5d" presStyleLbl="node1" presStyleIdx="3" presStyleCnt="5" custLinFactNeighborX="-11556"/>
      <dgm:spPr/>
    </dgm:pt>
    <dgm:pt modelId="{A6496C71-AC3C-4E6E-95AD-F4BA7E069658}" type="pres">
      <dgm:prSet presAssocID="{F963761A-C26B-4125-8E49-6C1F81D7E8D4}" presName="textBox5d" presStyleLbl="revTx" presStyleIdx="3" presStyleCnt="5" custScaleY="97115" custLinFactNeighborX="-6193" custLinFactNeighborY="1004">
        <dgm:presLayoutVars>
          <dgm:bulletEnabled val="1"/>
        </dgm:presLayoutVars>
      </dgm:prSet>
      <dgm:spPr/>
    </dgm:pt>
    <dgm:pt modelId="{CB892899-AA73-4891-9414-3F602837C7AE}" type="pres">
      <dgm:prSet presAssocID="{D6E61DEC-65CF-4C77-9494-9BF86842ED15}" presName="bullet5e" presStyleLbl="node1" presStyleIdx="4" presStyleCnt="5" custLinFactNeighborX="-9063"/>
      <dgm:spPr/>
    </dgm:pt>
    <dgm:pt modelId="{82E8CCF2-837D-4FF5-9F46-351755090BB1}" type="pres">
      <dgm:prSet presAssocID="{D6E61DEC-65CF-4C77-9494-9BF86842ED15}" presName="textBox5e" presStyleLbl="revTx" presStyleIdx="4" presStyleCnt="5" custScaleX="105139" custScaleY="99470" custLinFactNeighborX="-3961" custLinFactNeighborY="-483">
        <dgm:presLayoutVars>
          <dgm:bulletEnabled val="1"/>
        </dgm:presLayoutVars>
      </dgm:prSet>
      <dgm:spPr/>
    </dgm:pt>
  </dgm:ptLst>
  <dgm:cxnLst>
    <dgm:cxn modelId="{BC5C1711-A083-4386-8DCF-C7E260CA830E}" type="presOf" srcId="{20894EB4-5D41-4A2C-8D50-07FC29BC9FD5}" destId="{0343E7B0-A024-4967-98EA-B73F05084604}" srcOrd="0" destOrd="0" presId="urn:microsoft.com/office/officeart/2005/8/layout/arrow2"/>
    <dgm:cxn modelId="{F22AF320-E18F-44F1-8C8B-F7C7EE7A88A4}" type="presOf" srcId="{F963761A-C26B-4125-8E49-6C1F81D7E8D4}" destId="{A6496C71-AC3C-4E6E-95AD-F4BA7E069658}" srcOrd="0" destOrd="0" presId="urn:microsoft.com/office/officeart/2005/8/layout/arrow2"/>
    <dgm:cxn modelId="{A0B49227-6808-4025-A3A0-B2CDD60F2078}" srcId="{40074728-F7E0-48B3-ACDA-CE157C921E0D}" destId="{E59AEC59-5BD9-43DD-85C6-D453C134546D}" srcOrd="0" destOrd="0" parTransId="{718B73EC-2671-4C81-81A6-B17070F54FE1}" sibTransId="{72B9B645-5411-463E-8C16-F7B1B7CC78EE}"/>
    <dgm:cxn modelId="{4C5F5334-E597-42F2-BB35-C2ADEF77596F}" type="presOf" srcId="{D6E61DEC-65CF-4C77-9494-9BF86842ED15}" destId="{82E8CCF2-837D-4FF5-9F46-351755090BB1}" srcOrd="0" destOrd="0" presId="urn:microsoft.com/office/officeart/2005/8/layout/arrow2"/>
    <dgm:cxn modelId="{EECA2648-D07D-47AC-BBA2-B12257E2B89A}" type="presOf" srcId="{E59AEC59-5BD9-43DD-85C6-D453C134546D}" destId="{7FD3C987-48DC-4C67-82F6-3768BD2BE5A0}" srcOrd="0" destOrd="0" presId="urn:microsoft.com/office/officeart/2005/8/layout/arrow2"/>
    <dgm:cxn modelId="{94556548-EAA8-4CA2-98D1-31AAD0E7A10E}" srcId="{40074728-F7E0-48B3-ACDA-CE157C921E0D}" destId="{20894EB4-5D41-4A2C-8D50-07FC29BC9FD5}" srcOrd="2" destOrd="0" parTransId="{816D2228-060B-4F58-8AB5-17630EE46FDF}" sibTransId="{C0DBAA1F-0BC6-4683-ACB4-B7EBCA39C87F}"/>
    <dgm:cxn modelId="{3BA14B86-3DDE-41BC-9072-6EDAC1606D28}" type="presOf" srcId="{40074728-F7E0-48B3-ACDA-CE157C921E0D}" destId="{8E15D94A-FEDB-4B3A-9051-D08AA6333BE2}" srcOrd="0" destOrd="0" presId="urn:microsoft.com/office/officeart/2005/8/layout/arrow2"/>
    <dgm:cxn modelId="{13352BB4-5E26-4F2E-BC76-EA3ED84B5EAD}" srcId="{40074728-F7E0-48B3-ACDA-CE157C921E0D}" destId="{D6E61DEC-65CF-4C77-9494-9BF86842ED15}" srcOrd="4" destOrd="0" parTransId="{6853E5AF-AE73-42B7-B16A-7B74B965B224}" sibTransId="{EECDB8F1-458D-41B8-9D07-56453B9AFE4D}"/>
    <dgm:cxn modelId="{C02885B9-1518-4E42-AD93-4D39ED07361E}" srcId="{40074728-F7E0-48B3-ACDA-CE157C921E0D}" destId="{746D721F-6977-41A7-A1ED-9D05A406C4E1}" srcOrd="1" destOrd="0" parTransId="{C90A4C31-A144-4E02-BEE0-AB00D13A9A6B}" sibTransId="{0480D76D-E74C-4F94-908D-2D71BB94BBEE}"/>
    <dgm:cxn modelId="{B72CB2C0-AF77-4041-9B51-88EC12D1C656}" type="presOf" srcId="{746D721F-6977-41A7-A1ED-9D05A406C4E1}" destId="{1D473F6C-7038-47CC-BDD7-49C6915E33AD}" srcOrd="0" destOrd="0" presId="urn:microsoft.com/office/officeart/2005/8/layout/arrow2"/>
    <dgm:cxn modelId="{F6328ECF-45D8-4B93-A06B-8582A99DA61B}" srcId="{40074728-F7E0-48B3-ACDA-CE157C921E0D}" destId="{F963761A-C26B-4125-8E49-6C1F81D7E8D4}" srcOrd="3" destOrd="0" parTransId="{4E1790DE-3DE9-47E6-94FF-0F509242F25D}" sibTransId="{9980AC18-E335-47F9-AF35-E75FD659EDEA}"/>
    <dgm:cxn modelId="{9C327A8E-2C28-4756-8858-1DBC0E2AE3E7}" type="presParOf" srcId="{8E15D94A-FEDB-4B3A-9051-D08AA6333BE2}" destId="{46D066A5-3D43-4086-94DF-7BA664812AF7}" srcOrd="0" destOrd="0" presId="urn:microsoft.com/office/officeart/2005/8/layout/arrow2"/>
    <dgm:cxn modelId="{D1F40FB6-3620-4A9D-9787-21BD3E3E9466}" type="presParOf" srcId="{8E15D94A-FEDB-4B3A-9051-D08AA6333BE2}" destId="{70E64A56-D4E0-45D8-84FF-C110877E379C}" srcOrd="1" destOrd="0" presId="urn:microsoft.com/office/officeart/2005/8/layout/arrow2"/>
    <dgm:cxn modelId="{4FD44746-A213-417F-BA5C-1592883C4E4C}" type="presParOf" srcId="{70E64A56-D4E0-45D8-84FF-C110877E379C}" destId="{A950D362-FB9D-4893-9041-A119F0E2B5CA}" srcOrd="0" destOrd="0" presId="urn:microsoft.com/office/officeart/2005/8/layout/arrow2"/>
    <dgm:cxn modelId="{946767F2-61A1-4FFE-A1F6-4535A977B19F}" type="presParOf" srcId="{70E64A56-D4E0-45D8-84FF-C110877E379C}" destId="{7FD3C987-48DC-4C67-82F6-3768BD2BE5A0}" srcOrd="1" destOrd="0" presId="urn:microsoft.com/office/officeart/2005/8/layout/arrow2"/>
    <dgm:cxn modelId="{F7029AB8-8DD8-463D-B1CF-34C7C685F5E5}" type="presParOf" srcId="{70E64A56-D4E0-45D8-84FF-C110877E379C}" destId="{C435C040-8E6F-457E-8477-8EB5013A4AE6}" srcOrd="2" destOrd="0" presId="urn:microsoft.com/office/officeart/2005/8/layout/arrow2"/>
    <dgm:cxn modelId="{18D12582-0759-4F5B-A3DF-D68949CAE5F3}" type="presParOf" srcId="{70E64A56-D4E0-45D8-84FF-C110877E379C}" destId="{1D473F6C-7038-47CC-BDD7-49C6915E33AD}" srcOrd="3" destOrd="0" presId="urn:microsoft.com/office/officeart/2005/8/layout/arrow2"/>
    <dgm:cxn modelId="{9E79C7DD-876C-44F0-B4FD-1F4778E919A9}" type="presParOf" srcId="{70E64A56-D4E0-45D8-84FF-C110877E379C}" destId="{79DB6083-B648-48E1-AFE2-07165FDF4088}" srcOrd="4" destOrd="0" presId="urn:microsoft.com/office/officeart/2005/8/layout/arrow2"/>
    <dgm:cxn modelId="{AAE61015-F979-4399-ACFB-40A0E1DCA80E}" type="presParOf" srcId="{70E64A56-D4E0-45D8-84FF-C110877E379C}" destId="{0343E7B0-A024-4967-98EA-B73F05084604}" srcOrd="5" destOrd="0" presId="urn:microsoft.com/office/officeart/2005/8/layout/arrow2"/>
    <dgm:cxn modelId="{63F2E6B3-078E-430C-9593-2EBD76BC67F0}" type="presParOf" srcId="{70E64A56-D4E0-45D8-84FF-C110877E379C}" destId="{C9249305-9525-444A-BF02-372553053188}" srcOrd="6" destOrd="0" presId="urn:microsoft.com/office/officeart/2005/8/layout/arrow2"/>
    <dgm:cxn modelId="{5BDF156A-DD12-452E-8701-50CA58CE3E33}" type="presParOf" srcId="{70E64A56-D4E0-45D8-84FF-C110877E379C}" destId="{A6496C71-AC3C-4E6E-95AD-F4BA7E069658}" srcOrd="7" destOrd="0" presId="urn:microsoft.com/office/officeart/2005/8/layout/arrow2"/>
    <dgm:cxn modelId="{4B671F25-BB9D-4171-9E85-C782A448056E}" type="presParOf" srcId="{70E64A56-D4E0-45D8-84FF-C110877E379C}" destId="{CB892899-AA73-4891-9414-3F602837C7AE}" srcOrd="8" destOrd="0" presId="urn:microsoft.com/office/officeart/2005/8/layout/arrow2"/>
    <dgm:cxn modelId="{C43CE826-E38C-4D1C-8A0F-84BB8D131ED7}" type="presParOf" srcId="{70E64A56-D4E0-45D8-84FF-C110877E379C}" destId="{82E8CCF2-837D-4FF5-9F46-351755090BB1}"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9EEEF6-6AE5-465B-8F79-85450FB37D56}" type="doc">
      <dgm:prSet loTypeId="urn:microsoft.com/office/officeart/2005/8/layout/lProcess3" loCatId="process" qsTypeId="urn:microsoft.com/office/officeart/2005/8/quickstyle/simple1" qsCatId="simple" csTypeId="urn:microsoft.com/office/officeart/2005/8/colors/accent0_1" csCatId="mainScheme" phldr="1"/>
      <dgm:spPr/>
      <dgm:t>
        <a:bodyPr/>
        <a:lstStyle/>
        <a:p>
          <a:endParaRPr lang="en-US"/>
        </a:p>
      </dgm:t>
    </dgm:pt>
    <dgm:pt modelId="{089EF7EC-0FDC-4E7A-990E-CCE074DB63A1}">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a:noFill/>
          <a:miter lim="800000"/>
        </a:ln>
      </dgm:spPr>
      <dgm:t>
        <a:bodyPr/>
        <a:lstStyle/>
        <a:p>
          <a:r>
            <a:rPr lang="en-US" sz="2400" b="1" dirty="0">
              <a:solidFill>
                <a:schemeClr val="bg1"/>
              </a:solidFill>
            </a:rPr>
            <a:t>Digital Tool Certificates</a:t>
          </a:r>
        </a:p>
        <a:p>
          <a:r>
            <a:rPr lang="en-US" sz="2000" b="0" dirty="0">
              <a:solidFill>
                <a:schemeClr val="bg1"/>
              </a:solidFill>
            </a:rPr>
            <a:t>FDOE</a:t>
          </a:r>
        </a:p>
      </dgm:t>
    </dgm:pt>
    <dgm:pt modelId="{2FE38B41-B24D-419F-B5EF-DE16B6E1837D}" type="parTrans" cxnId="{3FF2E51B-5008-4265-9DF5-161B67F3FD59}">
      <dgm:prSet/>
      <dgm:spPr/>
      <dgm:t>
        <a:bodyPr/>
        <a:lstStyle/>
        <a:p>
          <a:endParaRPr lang="en-US" sz="2400"/>
        </a:p>
      </dgm:t>
    </dgm:pt>
    <dgm:pt modelId="{899B72B8-BF82-4BF3-8BA7-AF9D5C6240BE}" type="sibTrans" cxnId="{3FF2E51B-5008-4265-9DF5-161B67F3FD59}">
      <dgm:prSet/>
      <dgm:spPr/>
      <dgm:t>
        <a:bodyPr/>
        <a:lstStyle/>
        <a:p>
          <a:endParaRPr lang="en-US" sz="2400"/>
        </a:p>
      </dgm:t>
    </dgm:pt>
    <dgm:pt modelId="{6D69ECCD-A9AE-4446-9D0F-5E5A380EF09D}">
      <dgm:prSet phldrT="[Text]" custT="1"/>
      <dgm:spPr>
        <a:solidFill>
          <a:schemeClr val="accent3">
            <a:lumMod val="75000"/>
          </a:schemeClr>
        </a:solidFill>
        <a:ln>
          <a:noFill/>
        </a:ln>
      </dgm:spPr>
      <dgm:t>
        <a:bodyPr/>
        <a:lstStyle/>
        <a:p>
          <a:r>
            <a:rPr lang="en-US" sz="2100" b="1" dirty="0">
              <a:solidFill>
                <a:schemeClr val="bg1"/>
              </a:solidFill>
            </a:rPr>
            <a:t>Farm Occupations</a:t>
          </a:r>
        </a:p>
        <a:p>
          <a:r>
            <a:rPr lang="en-US" sz="1800" b="0" dirty="0">
              <a:solidFill>
                <a:schemeClr val="bg1"/>
              </a:solidFill>
            </a:rPr>
            <a:t>Department of Agriculture and Consumer Services</a:t>
          </a:r>
          <a:endParaRPr lang="en-US" sz="1800" b="1" dirty="0">
            <a:solidFill>
              <a:schemeClr val="bg1"/>
            </a:solidFill>
          </a:endParaRPr>
        </a:p>
      </dgm:t>
    </dgm:pt>
    <dgm:pt modelId="{B40B5EA2-EEBE-43E7-B77D-FF66B829310E}" type="parTrans" cxnId="{1B60ACD6-530A-4199-A572-01CA0631D330}">
      <dgm:prSet/>
      <dgm:spPr/>
      <dgm:t>
        <a:bodyPr/>
        <a:lstStyle/>
        <a:p>
          <a:endParaRPr lang="en-US" sz="2400"/>
        </a:p>
      </dgm:t>
    </dgm:pt>
    <dgm:pt modelId="{B237D991-03C4-4577-A9BE-1C1AABB9DCA7}" type="sibTrans" cxnId="{1B60ACD6-530A-4199-A572-01CA0631D330}">
      <dgm:prSet/>
      <dgm:spPr/>
      <dgm:t>
        <a:bodyPr/>
        <a:lstStyle/>
        <a:p>
          <a:endParaRPr lang="en-US" sz="2400"/>
        </a:p>
      </dgm:t>
    </dgm:pt>
    <dgm:pt modelId="{81A78461-C5FD-490E-A050-750C1F42C000}">
      <dgm:prSet phldrT="[Text]" custT="1"/>
      <dgm:spPr>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dgm:spPr>
      <dgm:t>
        <a:bodyPr/>
        <a:lstStyle/>
        <a:p>
          <a:r>
            <a:rPr lang="en-US" sz="2000" b="1" dirty="0">
              <a:solidFill>
                <a:schemeClr val="bg1"/>
              </a:solidFill>
            </a:rPr>
            <a:t>Recommendations</a:t>
          </a:r>
        </a:p>
        <a:p>
          <a:r>
            <a:rPr lang="en-US" sz="2000" b="0" dirty="0">
              <a:solidFill>
                <a:schemeClr val="bg1"/>
              </a:solidFill>
            </a:rPr>
            <a:t>CareerSource Florida </a:t>
          </a:r>
        </a:p>
      </dgm:t>
    </dgm:pt>
    <dgm:pt modelId="{FA9794EE-12DD-4760-B201-A9FB8E5734ED}" type="parTrans" cxnId="{0C67390F-333A-43ED-91CC-E0900FB601D1}">
      <dgm:prSet/>
      <dgm:spPr/>
      <dgm:t>
        <a:bodyPr/>
        <a:lstStyle/>
        <a:p>
          <a:endParaRPr lang="en-US" sz="2400"/>
        </a:p>
      </dgm:t>
    </dgm:pt>
    <dgm:pt modelId="{821F9371-5871-4D78-991E-877B8553F487}" type="sibTrans" cxnId="{0C67390F-333A-43ED-91CC-E0900FB601D1}">
      <dgm:prSet/>
      <dgm:spPr/>
      <dgm:t>
        <a:bodyPr/>
        <a:lstStyle/>
        <a:p>
          <a:endParaRPr lang="en-US" sz="2400"/>
        </a:p>
      </dgm:t>
    </dgm:pt>
    <dgm:pt modelId="{9EEC6901-BF82-4BC6-B4F2-A8EF192406A6}" type="pres">
      <dgm:prSet presAssocID="{139EEEF6-6AE5-465B-8F79-85450FB37D56}" presName="Name0" presStyleCnt="0">
        <dgm:presLayoutVars>
          <dgm:chPref val="3"/>
          <dgm:dir/>
          <dgm:animLvl val="lvl"/>
          <dgm:resizeHandles/>
        </dgm:presLayoutVars>
      </dgm:prSet>
      <dgm:spPr/>
    </dgm:pt>
    <dgm:pt modelId="{FFB4B387-D9D6-45DF-BECF-6C803E2B8CF9}" type="pres">
      <dgm:prSet presAssocID="{089EF7EC-0FDC-4E7A-990E-CCE074DB63A1}" presName="horFlow" presStyleCnt="0"/>
      <dgm:spPr/>
    </dgm:pt>
    <dgm:pt modelId="{B3CEF735-7ED0-401D-B595-B0554A49688F}" type="pres">
      <dgm:prSet presAssocID="{089EF7EC-0FDC-4E7A-990E-CCE074DB63A1}" presName="bigChev" presStyleLbl="node1" presStyleIdx="0" presStyleCnt="3" custScaleX="123314" custLinFactNeighborX="347" custLinFactNeighborY="7384"/>
      <dgm:spPr/>
    </dgm:pt>
    <dgm:pt modelId="{3C8C5A35-6288-4232-899E-52AFF928C348}" type="pres">
      <dgm:prSet presAssocID="{089EF7EC-0FDC-4E7A-990E-CCE074DB63A1}" presName="vSp" presStyleCnt="0"/>
      <dgm:spPr/>
    </dgm:pt>
    <dgm:pt modelId="{140C2411-5DAA-45AB-9DA9-BDDEC1B5D606}" type="pres">
      <dgm:prSet presAssocID="{6D69ECCD-A9AE-4446-9D0F-5E5A380EF09D}" presName="horFlow" presStyleCnt="0"/>
      <dgm:spPr/>
    </dgm:pt>
    <dgm:pt modelId="{AA371D94-10C6-48B8-8468-D2F0E85FD1B6}" type="pres">
      <dgm:prSet presAssocID="{6D69ECCD-A9AE-4446-9D0F-5E5A380EF09D}" presName="bigChev" presStyleLbl="node1" presStyleIdx="1" presStyleCnt="3" custScaleX="125578" custScaleY="122220" custLinFactNeighborX="-347" custLinFactNeighborY="-4565"/>
      <dgm:spPr/>
    </dgm:pt>
    <dgm:pt modelId="{34DC90C4-C0C8-4EEB-AD49-460FC7DD3E3F}" type="pres">
      <dgm:prSet presAssocID="{6D69ECCD-A9AE-4446-9D0F-5E5A380EF09D}" presName="vSp" presStyleCnt="0"/>
      <dgm:spPr/>
    </dgm:pt>
    <dgm:pt modelId="{E3328720-2CFF-45BA-B173-575184D6985F}" type="pres">
      <dgm:prSet presAssocID="{81A78461-C5FD-490E-A050-750C1F42C000}" presName="horFlow" presStyleCnt="0"/>
      <dgm:spPr/>
    </dgm:pt>
    <dgm:pt modelId="{5E98B814-0BAA-48B4-AA4A-BA35C288F61F}" type="pres">
      <dgm:prSet presAssocID="{81A78461-C5FD-490E-A050-750C1F42C000}" presName="bigChev" presStyleLbl="node1" presStyleIdx="2" presStyleCnt="3" custScaleX="114714" custLinFactNeighborX="6831" custLinFactNeighborY="-12995"/>
      <dgm:spPr/>
    </dgm:pt>
  </dgm:ptLst>
  <dgm:cxnLst>
    <dgm:cxn modelId="{BD189202-D23A-4FC3-9D6E-EC6B6B756203}" type="presOf" srcId="{089EF7EC-0FDC-4E7A-990E-CCE074DB63A1}" destId="{B3CEF735-7ED0-401D-B595-B0554A49688F}" srcOrd="0" destOrd="0" presId="urn:microsoft.com/office/officeart/2005/8/layout/lProcess3"/>
    <dgm:cxn modelId="{0C67390F-333A-43ED-91CC-E0900FB601D1}" srcId="{139EEEF6-6AE5-465B-8F79-85450FB37D56}" destId="{81A78461-C5FD-490E-A050-750C1F42C000}" srcOrd="2" destOrd="0" parTransId="{FA9794EE-12DD-4760-B201-A9FB8E5734ED}" sibTransId="{821F9371-5871-4D78-991E-877B8553F487}"/>
    <dgm:cxn modelId="{3FF2E51B-5008-4265-9DF5-161B67F3FD59}" srcId="{139EEEF6-6AE5-465B-8F79-85450FB37D56}" destId="{089EF7EC-0FDC-4E7A-990E-CCE074DB63A1}" srcOrd="0" destOrd="0" parTransId="{2FE38B41-B24D-419F-B5EF-DE16B6E1837D}" sibTransId="{899B72B8-BF82-4BF3-8BA7-AF9D5C6240BE}"/>
    <dgm:cxn modelId="{CA6C083A-E270-47B2-89EA-8C453D053BA8}" type="presOf" srcId="{139EEEF6-6AE5-465B-8F79-85450FB37D56}" destId="{9EEC6901-BF82-4BC6-B4F2-A8EF192406A6}" srcOrd="0" destOrd="0" presId="urn:microsoft.com/office/officeart/2005/8/layout/lProcess3"/>
    <dgm:cxn modelId="{5DE6C479-465B-419C-9F94-0FEE6C67A932}" type="presOf" srcId="{81A78461-C5FD-490E-A050-750C1F42C000}" destId="{5E98B814-0BAA-48B4-AA4A-BA35C288F61F}" srcOrd="0" destOrd="0" presId="urn:microsoft.com/office/officeart/2005/8/layout/lProcess3"/>
    <dgm:cxn modelId="{EBE2CAC9-74A8-4AA9-ACE1-2A4EC7A16C4F}" type="presOf" srcId="{6D69ECCD-A9AE-4446-9D0F-5E5A380EF09D}" destId="{AA371D94-10C6-48B8-8468-D2F0E85FD1B6}" srcOrd="0" destOrd="0" presId="urn:microsoft.com/office/officeart/2005/8/layout/lProcess3"/>
    <dgm:cxn modelId="{1B60ACD6-530A-4199-A572-01CA0631D330}" srcId="{139EEEF6-6AE5-465B-8F79-85450FB37D56}" destId="{6D69ECCD-A9AE-4446-9D0F-5E5A380EF09D}" srcOrd="1" destOrd="0" parTransId="{B40B5EA2-EEBE-43E7-B77D-FF66B829310E}" sibTransId="{B237D991-03C4-4577-A9BE-1C1AABB9DCA7}"/>
    <dgm:cxn modelId="{07FA5079-977B-441B-97CA-51561D664E2B}" type="presParOf" srcId="{9EEC6901-BF82-4BC6-B4F2-A8EF192406A6}" destId="{FFB4B387-D9D6-45DF-BECF-6C803E2B8CF9}" srcOrd="0" destOrd="0" presId="urn:microsoft.com/office/officeart/2005/8/layout/lProcess3"/>
    <dgm:cxn modelId="{CDC72A5A-F686-4F9A-B0E4-1C45A57F4906}" type="presParOf" srcId="{FFB4B387-D9D6-45DF-BECF-6C803E2B8CF9}" destId="{B3CEF735-7ED0-401D-B595-B0554A49688F}" srcOrd="0" destOrd="0" presId="urn:microsoft.com/office/officeart/2005/8/layout/lProcess3"/>
    <dgm:cxn modelId="{19A47DB3-869E-437C-95B4-31D802C82096}" type="presParOf" srcId="{9EEC6901-BF82-4BC6-B4F2-A8EF192406A6}" destId="{3C8C5A35-6288-4232-899E-52AFF928C348}" srcOrd="1" destOrd="0" presId="urn:microsoft.com/office/officeart/2005/8/layout/lProcess3"/>
    <dgm:cxn modelId="{787BC127-DD2F-4F3C-9CE9-3A591605E3C5}" type="presParOf" srcId="{9EEC6901-BF82-4BC6-B4F2-A8EF192406A6}" destId="{140C2411-5DAA-45AB-9DA9-BDDEC1B5D606}" srcOrd="2" destOrd="0" presId="urn:microsoft.com/office/officeart/2005/8/layout/lProcess3"/>
    <dgm:cxn modelId="{7DF73601-8FFD-48DE-A7C3-A33FF1FA9242}" type="presParOf" srcId="{140C2411-5DAA-45AB-9DA9-BDDEC1B5D606}" destId="{AA371D94-10C6-48B8-8468-D2F0E85FD1B6}" srcOrd="0" destOrd="0" presId="urn:microsoft.com/office/officeart/2005/8/layout/lProcess3"/>
    <dgm:cxn modelId="{0E51C6B2-B55D-460F-9969-B29B6F8A2081}" type="presParOf" srcId="{9EEC6901-BF82-4BC6-B4F2-A8EF192406A6}" destId="{34DC90C4-C0C8-4EEB-AD49-460FC7DD3E3F}" srcOrd="3" destOrd="0" presId="urn:microsoft.com/office/officeart/2005/8/layout/lProcess3"/>
    <dgm:cxn modelId="{8A2F6C73-5526-45DB-8976-51F1FFF0A77B}" type="presParOf" srcId="{9EEC6901-BF82-4BC6-B4F2-A8EF192406A6}" destId="{E3328720-2CFF-45BA-B173-575184D6985F}" srcOrd="4" destOrd="0" presId="urn:microsoft.com/office/officeart/2005/8/layout/lProcess3"/>
    <dgm:cxn modelId="{9F6848BA-1934-444F-A498-5AF856A242B3}" type="presParOf" srcId="{E3328720-2CFF-45BA-B173-575184D6985F}" destId="{5E98B814-0BAA-48B4-AA4A-BA35C288F61F}" srcOrd="0" destOrd="0" presId="urn:microsoft.com/office/officeart/2005/8/layout/lProcess3"/>
  </dgm:cxnLst>
  <dgm:bg>
    <a:effectLst>
      <a:outerShdw blurRad="50800" dist="38100" dir="10800000" algn="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6D31C5-8839-4753-9656-911C6F2671E2}" type="doc">
      <dgm:prSet loTypeId="urn:microsoft.com/office/officeart/2005/8/layout/cycle3" loCatId="cycle" qsTypeId="urn:microsoft.com/office/officeart/2005/8/quickstyle/simple1" qsCatId="simple" csTypeId="urn:microsoft.com/office/officeart/2005/8/colors/accent5_2" csCatId="accent5" phldr="1"/>
      <dgm:spPr/>
      <dgm:t>
        <a:bodyPr/>
        <a:lstStyle/>
        <a:p>
          <a:endParaRPr lang="en-US"/>
        </a:p>
      </dgm:t>
    </dgm:pt>
    <dgm:pt modelId="{FE99D1DB-C202-4BD1-8FC3-C2FAC5398CA1}">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dgm:spPr>
      <dgm:t>
        <a:bodyPr/>
        <a:lstStyle/>
        <a:p>
          <a:r>
            <a:rPr lang="en-US" sz="1200" b="1" dirty="0"/>
            <a:t>CareerSource Florida (CSF) identifies potential credentials through open submission process.</a:t>
          </a:r>
        </a:p>
      </dgm:t>
    </dgm:pt>
    <dgm:pt modelId="{42C0EEBA-435A-4809-A8DF-878BBAA7E524}" type="parTrans" cxnId="{8DCD0658-D725-4946-9EDE-2B031FEC5A5F}">
      <dgm:prSet/>
      <dgm:spPr/>
      <dgm:t>
        <a:bodyPr/>
        <a:lstStyle/>
        <a:p>
          <a:endParaRPr lang="en-US"/>
        </a:p>
      </dgm:t>
    </dgm:pt>
    <dgm:pt modelId="{3E890987-1A3A-423E-A9BA-0E80EDDD4761}" type="sibTrans" cxnId="{8DCD0658-D725-4946-9EDE-2B031FEC5A5F}">
      <dgm:prSet/>
      <dgm:spPr>
        <a:solidFill>
          <a:srgbClr val="FFC000"/>
        </a:solidFill>
        <a:ln>
          <a:solidFill>
            <a:schemeClr val="tx1"/>
          </a:solidFill>
        </a:ln>
      </dgm:spPr>
      <dgm:t>
        <a:bodyPr/>
        <a:lstStyle/>
        <a:p>
          <a:endParaRPr lang="en-US"/>
        </a:p>
      </dgm:t>
    </dgm:pt>
    <dgm:pt modelId="{2AD91B62-5D06-4DA5-A592-6BCB6338283B}">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dgm:spPr>
      <dgm:t>
        <a:bodyPr/>
        <a:lstStyle/>
        <a:p>
          <a:r>
            <a:rPr lang="en-US" sz="1200" b="1" dirty="0"/>
            <a:t>Review by </a:t>
          </a:r>
        </a:p>
        <a:p>
          <a:r>
            <a:rPr lang="en-US" sz="1200" b="1" dirty="0"/>
            <a:t>CSF, DEO and DOE</a:t>
          </a:r>
        </a:p>
      </dgm:t>
    </dgm:pt>
    <dgm:pt modelId="{0DAD5BE4-266B-4836-B679-0A57939D782A}" type="parTrans" cxnId="{1A9F97B1-7E80-4C47-9906-0D513E04B12D}">
      <dgm:prSet/>
      <dgm:spPr/>
      <dgm:t>
        <a:bodyPr/>
        <a:lstStyle/>
        <a:p>
          <a:endParaRPr lang="en-US"/>
        </a:p>
      </dgm:t>
    </dgm:pt>
    <dgm:pt modelId="{E1B00A7F-8AEF-48CE-8D44-C584B0B5549C}" type="sibTrans" cxnId="{1A9F97B1-7E80-4C47-9906-0D513E04B12D}">
      <dgm:prSet/>
      <dgm:spPr/>
      <dgm:t>
        <a:bodyPr/>
        <a:lstStyle/>
        <a:p>
          <a:endParaRPr lang="en-US"/>
        </a:p>
      </dgm:t>
    </dgm:pt>
    <dgm:pt modelId="{796119FD-FCE4-4616-AD2A-05ECDBD8D03C}">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dgm:spPr>
      <dgm:t>
        <a:bodyPr/>
        <a:lstStyle/>
        <a:p>
          <a:r>
            <a:rPr lang="en-US" sz="1200" b="1" dirty="0"/>
            <a:t>CSF Board adopts  recommended list of certifications.</a:t>
          </a:r>
        </a:p>
      </dgm:t>
    </dgm:pt>
    <dgm:pt modelId="{CB93E1F9-9A92-4852-9E6B-53AC373C3938}" type="parTrans" cxnId="{75860701-8392-4CFA-916E-CB98336F9B83}">
      <dgm:prSet/>
      <dgm:spPr/>
      <dgm:t>
        <a:bodyPr/>
        <a:lstStyle/>
        <a:p>
          <a:endParaRPr lang="en-US"/>
        </a:p>
      </dgm:t>
    </dgm:pt>
    <dgm:pt modelId="{5E9FE65A-CBEA-493A-A838-16B448DD0944}" type="sibTrans" cxnId="{75860701-8392-4CFA-916E-CB98336F9B83}">
      <dgm:prSet/>
      <dgm:spPr/>
      <dgm:t>
        <a:bodyPr/>
        <a:lstStyle/>
        <a:p>
          <a:endParaRPr lang="en-US"/>
        </a:p>
      </dgm:t>
    </dgm:pt>
    <dgm:pt modelId="{CAC5D59D-3F6E-44AE-AE3F-7D08B3BFA1EB}">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dgm:spPr>
      <dgm:t>
        <a:bodyPr/>
        <a:lstStyle/>
        <a:p>
          <a:r>
            <a:rPr lang="en-US" sz="1200" b="1" dirty="0"/>
            <a:t>Districts make requests from CSF recommended list of certifications.</a:t>
          </a:r>
        </a:p>
      </dgm:t>
    </dgm:pt>
    <dgm:pt modelId="{CE9D5A6E-12CE-4A72-B1D4-3460827FA9FE}" type="parTrans" cxnId="{66CF3075-1209-4C9A-BB47-CFD826147401}">
      <dgm:prSet/>
      <dgm:spPr/>
      <dgm:t>
        <a:bodyPr/>
        <a:lstStyle/>
        <a:p>
          <a:endParaRPr lang="en-US"/>
        </a:p>
      </dgm:t>
    </dgm:pt>
    <dgm:pt modelId="{C3B1CC8B-74FD-4E5D-BB0B-7FAAB803E97D}" type="sibTrans" cxnId="{66CF3075-1209-4C9A-BB47-CFD826147401}">
      <dgm:prSet/>
      <dgm:spPr/>
      <dgm:t>
        <a:bodyPr/>
        <a:lstStyle/>
        <a:p>
          <a:endParaRPr lang="en-US"/>
        </a:p>
      </dgm:t>
    </dgm:pt>
    <dgm:pt modelId="{494314C8-B020-445F-B910-EA3A3A60C13D}">
      <dgm:prSet phldrT="[Text]" custT="1"/>
      <dgm:spPr>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dgm:spPr>
      <dgm:t>
        <a:bodyPr/>
        <a:lstStyle/>
        <a:p>
          <a:r>
            <a:rPr lang="en-US" sz="1200" b="1" dirty="0"/>
            <a:t>DOE reviews requests, publishes and adopts ICFL and administrative rule for upcoming year.</a:t>
          </a:r>
        </a:p>
      </dgm:t>
    </dgm:pt>
    <dgm:pt modelId="{A54A1264-7DD4-441B-BCDF-BE35BE7D0D06}" type="parTrans" cxnId="{160E8A50-B88D-4A35-AE9C-5C82082EDD8B}">
      <dgm:prSet/>
      <dgm:spPr/>
      <dgm:t>
        <a:bodyPr/>
        <a:lstStyle/>
        <a:p>
          <a:endParaRPr lang="en-US"/>
        </a:p>
      </dgm:t>
    </dgm:pt>
    <dgm:pt modelId="{7D9A94BD-8093-4B93-8EB2-7F23BD51F01B}" type="sibTrans" cxnId="{160E8A50-B88D-4A35-AE9C-5C82082EDD8B}">
      <dgm:prSet/>
      <dgm:spPr/>
      <dgm:t>
        <a:bodyPr/>
        <a:lstStyle/>
        <a:p>
          <a:endParaRPr lang="en-US"/>
        </a:p>
      </dgm:t>
    </dgm:pt>
    <dgm:pt modelId="{32FB0CCC-1D1C-4D3F-B062-BD2F7CEDC218}" type="pres">
      <dgm:prSet presAssocID="{656D31C5-8839-4753-9656-911C6F2671E2}" presName="Name0" presStyleCnt="0">
        <dgm:presLayoutVars>
          <dgm:dir/>
          <dgm:resizeHandles val="exact"/>
        </dgm:presLayoutVars>
      </dgm:prSet>
      <dgm:spPr/>
    </dgm:pt>
    <dgm:pt modelId="{E791EBC1-A612-485B-B365-1EB86594D75C}" type="pres">
      <dgm:prSet presAssocID="{656D31C5-8839-4753-9656-911C6F2671E2}" presName="cycle" presStyleCnt="0"/>
      <dgm:spPr/>
    </dgm:pt>
    <dgm:pt modelId="{C7BDF576-A952-49CA-80AC-ED1986DBA60E}" type="pres">
      <dgm:prSet presAssocID="{FE99D1DB-C202-4BD1-8FC3-C2FAC5398CA1}" presName="nodeFirstNode" presStyleLbl="node1" presStyleIdx="0" presStyleCnt="5">
        <dgm:presLayoutVars>
          <dgm:bulletEnabled val="1"/>
        </dgm:presLayoutVars>
      </dgm:prSet>
      <dgm:spPr/>
    </dgm:pt>
    <dgm:pt modelId="{CC392D66-D77A-4646-979C-A3EFB027639E}" type="pres">
      <dgm:prSet presAssocID="{3E890987-1A3A-423E-A9BA-0E80EDDD4761}" presName="sibTransFirstNode" presStyleLbl="bgShp" presStyleIdx="0" presStyleCnt="1"/>
      <dgm:spPr/>
    </dgm:pt>
    <dgm:pt modelId="{A40E2A11-E58C-4002-B624-B92F35C73671}" type="pres">
      <dgm:prSet presAssocID="{2AD91B62-5D06-4DA5-A592-6BCB6338283B}" presName="nodeFollowingNodes" presStyleLbl="node1" presStyleIdx="1" presStyleCnt="5">
        <dgm:presLayoutVars>
          <dgm:bulletEnabled val="1"/>
        </dgm:presLayoutVars>
      </dgm:prSet>
      <dgm:spPr/>
    </dgm:pt>
    <dgm:pt modelId="{7B9AD539-6FAF-42F1-BAFC-C781A90ACE26}" type="pres">
      <dgm:prSet presAssocID="{796119FD-FCE4-4616-AD2A-05ECDBD8D03C}" presName="nodeFollowingNodes" presStyleLbl="node1" presStyleIdx="2" presStyleCnt="5">
        <dgm:presLayoutVars>
          <dgm:bulletEnabled val="1"/>
        </dgm:presLayoutVars>
      </dgm:prSet>
      <dgm:spPr/>
    </dgm:pt>
    <dgm:pt modelId="{23168D47-2B88-4318-95D0-1D5BB6C26338}" type="pres">
      <dgm:prSet presAssocID="{CAC5D59D-3F6E-44AE-AE3F-7D08B3BFA1EB}" presName="nodeFollowingNodes" presStyleLbl="node1" presStyleIdx="3" presStyleCnt="5">
        <dgm:presLayoutVars>
          <dgm:bulletEnabled val="1"/>
        </dgm:presLayoutVars>
      </dgm:prSet>
      <dgm:spPr/>
    </dgm:pt>
    <dgm:pt modelId="{2530F2C6-4964-4401-BB9E-B34F2987BABB}" type="pres">
      <dgm:prSet presAssocID="{494314C8-B020-445F-B910-EA3A3A60C13D}" presName="nodeFollowingNodes" presStyleLbl="node1" presStyleIdx="4" presStyleCnt="5">
        <dgm:presLayoutVars>
          <dgm:bulletEnabled val="1"/>
        </dgm:presLayoutVars>
      </dgm:prSet>
      <dgm:spPr/>
    </dgm:pt>
  </dgm:ptLst>
  <dgm:cxnLst>
    <dgm:cxn modelId="{75860701-8392-4CFA-916E-CB98336F9B83}" srcId="{656D31C5-8839-4753-9656-911C6F2671E2}" destId="{796119FD-FCE4-4616-AD2A-05ECDBD8D03C}" srcOrd="2" destOrd="0" parTransId="{CB93E1F9-9A92-4852-9E6B-53AC373C3938}" sibTransId="{5E9FE65A-CBEA-493A-A838-16B448DD0944}"/>
    <dgm:cxn modelId="{A7904709-80A4-4728-BEE5-8E2B08C82F52}" type="presOf" srcId="{494314C8-B020-445F-B910-EA3A3A60C13D}" destId="{2530F2C6-4964-4401-BB9E-B34F2987BABB}" srcOrd="0" destOrd="0" presId="urn:microsoft.com/office/officeart/2005/8/layout/cycle3"/>
    <dgm:cxn modelId="{3585E00B-5BBC-4D2E-BE57-3EC5A0B3514B}" type="presOf" srcId="{796119FD-FCE4-4616-AD2A-05ECDBD8D03C}" destId="{7B9AD539-6FAF-42F1-BAFC-C781A90ACE26}" srcOrd="0" destOrd="0" presId="urn:microsoft.com/office/officeart/2005/8/layout/cycle3"/>
    <dgm:cxn modelId="{60828247-CFEC-403C-9DC7-B36BBF2D0FA2}" type="presOf" srcId="{3E890987-1A3A-423E-A9BA-0E80EDDD4761}" destId="{CC392D66-D77A-4646-979C-A3EFB027639E}" srcOrd="0" destOrd="0" presId="urn:microsoft.com/office/officeart/2005/8/layout/cycle3"/>
    <dgm:cxn modelId="{160E8A50-B88D-4A35-AE9C-5C82082EDD8B}" srcId="{656D31C5-8839-4753-9656-911C6F2671E2}" destId="{494314C8-B020-445F-B910-EA3A3A60C13D}" srcOrd="4" destOrd="0" parTransId="{A54A1264-7DD4-441B-BCDF-BE35BE7D0D06}" sibTransId="{7D9A94BD-8093-4B93-8EB2-7F23BD51F01B}"/>
    <dgm:cxn modelId="{8DCD0658-D725-4946-9EDE-2B031FEC5A5F}" srcId="{656D31C5-8839-4753-9656-911C6F2671E2}" destId="{FE99D1DB-C202-4BD1-8FC3-C2FAC5398CA1}" srcOrd="0" destOrd="0" parTransId="{42C0EEBA-435A-4809-A8DF-878BBAA7E524}" sibTransId="{3E890987-1A3A-423E-A9BA-0E80EDDD4761}"/>
    <dgm:cxn modelId="{82F46F60-17EC-4F06-8347-4C302A418089}" type="presOf" srcId="{CAC5D59D-3F6E-44AE-AE3F-7D08B3BFA1EB}" destId="{23168D47-2B88-4318-95D0-1D5BB6C26338}" srcOrd="0" destOrd="0" presId="urn:microsoft.com/office/officeart/2005/8/layout/cycle3"/>
    <dgm:cxn modelId="{66CF3075-1209-4C9A-BB47-CFD826147401}" srcId="{656D31C5-8839-4753-9656-911C6F2671E2}" destId="{CAC5D59D-3F6E-44AE-AE3F-7D08B3BFA1EB}" srcOrd="3" destOrd="0" parTransId="{CE9D5A6E-12CE-4A72-B1D4-3460827FA9FE}" sibTransId="{C3B1CC8B-74FD-4E5D-BB0B-7FAAB803E97D}"/>
    <dgm:cxn modelId="{AD861FA0-DB99-4D18-BE00-45BDD6E8C800}" type="presOf" srcId="{656D31C5-8839-4753-9656-911C6F2671E2}" destId="{32FB0CCC-1D1C-4D3F-B062-BD2F7CEDC218}" srcOrd="0" destOrd="0" presId="urn:microsoft.com/office/officeart/2005/8/layout/cycle3"/>
    <dgm:cxn modelId="{1A9F97B1-7E80-4C47-9906-0D513E04B12D}" srcId="{656D31C5-8839-4753-9656-911C6F2671E2}" destId="{2AD91B62-5D06-4DA5-A592-6BCB6338283B}" srcOrd="1" destOrd="0" parTransId="{0DAD5BE4-266B-4836-B679-0A57939D782A}" sibTransId="{E1B00A7F-8AEF-48CE-8D44-C584B0B5549C}"/>
    <dgm:cxn modelId="{B2589AC4-8A54-4343-9818-D89BE4437025}" type="presOf" srcId="{FE99D1DB-C202-4BD1-8FC3-C2FAC5398CA1}" destId="{C7BDF576-A952-49CA-80AC-ED1986DBA60E}" srcOrd="0" destOrd="0" presId="urn:microsoft.com/office/officeart/2005/8/layout/cycle3"/>
    <dgm:cxn modelId="{99FF81E3-D741-497A-B60C-D4B0768DD128}" type="presOf" srcId="{2AD91B62-5D06-4DA5-A592-6BCB6338283B}" destId="{A40E2A11-E58C-4002-B624-B92F35C73671}" srcOrd="0" destOrd="0" presId="urn:microsoft.com/office/officeart/2005/8/layout/cycle3"/>
    <dgm:cxn modelId="{43DAD41A-BEDD-4363-B49D-91D37BD955E2}" type="presParOf" srcId="{32FB0CCC-1D1C-4D3F-B062-BD2F7CEDC218}" destId="{E791EBC1-A612-485B-B365-1EB86594D75C}" srcOrd="0" destOrd="0" presId="urn:microsoft.com/office/officeart/2005/8/layout/cycle3"/>
    <dgm:cxn modelId="{D29AB2C1-1C41-4862-B6DA-B6E6D52FE718}" type="presParOf" srcId="{E791EBC1-A612-485B-B365-1EB86594D75C}" destId="{C7BDF576-A952-49CA-80AC-ED1986DBA60E}" srcOrd="0" destOrd="0" presId="urn:microsoft.com/office/officeart/2005/8/layout/cycle3"/>
    <dgm:cxn modelId="{D19096F5-58EB-4370-9DCC-0F8B3B41217A}" type="presParOf" srcId="{E791EBC1-A612-485B-B365-1EB86594D75C}" destId="{CC392D66-D77A-4646-979C-A3EFB027639E}" srcOrd="1" destOrd="0" presId="urn:microsoft.com/office/officeart/2005/8/layout/cycle3"/>
    <dgm:cxn modelId="{C86027CC-7512-4451-8B50-D7D376F2E78D}" type="presParOf" srcId="{E791EBC1-A612-485B-B365-1EB86594D75C}" destId="{A40E2A11-E58C-4002-B624-B92F35C73671}" srcOrd="2" destOrd="0" presId="urn:microsoft.com/office/officeart/2005/8/layout/cycle3"/>
    <dgm:cxn modelId="{F8E26668-B00D-493B-AFD6-48C9C815396E}" type="presParOf" srcId="{E791EBC1-A612-485B-B365-1EB86594D75C}" destId="{7B9AD539-6FAF-42F1-BAFC-C781A90ACE26}" srcOrd="3" destOrd="0" presId="urn:microsoft.com/office/officeart/2005/8/layout/cycle3"/>
    <dgm:cxn modelId="{9D9F525F-07B9-4E2A-9D49-42A4A01DD618}" type="presParOf" srcId="{E791EBC1-A612-485B-B365-1EB86594D75C}" destId="{23168D47-2B88-4318-95D0-1D5BB6C26338}" srcOrd="4" destOrd="0" presId="urn:microsoft.com/office/officeart/2005/8/layout/cycle3"/>
    <dgm:cxn modelId="{A350107A-60C6-48B3-B982-C3BE80BE6CD2}" type="presParOf" srcId="{E791EBC1-A612-485B-B365-1EB86594D75C}" destId="{2530F2C6-4964-4401-BB9E-B34F2987BAB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066A5-3D43-4086-94DF-7BA664812AF7}">
      <dsp:nvSpPr>
        <dsp:cNvPr id="0" name=""/>
        <dsp:cNvSpPr/>
      </dsp:nvSpPr>
      <dsp:spPr>
        <a:xfrm>
          <a:off x="0" y="162072"/>
          <a:ext cx="7923424" cy="4952140"/>
        </a:xfrm>
        <a:prstGeom prst="swooshArrow">
          <a:avLst>
            <a:gd name="adj1" fmla="val 25000"/>
            <a:gd name="adj2" fmla="val 25000"/>
          </a:avLst>
        </a:prstGeom>
        <a:solidFill>
          <a:srgbClr val="D2DEEF"/>
        </a:solidFill>
        <a:ln>
          <a:noFill/>
        </a:ln>
        <a:effectLst/>
      </dsp:spPr>
      <dsp:style>
        <a:lnRef idx="0">
          <a:scrgbClr r="0" g="0" b="0"/>
        </a:lnRef>
        <a:fillRef idx="1">
          <a:scrgbClr r="0" g="0" b="0"/>
        </a:fillRef>
        <a:effectRef idx="0">
          <a:scrgbClr r="0" g="0" b="0"/>
        </a:effectRef>
        <a:fontRef idx="minor"/>
      </dsp:style>
    </dsp:sp>
    <dsp:sp modelId="{A950D362-FB9D-4893-9041-A119F0E2B5CA}">
      <dsp:nvSpPr>
        <dsp:cNvPr id="0" name=""/>
        <dsp:cNvSpPr/>
      </dsp:nvSpPr>
      <dsp:spPr>
        <a:xfrm>
          <a:off x="589979" y="3844483"/>
          <a:ext cx="182238" cy="182238"/>
        </a:xfrm>
        <a:prstGeom prst="ellipse">
          <a:avLst/>
        </a:prstGeom>
        <a:solidFill>
          <a:srgbClr val="5C9C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3C987-48DC-4C67-82F6-3768BD2BE5A0}">
      <dsp:nvSpPr>
        <dsp:cNvPr id="0" name=""/>
        <dsp:cNvSpPr/>
      </dsp:nvSpPr>
      <dsp:spPr>
        <a:xfrm>
          <a:off x="677289" y="3935603"/>
          <a:ext cx="1248676" cy="1178609"/>
        </a:xfrm>
        <a:prstGeom prst="rect">
          <a:avLst/>
        </a:prstGeom>
        <a:noFill/>
        <a:ln w="38100">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96565"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Nursing Assistant</a:t>
          </a:r>
        </a:p>
      </dsp:txBody>
      <dsp:txXfrm>
        <a:off x="677289" y="3935603"/>
        <a:ext cx="1248676" cy="1178609"/>
      </dsp:txXfrm>
    </dsp:sp>
    <dsp:sp modelId="{C435C040-8E6F-457E-8477-8EB5013A4AE6}">
      <dsp:nvSpPr>
        <dsp:cNvPr id="0" name=""/>
        <dsp:cNvSpPr/>
      </dsp:nvSpPr>
      <dsp:spPr>
        <a:xfrm>
          <a:off x="1766923" y="2896644"/>
          <a:ext cx="285243" cy="285243"/>
        </a:xfrm>
        <a:prstGeom prst="ellipse">
          <a:avLst/>
        </a:prstGeom>
        <a:solidFill>
          <a:srgbClr val="5C9C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73F6C-7038-47CC-BDD7-49C6915E33AD}">
      <dsp:nvSpPr>
        <dsp:cNvPr id="0" name=""/>
        <dsp:cNvSpPr/>
      </dsp:nvSpPr>
      <dsp:spPr>
        <a:xfrm>
          <a:off x="1909545" y="3039265"/>
          <a:ext cx="1315288" cy="2074946"/>
        </a:xfrm>
        <a:prstGeom prst="rect">
          <a:avLst/>
        </a:prstGeom>
        <a:noFill/>
        <a:ln w="38100">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151144"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Practical Nursing</a:t>
          </a:r>
        </a:p>
      </dsp:txBody>
      <dsp:txXfrm>
        <a:off x="1909545" y="3039265"/>
        <a:ext cx="1315288" cy="2074946"/>
      </dsp:txXfrm>
    </dsp:sp>
    <dsp:sp modelId="{79DB6083-B648-48E1-AFE2-07165FDF4088}">
      <dsp:nvSpPr>
        <dsp:cNvPr id="0" name=""/>
        <dsp:cNvSpPr/>
      </dsp:nvSpPr>
      <dsp:spPr>
        <a:xfrm>
          <a:off x="3034671" y="2140947"/>
          <a:ext cx="380324" cy="380324"/>
        </a:xfrm>
        <a:prstGeom prst="ellipse">
          <a:avLst/>
        </a:prstGeom>
        <a:solidFill>
          <a:srgbClr val="5C9C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3E7B0-A024-4967-98EA-B73F05084604}">
      <dsp:nvSpPr>
        <dsp:cNvPr id="0" name=""/>
        <dsp:cNvSpPr/>
      </dsp:nvSpPr>
      <dsp:spPr>
        <a:xfrm>
          <a:off x="3224833" y="2331109"/>
          <a:ext cx="1529220" cy="2783102"/>
        </a:xfrm>
        <a:prstGeom prst="rect">
          <a:avLst/>
        </a:prstGeom>
        <a:noFill/>
        <a:ln w="38100">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201526"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Registered Nurse</a:t>
          </a:r>
        </a:p>
      </dsp:txBody>
      <dsp:txXfrm>
        <a:off x="3224833" y="2331109"/>
        <a:ext cx="1529220" cy="2783102"/>
      </dsp:txXfrm>
    </dsp:sp>
    <dsp:sp modelId="{C9249305-9525-444A-BF02-372553053188}">
      <dsp:nvSpPr>
        <dsp:cNvPr id="0" name=""/>
        <dsp:cNvSpPr/>
      </dsp:nvSpPr>
      <dsp:spPr>
        <a:xfrm>
          <a:off x="4508428" y="1550652"/>
          <a:ext cx="491252" cy="491252"/>
        </a:xfrm>
        <a:prstGeom prst="ellipse">
          <a:avLst/>
        </a:prstGeom>
        <a:solidFill>
          <a:srgbClr val="5C9C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96C71-AC3C-4E6E-95AD-F4BA7E069658}">
      <dsp:nvSpPr>
        <dsp:cNvPr id="0" name=""/>
        <dsp:cNvSpPr/>
      </dsp:nvSpPr>
      <dsp:spPr>
        <a:xfrm>
          <a:off x="4750520" y="1877451"/>
          <a:ext cx="1584684" cy="3222211"/>
        </a:xfrm>
        <a:prstGeom prst="rect">
          <a:avLst/>
        </a:prstGeom>
        <a:noFill/>
        <a:ln w="38100">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260304" tIns="0" rIns="0" bIns="0" numCol="1" spcCol="1270" anchor="t" anchorCtr="0">
          <a:noAutofit/>
        </a:bodyPr>
        <a:lstStyle/>
        <a:p>
          <a:pPr marL="0" lvl="0" indent="0" algn="l" defTabSz="800100">
            <a:lnSpc>
              <a:spcPct val="90000"/>
            </a:lnSpc>
            <a:spcBef>
              <a:spcPct val="0"/>
            </a:spcBef>
            <a:spcAft>
              <a:spcPct val="35000"/>
            </a:spcAft>
            <a:buNone/>
            <a:tabLst/>
          </a:pPr>
          <a:r>
            <a:rPr lang="en-US" sz="1800" kern="1200" dirty="0"/>
            <a:t>Registered Nurse</a:t>
          </a:r>
        </a:p>
      </dsp:txBody>
      <dsp:txXfrm>
        <a:off x="4750520" y="1877451"/>
        <a:ext cx="1584684" cy="3222211"/>
      </dsp:txXfrm>
    </dsp:sp>
    <dsp:sp modelId="{CB892899-AA73-4891-9414-3F602837C7AE}">
      <dsp:nvSpPr>
        <dsp:cNvPr id="0" name=""/>
        <dsp:cNvSpPr/>
      </dsp:nvSpPr>
      <dsp:spPr>
        <a:xfrm>
          <a:off x="6025763" y="1156462"/>
          <a:ext cx="625950" cy="625950"/>
        </a:xfrm>
        <a:prstGeom prst="ellipse">
          <a:avLst/>
        </a:prstGeom>
        <a:solidFill>
          <a:srgbClr val="5C9C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8CCF2-837D-4FF5-9F46-351755090BB1}">
      <dsp:nvSpPr>
        <dsp:cNvPr id="0" name=""/>
        <dsp:cNvSpPr/>
      </dsp:nvSpPr>
      <dsp:spPr>
        <a:xfrm>
          <a:off x="6341306" y="1461491"/>
          <a:ext cx="1567538" cy="3625457"/>
        </a:xfrm>
        <a:prstGeom prst="rect">
          <a:avLst/>
        </a:prstGeom>
        <a:noFill/>
        <a:ln w="38100">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331678" tIns="0" rIns="0" bIns="0" numCol="1" spcCol="1270" anchor="t" anchorCtr="0">
          <a:noAutofit/>
        </a:bodyPr>
        <a:lstStyle/>
        <a:p>
          <a:pPr marL="0" lvl="0" indent="0" algn="l" defTabSz="800100">
            <a:lnSpc>
              <a:spcPct val="90000"/>
            </a:lnSpc>
            <a:spcBef>
              <a:spcPct val="0"/>
            </a:spcBef>
            <a:spcAft>
              <a:spcPct val="35000"/>
            </a:spcAft>
            <a:buNone/>
            <a:tabLst/>
          </a:pPr>
          <a:r>
            <a:rPr lang="en-US" sz="1800" kern="1200" dirty="0"/>
            <a:t>Nurse Practitioner</a:t>
          </a:r>
        </a:p>
      </dsp:txBody>
      <dsp:txXfrm>
        <a:off x="6341306" y="1461491"/>
        <a:ext cx="1567538" cy="3625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066A5-3D43-4086-94DF-7BA664812AF7}">
      <dsp:nvSpPr>
        <dsp:cNvPr id="0" name=""/>
        <dsp:cNvSpPr/>
      </dsp:nvSpPr>
      <dsp:spPr>
        <a:xfrm>
          <a:off x="-20500" y="144944"/>
          <a:ext cx="7978235" cy="4986396"/>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0D362-FB9D-4893-9041-A119F0E2B5CA}">
      <dsp:nvSpPr>
        <dsp:cNvPr id="0" name=""/>
        <dsp:cNvSpPr/>
      </dsp:nvSpPr>
      <dsp:spPr>
        <a:xfrm>
          <a:off x="708197" y="3852828"/>
          <a:ext cx="183499" cy="1834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3C987-48DC-4C67-82F6-3768BD2BE5A0}">
      <dsp:nvSpPr>
        <dsp:cNvPr id="0" name=""/>
        <dsp:cNvSpPr/>
      </dsp:nvSpPr>
      <dsp:spPr>
        <a:xfrm>
          <a:off x="739881" y="3963080"/>
          <a:ext cx="1077861" cy="1186762"/>
        </a:xfrm>
        <a:prstGeom prst="rect">
          <a:avLst/>
        </a:prstGeom>
        <a:noFill/>
        <a:ln w="3810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97233"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Carpentry</a:t>
          </a:r>
        </a:p>
        <a:p>
          <a:pPr marL="0" lvl="0" indent="0" algn="l" defTabSz="711200">
            <a:lnSpc>
              <a:spcPct val="90000"/>
            </a:lnSpc>
            <a:spcBef>
              <a:spcPct val="0"/>
            </a:spcBef>
            <a:spcAft>
              <a:spcPct val="35000"/>
            </a:spcAft>
            <a:buNone/>
          </a:pPr>
          <a:endParaRPr lang="en-US" sz="1000" kern="1200" dirty="0"/>
        </a:p>
        <a:p>
          <a:pPr marL="0" lvl="0" indent="0" algn="l" defTabSz="711200">
            <a:lnSpc>
              <a:spcPct val="90000"/>
            </a:lnSpc>
            <a:spcBef>
              <a:spcPct val="0"/>
            </a:spcBef>
            <a:spcAft>
              <a:spcPct val="35000"/>
            </a:spcAft>
            <a:buNone/>
          </a:pPr>
          <a:r>
            <a:rPr lang="en-US" sz="1600" kern="1200" dirty="0"/>
            <a:t>Carpenter</a:t>
          </a:r>
        </a:p>
        <a:p>
          <a:pPr marL="0" lvl="0" indent="0" algn="l" defTabSz="711200">
            <a:lnSpc>
              <a:spcPct val="90000"/>
            </a:lnSpc>
            <a:spcBef>
              <a:spcPct val="0"/>
            </a:spcBef>
            <a:spcAft>
              <a:spcPct val="35000"/>
            </a:spcAft>
            <a:buNone/>
          </a:pPr>
          <a:r>
            <a:rPr lang="en-US" sz="2000" kern="1200" dirty="0"/>
            <a:t>$34,000</a:t>
          </a:r>
        </a:p>
      </dsp:txBody>
      <dsp:txXfrm>
        <a:off x="739881" y="3963080"/>
        <a:ext cx="1077861" cy="1186762"/>
      </dsp:txXfrm>
    </dsp:sp>
    <dsp:sp modelId="{C435C040-8E6F-457E-8477-8EB5013A4AE6}">
      <dsp:nvSpPr>
        <dsp:cNvPr id="0" name=""/>
        <dsp:cNvSpPr/>
      </dsp:nvSpPr>
      <dsp:spPr>
        <a:xfrm>
          <a:off x="1701493" y="2898432"/>
          <a:ext cx="287216" cy="2872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73F6C-7038-47CC-BDD7-49C6915E33AD}">
      <dsp:nvSpPr>
        <dsp:cNvPr id="0" name=""/>
        <dsp:cNvSpPr/>
      </dsp:nvSpPr>
      <dsp:spPr>
        <a:xfrm>
          <a:off x="1813944" y="3053270"/>
          <a:ext cx="1324387" cy="2088151"/>
        </a:xfrm>
        <a:prstGeom prst="rect">
          <a:avLst/>
        </a:prstGeom>
        <a:noFill/>
        <a:ln w="3810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15219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Carpentry</a:t>
          </a:r>
        </a:p>
        <a:p>
          <a:pPr marL="0" lvl="0" indent="0" algn="l" defTabSz="711200">
            <a:lnSpc>
              <a:spcPct val="90000"/>
            </a:lnSpc>
            <a:spcBef>
              <a:spcPct val="0"/>
            </a:spcBef>
            <a:spcAft>
              <a:spcPct val="35000"/>
            </a:spcAft>
            <a:buNone/>
          </a:pPr>
          <a:endParaRPr lang="en-US" sz="1000" kern="1200" dirty="0"/>
        </a:p>
        <a:p>
          <a:pPr marL="0" lvl="0" indent="0" algn="l" defTabSz="711200">
            <a:lnSpc>
              <a:spcPct val="90000"/>
            </a:lnSpc>
            <a:spcBef>
              <a:spcPct val="0"/>
            </a:spcBef>
            <a:spcAft>
              <a:spcPct val="35000"/>
            </a:spcAft>
            <a:buNone/>
          </a:pPr>
          <a:endParaRPr lang="en-US" sz="1000" kern="1200" dirty="0"/>
        </a:p>
        <a:p>
          <a:pPr marL="0" lvl="0" indent="0" algn="l" defTabSz="711200">
            <a:lnSpc>
              <a:spcPct val="90000"/>
            </a:lnSpc>
            <a:spcBef>
              <a:spcPct val="0"/>
            </a:spcBef>
            <a:spcAft>
              <a:spcPct val="35000"/>
            </a:spcAft>
            <a:buNone/>
          </a:pPr>
          <a:r>
            <a:rPr lang="en-US" sz="1600" kern="1200" dirty="0"/>
            <a:t>Carpenter</a:t>
          </a:r>
        </a:p>
        <a:p>
          <a:pPr marL="0" lvl="0" indent="0" algn="l" defTabSz="711200">
            <a:lnSpc>
              <a:spcPct val="90000"/>
            </a:lnSpc>
            <a:spcBef>
              <a:spcPct val="0"/>
            </a:spcBef>
            <a:spcAft>
              <a:spcPct val="35000"/>
            </a:spcAft>
            <a:buNone/>
          </a:pPr>
          <a:r>
            <a:rPr lang="en-US" sz="2000" kern="1200" dirty="0"/>
            <a:t>$48,330</a:t>
          </a:r>
        </a:p>
      </dsp:txBody>
      <dsp:txXfrm>
        <a:off x="1813944" y="3053270"/>
        <a:ext cx="1324387" cy="2088151"/>
      </dsp:txXfrm>
    </dsp:sp>
    <dsp:sp modelId="{79DB6083-B648-48E1-AFE2-07165FDF4088}">
      <dsp:nvSpPr>
        <dsp:cNvPr id="0" name=""/>
        <dsp:cNvSpPr/>
      </dsp:nvSpPr>
      <dsp:spPr>
        <a:xfrm>
          <a:off x="2978019" y="2137508"/>
          <a:ext cx="382955" cy="3829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3E7B0-A024-4967-98EA-B73F05084604}">
      <dsp:nvSpPr>
        <dsp:cNvPr id="0" name=""/>
        <dsp:cNvSpPr/>
      </dsp:nvSpPr>
      <dsp:spPr>
        <a:xfrm>
          <a:off x="3131435" y="2338527"/>
          <a:ext cx="1539799" cy="2783271"/>
        </a:xfrm>
        <a:prstGeom prst="rect">
          <a:avLst/>
        </a:prstGeom>
        <a:noFill/>
        <a:ln w="3810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20292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Building Construction Technology</a:t>
          </a:r>
        </a:p>
        <a:p>
          <a:pPr marL="0" lvl="0" indent="0" algn="l" defTabSz="711200">
            <a:lnSpc>
              <a:spcPct val="90000"/>
            </a:lnSpc>
            <a:spcBef>
              <a:spcPct val="0"/>
            </a:spcBef>
            <a:spcAft>
              <a:spcPct val="35000"/>
            </a:spcAft>
            <a:buNone/>
          </a:pPr>
          <a:endParaRPr lang="en-US" sz="1000" kern="1200" dirty="0"/>
        </a:p>
        <a:p>
          <a:pPr marL="0" lvl="0" indent="0" algn="l" defTabSz="711200">
            <a:lnSpc>
              <a:spcPct val="90000"/>
            </a:lnSpc>
            <a:spcBef>
              <a:spcPct val="0"/>
            </a:spcBef>
            <a:spcAft>
              <a:spcPct val="35000"/>
            </a:spcAft>
            <a:buNone/>
          </a:pPr>
          <a:r>
            <a:rPr lang="en-US" sz="1600" kern="1200" dirty="0"/>
            <a:t>Cost Estimator</a:t>
          </a:r>
        </a:p>
        <a:p>
          <a:pPr marL="0" lvl="0" indent="0" algn="l" defTabSz="711200">
            <a:lnSpc>
              <a:spcPct val="90000"/>
            </a:lnSpc>
            <a:spcBef>
              <a:spcPct val="0"/>
            </a:spcBef>
            <a:spcAft>
              <a:spcPct val="35000"/>
            </a:spcAft>
            <a:buNone/>
          </a:pPr>
          <a:r>
            <a:rPr lang="en-US" sz="2000" kern="1200" dirty="0"/>
            <a:t>$53,000</a:t>
          </a:r>
        </a:p>
      </dsp:txBody>
      <dsp:txXfrm>
        <a:off x="3131435" y="2338527"/>
        <a:ext cx="1539799" cy="2783271"/>
      </dsp:txXfrm>
    </dsp:sp>
    <dsp:sp modelId="{C9249305-9525-444A-BF02-372553053188}">
      <dsp:nvSpPr>
        <dsp:cNvPr id="0" name=""/>
        <dsp:cNvSpPr/>
      </dsp:nvSpPr>
      <dsp:spPr>
        <a:xfrm>
          <a:off x="4461953" y="1543129"/>
          <a:ext cx="494650" cy="4946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96C71-AC3C-4E6E-95AD-F4BA7E069658}">
      <dsp:nvSpPr>
        <dsp:cNvPr id="0" name=""/>
        <dsp:cNvSpPr/>
      </dsp:nvSpPr>
      <dsp:spPr>
        <a:xfrm>
          <a:off x="4667622" y="1872189"/>
          <a:ext cx="1595647" cy="3244501"/>
        </a:xfrm>
        <a:prstGeom prst="rect">
          <a:avLst/>
        </a:prstGeom>
        <a:noFill/>
        <a:ln w="3810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262105" tIns="0" rIns="0" bIns="0" numCol="1" spcCol="1270" anchor="t" anchorCtr="0">
          <a:noAutofit/>
        </a:bodyPr>
        <a:lstStyle/>
        <a:p>
          <a:pPr marL="0" lvl="0" indent="0" algn="l" defTabSz="711200">
            <a:lnSpc>
              <a:spcPct val="90000"/>
            </a:lnSpc>
            <a:spcBef>
              <a:spcPct val="0"/>
            </a:spcBef>
            <a:spcAft>
              <a:spcPct val="35000"/>
            </a:spcAft>
            <a:buNone/>
            <a:tabLst/>
          </a:pPr>
          <a:r>
            <a:rPr lang="en-US" sz="1600" b="0" kern="1200" dirty="0"/>
            <a:t>Construction Management</a:t>
          </a:r>
        </a:p>
        <a:p>
          <a:pPr marL="0" lvl="0" indent="0" algn="l" defTabSz="711200">
            <a:lnSpc>
              <a:spcPct val="90000"/>
            </a:lnSpc>
            <a:spcBef>
              <a:spcPct val="0"/>
            </a:spcBef>
            <a:spcAft>
              <a:spcPct val="35000"/>
            </a:spcAft>
            <a:buNone/>
            <a:tabLst/>
          </a:pPr>
          <a:endParaRPr lang="en-US" sz="1000" b="0" kern="1200" dirty="0"/>
        </a:p>
        <a:p>
          <a:pPr marL="0" lvl="0" indent="0" algn="l" defTabSz="711200">
            <a:lnSpc>
              <a:spcPct val="90000"/>
            </a:lnSpc>
            <a:spcBef>
              <a:spcPct val="0"/>
            </a:spcBef>
            <a:spcAft>
              <a:spcPct val="35000"/>
            </a:spcAft>
            <a:buNone/>
            <a:tabLst/>
          </a:pPr>
          <a:r>
            <a:rPr lang="en-US" sz="1600" kern="1200" dirty="0"/>
            <a:t>Project Manager</a:t>
          </a:r>
        </a:p>
        <a:p>
          <a:pPr marL="0" lvl="0" indent="0" algn="l" defTabSz="711200">
            <a:lnSpc>
              <a:spcPct val="90000"/>
            </a:lnSpc>
            <a:spcBef>
              <a:spcPct val="0"/>
            </a:spcBef>
            <a:spcAft>
              <a:spcPct val="35000"/>
            </a:spcAft>
            <a:buNone/>
            <a:tabLst/>
          </a:pPr>
          <a:r>
            <a:rPr lang="en-US" sz="2000" kern="1200" dirty="0"/>
            <a:t>$76,500</a:t>
          </a:r>
        </a:p>
      </dsp:txBody>
      <dsp:txXfrm>
        <a:off x="4667622" y="1872189"/>
        <a:ext cx="1595647" cy="3244501"/>
      </dsp:txXfrm>
    </dsp:sp>
    <dsp:sp modelId="{CB892899-AA73-4891-9414-3F602837C7AE}">
      <dsp:nvSpPr>
        <dsp:cNvPr id="0" name=""/>
        <dsp:cNvSpPr/>
      </dsp:nvSpPr>
      <dsp:spPr>
        <a:xfrm>
          <a:off x="5989825" y="1146212"/>
          <a:ext cx="630280" cy="63028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8CCF2-837D-4FF5-9F46-351755090BB1}">
      <dsp:nvSpPr>
        <dsp:cNvPr id="0" name=""/>
        <dsp:cNvSpPr/>
      </dsp:nvSpPr>
      <dsp:spPr>
        <a:xfrm>
          <a:off x="6257884" y="1453352"/>
          <a:ext cx="1677647" cy="3650537"/>
        </a:xfrm>
        <a:prstGeom prst="rect">
          <a:avLst/>
        </a:prstGeom>
        <a:noFill/>
        <a:ln w="3810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333973" tIns="0" rIns="0" bIns="0" numCol="1" spcCol="1270" anchor="t" anchorCtr="0">
          <a:noAutofit/>
        </a:bodyPr>
        <a:lstStyle/>
        <a:p>
          <a:pPr marL="0" lvl="0" indent="0" algn="l" defTabSz="711200">
            <a:lnSpc>
              <a:spcPct val="90000"/>
            </a:lnSpc>
            <a:spcBef>
              <a:spcPct val="0"/>
            </a:spcBef>
            <a:spcAft>
              <a:spcPct val="35000"/>
            </a:spcAft>
            <a:buNone/>
            <a:tabLst/>
          </a:pPr>
          <a:r>
            <a:rPr lang="en-US" sz="1600" b="0" kern="1200" dirty="0"/>
            <a:t>Construction Management</a:t>
          </a:r>
          <a:endParaRPr lang="en-US" sz="1600" kern="1200" dirty="0"/>
        </a:p>
        <a:p>
          <a:pPr marL="0" lvl="0" indent="0" algn="l" defTabSz="711200">
            <a:lnSpc>
              <a:spcPct val="90000"/>
            </a:lnSpc>
            <a:spcBef>
              <a:spcPct val="0"/>
            </a:spcBef>
            <a:spcAft>
              <a:spcPct val="35000"/>
            </a:spcAft>
            <a:buNone/>
            <a:tabLst/>
          </a:pPr>
          <a:endParaRPr lang="en-US" sz="1000" kern="1200" dirty="0"/>
        </a:p>
        <a:p>
          <a:pPr marL="0" lvl="0" indent="0" algn="l" defTabSz="711200">
            <a:lnSpc>
              <a:spcPct val="90000"/>
            </a:lnSpc>
            <a:spcBef>
              <a:spcPct val="0"/>
            </a:spcBef>
            <a:spcAft>
              <a:spcPct val="35000"/>
            </a:spcAft>
            <a:buNone/>
            <a:tabLst/>
          </a:pPr>
          <a:r>
            <a:rPr lang="en-US" sz="1600" kern="1200" dirty="0"/>
            <a:t>Project Manager</a:t>
          </a:r>
        </a:p>
        <a:p>
          <a:pPr marL="0" lvl="0" indent="0" algn="l" defTabSz="711200">
            <a:lnSpc>
              <a:spcPct val="90000"/>
            </a:lnSpc>
            <a:spcBef>
              <a:spcPct val="0"/>
            </a:spcBef>
            <a:spcAft>
              <a:spcPct val="35000"/>
            </a:spcAft>
            <a:buNone/>
          </a:pPr>
          <a:r>
            <a:rPr lang="en-US" sz="2000" kern="1200" dirty="0"/>
            <a:t>$95,260</a:t>
          </a:r>
        </a:p>
      </dsp:txBody>
      <dsp:txXfrm>
        <a:off x="6257884" y="1453352"/>
        <a:ext cx="1677647" cy="3650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EF735-7ED0-401D-B595-B0554A49688F}">
      <dsp:nvSpPr>
        <dsp:cNvPr id="0" name=""/>
        <dsp:cNvSpPr/>
      </dsp:nvSpPr>
      <dsp:spPr>
        <a:xfrm>
          <a:off x="338419" y="98823"/>
          <a:ext cx="4017029" cy="1303024"/>
        </a:xfrm>
        <a:prstGeom prst="chevron">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Digital Tool Certificates</a:t>
          </a:r>
        </a:p>
        <a:p>
          <a:pPr marL="0" lvl="0" indent="0" algn="ctr" defTabSz="1066800">
            <a:lnSpc>
              <a:spcPct val="90000"/>
            </a:lnSpc>
            <a:spcBef>
              <a:spcPct val="0"/>
            </a:spcBef>
            <a:spcAft>
              <a:spcPct val="35000"/>
            </a:spcAft>
            <a:buNone/>
          </a:pPr>
          <a:r>
            <a:rPr lang="en-US" sz="2000" b="0" kern="1200" dirty="0">
              <a:solidFill>
                <a:schemeClr val="bg1"/>
              </a:solidFill>
            </a:rPr>
            <a:t>FDOE</a:t>
          </a:r>
        </a:p>
      </dsp:txBody>
      <dsp:txXfrm>
        <a:off x="989931" y="98823"/>
        <a:ext cx="2714005" cy="1303024"/>
      </dsp:txXfrm>
    </dsp:sp>
    <dsp:sp modelId="{AA371D94-10C6-48B8-8468-D2F0E85FD1B6}">
      <dsp:nvSpPr>
        <dsp:cNvPr id="0" name=""/>
        <dsp:cNvSpPr/>
      </dsp:nvSpPr>
      <dsp:spPr>
        <a:xfrm>
          <a:off x="315811" y="1428573"/>
          <a:ext cx="4090781" cy="1592556"/>
        </a:xfrm>
        <a:prstGeom prst="chevron">
          <a:avLst/>
        </a:prstGeom>
        <a:solidFill>
          <a:schemeClr val="accent3">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1"/>
              </a:solidFill>
            </a:rPr>
            <a:t>Farm Occupations</a:t>
          </a:r>
        </a:p>
        <a:p>
          <a:pPr marL="0" lvl="0" indent="0" algn="ctr" defTabSz="933450">
            <a:lnSpc>
              <a:spcPct val="90000"/>
            </a:lnSpc>
            <a:spcBef>
              <a:spcPct val="0"/>
            </a:spcBef>
            <a:spcAft>
              <a:spcPct val="35000"/>
            </a:spcAft>
            <a:buNone/>
          </a:pPr>
          <a:r>
            <a:rPr lang="en-US" sz="1800" b="0" kern="1200" dirty="0">
              <a:solidFill>
                <a:schemeClr val="bg1"/>
              </a:solidFill>
            </a:rPr>
            <a:t>Department of Agriculture and Consumer Services</a:t>
          </a:r>
          <a:endParaRPr lang="en-US" sz="1800" b="1" kern="1200" dirty="0">
            <a:solidFill>
              <a:schemeClr val="bg1"/>
            </a:solidFill>
          </a:endParaRPr>
        </a:p>
      </dsp:txBody>
      <dsp:txXfrm>
        <a:off x="1112089" y="1428573"/>
        <a:ext cx="2498225" cy="1592556"/>
      </dsp:txXfrm>
    </dsp:sp>
    <dsp:sp modelId="{5E98B814-0BAA-48B4-AA4A-BA35C288F61F}">
      <dsp:nvSpPr>
        <dsp:cNvPr id="0" name=""/>
        <dsp:cNvSpPr/>
      </dsp:nvSpPr>
      <dsp:spPr>
        <a:xfrm>
          <a:off x="549639" y="3093708"/>
          <a:ext cx="3736879" cy="1303024"/>
        </a:xfrm>
        <a:prstGeom prst="chevron">
          <a:avLst/>
        </a:prstGeom>
        <a:gradFill flip="none" rotWithShape="0">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Recommendations</a:t>
          </a:r>
        </a:p>
        <a:p>
          <a:pPr marL="0" lvl="0" indent="0" algn="ctr" defTabSz="889000">
            <a:lnSpc>
              <a:spcPct val="90000"/>
            </a:lnSpc>
            <a:spcBef>
              <a:spcPct val="0"/>
            </a:spcBef>
            <a:spcAft>
              <a:spcPct val="35000"/>
            </a:spcAft>
            <a:buNone/>
          </a:pPr>
          <a:r>
            <a:rPr lang="en-US" sz="2000" b="0" kern="1200" dirty="0">
              <a:solidFill>
                <a:schemeClr val="bg1"/>
              </a:solidFill>
            </a:rPr>
            <a:t>CareerSource Florida </a:t>
          </a:r>
        </a:p>
      </dsp:txBody>
      <dsp:txXfrm>
        <a:off x="1201151" y="3093708"/>
        <a:ext cx="2433855" cy="13030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92D66-D77A-4646-979C-A3EFB027639E}">
      <dsp:nvSpPr>
        <dsp:cNvPr id="0" name=""/>
        <dsp:cNvSpPr/>
      </dsp:nvSpPr>
      <dsp:spPr>
        <a:xfrm>
          <a:off x="1867714" y="-27638"/>
          <a:ext cx="4493881" cy="4493881"/>
        </a:xfrm>
        <a:prstGeom prst="circularArrow">
          <a:avLst>
            <a:gd name="adj1" fmla="val 5544"/>
            <a:gd name="adj2" fmla="val 330680"/>
            <a:gd name="adj3" fmla="val 13765712"/>
            <a:gd name="adj4" fmla="val 17392183"/>
            <a:gd name="adj5" fmla="val 5757"/>
          </a:avLst>
        </a:prstGeom>
        <a:solidFill>
          <a:srgbClr val="FFC000"/>
        </a:solidFill>
        <a:ln>
          <a:solidFill>
            <a:schemeClr val="tx1"/>
          </a:solidFill>
        </a:ln>
        <a:effectLst/>
      </dsp:spPr>
      <dsp:style>
        <a:lnRef idx="0">
          <a:scrgbClr r="0" g="0" b="0"/>
        </a:lnRef>
        <a:fillRef idx="1">
          <a:scrgbClr r="0" g="0" b="0"/>
        </a:fillRef>
        <a:effectRef idx="0">
          <a:scrgbClr r="0" g="0" b="0"/>
        </a:effectRef>
        <a:fontRef idx="minor"/>
      </dsp:style>
    </dsp:sp>
    <dsp:sp modelId="{C7BDF576-A952-49CA-80AC-ED1986DBA60E}">
      <dsp:nvSpPr>
        <dsp:cNvPr id="0" name=""/>
        <dsp:cNvSpPr/>
      </dsp:nvSpPr>
      <dsp:spPr>
        <a:xfrm>
          <a:off x="3057864" y="1135"/>
          <a:ext cx="2113582" cy="1056791"/>
        </a:xfrm>
        <a:prstGeom prst="roundRect">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CareerSource Florida (CSF) identifies potential credentials through open submission process.</a:t>
          </a:r>
        </a:p>
      </dsp:txBody>
      <dsp:txXfrm>
        <a:off x="3109452" y="52723"/>
        <a:ext cx="2010406" cy="953615"/>
      </dsp:txXfrm>
    </dsp:sp>
    <dsp:sp modelId="{A40E2A11-E58C-4002-B624-B92F35C73671}">
      <dsp:nvSpPr>
        <dsp:cNvPr id="0" name=""/>
        <dsp:cNvSpPr/>
      </dsp:nvSpPr>
      <dsp:spPr>
        <a:xfrm>
          <a:off x="4880437" y="1325312"/>
          <a:ext cx="2113582" cy="1056791"/>
        </a:xfrm>
        <a:prstGeom prst="roundRect">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Review by </a:t>
          </a:r>
        </a:p>
        <a:p>
          <a:pPr marL="0" lvl="0" indent="0" algn="ctr" defTabSz="533400">
            <a:lnSpc>
              <a:spcPct val="90000"/>
            </a:lnSpc>
            <a:spcBef>
              <a:spcPct val="0"/>
            </a:spcBef>
            <a:spcAft>
              <a:spcPct val="35000"/>
            </a:spcAft>
            <a:buNone/>
          </a:pPr>
          <a:r>
            <a:rPr lang="en-US" sz="1200" b="1" kern="1200" dirty="0"/>
            <a:t>CSF, DEO and DOE</a:t>
          </a:r>
        </a:p>
      </dsp:txBody>
      <dsp:txXfrm>
        <a:off x="4932025" y="1376900"/>
        <a:ext cx="2010406" cy="953615"/>
      </dsp:txXfrm>
    </dsp:sp>
    <dsp:sp modelId="{7B9AD539-6FAF-42F1-BAFC-C781A90ACE26}">
      <dsp:nvSpPr>
        <dsp:cNvPr id="0" name=""/>
        <dsp:cNvSpPr/>
      </dsp:nvSpPr>
      <dsp:spPr>
        <a:xfrm>
          <a:off x="4184276" y="3467876"/>
          <a:ext cx="2113582" cy="1056791"/>
        </a:xfrm>
        <a:prstGeom prst="roundRect">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CSF Board adopts  recommended list of certifications.</a:t>
          </a:r>
        </a:p>
      </dsp:txBody>
      <dsp:txXfrm>
        <a:off x="4235864" y="3519464"/>
        <a:ext cx="2010406" cy="953615"/>
      </dsp:txXfrm>
    </dsp:sp>
    <dsp:sp modelId="{23168D47-2B88-4318-95D0-1D5BB6C26338}">
      <dsp:nvSpPr>
        <dsp:cNvPr id="0" name=""/>
        <dsp:cNvSpPr/>
      </dsp:nvSpPr>
      <dsp:spPr>
        <a:xfrm>
          <a:off x="1931451" y="3467876"/>
          <a:ext cx="2113582" cy="1056791"/>
        </a:xfrm>
        <a:prstGeom prst="roundRect">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Districts make requests from CSF recommended list of certifications.</a:t>
          </a:r>
        </a:p>
      </dsp:txBody>
      <dsp:txXfrm>
        <a:off x="1983039" y="3519464"/>
        <a:ext cx="2010406" cy="953615"/>
      </dsp:txXfrm>
    </dsp:sp>
    <dsp:sp modelId="{2530F2C6-4964-4401-BB9E-B34F2987BABB}">
      <dsp:nvSpPr>
        <dsp:cNvPr id="0" name=""/>
        <dsp:cNvSpPr/>
      </dsp:nvSpPr>
      <dsp:spPr>
        <a:xfrm>
          <a:off x="1235290" y="1325312"/>
          <a:ext cx="2113582" cy="1056791"/>
        </a:xfrm>
        <a:prstGeom prst="roundRect">
          <a:avLst/>
        </a:prstGeom>
        <a:gradFill flip="none" rotWithShape="0">
          <a:gsLst>
            <a:gs pos="0">
              <a:srgbClr val="00689B">
                <a:shade val="30000"/>
                <a:satMod val="115000"/>
              </a:srgbClr>
            </a:gs>
            <a:gs pos="50000">
              <a:srgbClr val="00689B">
                <a:shade val="67500"/>
                <a:satMod val="115000"/>
              </a:srgbClr>
            </a:gs>
            <a:gs pos="100000">
              <a:srgbClr val="00689B">
                <a:shade val="100000"/>
                <a:satMod val="115000"/>
              </a:srgb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DOE reviews requests, publishes and adopts ICFL and administrative rule for upcoming year.</a:t>
          </a:r>
        </a:p>
      </dsp:txBody>
      <dsp:txXfrm>
        <a:off x="1286878" y="1376900"/>
        <a:ext cx="2010406" cy="95361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0" tIns="46580" rIns="93160" bIns="46580" rtlCol="0"/>
          <a:lstStyle>
            <a:lvl1pPr algn="l">
              <a:defRPr sz="11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60" tIns="46580" rIns="93160" bIns="46580" rtlCol="0"/>
          <a:lstStyle>
            <a:lvl1pPr algn="r">
              <a:defRPr sz="1100"/>
            </a:lvl1pPr>
          </a:lstStyle>
          <a:p>
            <a:fld id="{92F70C65-02C7-9643-A89D-5EAA8C3E7A03}" type="datetimeFigureOut">
              <a:rPr lang="en-US" smtClean="0"/>
              <a:t>4/29/21</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0" tIns="46580" rIns="93160" bIns="46580" rtlCol="0" anchor="b"/>
          <a:lstStyle>
            <a:lvl1pPr algn="l">
              <a:defRPr sz="1100"/>
            </a:lvl1pPr>
          </a:lstStyle>
          <a:p>
            <a:endParaRPr lang="en-US"/>
          </a:p>
        </p:txBody>
      </p:sp>
      <p:sp>
        <p:nvSpPr>
          <p:cNvPr id="5" name="Slide Number Placeholder 4"/>
          <p:cNvSpPr>
            <a:spLocks noGrp="1"/>
          </p:cNvSpPr>
          <p:nvPr>
            <p:ph type="sldNum" sz="quarter" idx="3"/>
          </p:nvPr>
        </p:nvSpPr>
        <p:spPr>
          <a:xfrm>
            <a:off x="3970940" y="8829966"/>
            <a:ext cx="3037840" cy="464820"/>
          </a:xfrm>
          <a:prstGeom prst="rect">
            <a:avLst/>
          </a:prstGeom>
        </p:spPr>
        <p:txBody>
          <a:bodyPr vert="horz" lIns="93160" tIns="46580" rIns="93160" bIns="46580" rtlCol="0" anchor="b"/>
          <a:lstStyle>
            <a:lvl1pPr algn="r">
              <a:defRPr sz="1100"/>
            </a:lvl1pPr>
          </a:lstStyle>
          <a:p>
            <a:fld id="{41E6982E-95B1-1D4B-9D53-967EC149029B}" type="slidenum">
              <a:rPr lang="en-US" smtClean="0"/>
              <a:t>‹#›</a:t>
            </a:fld>
            <a:endParaRPr lang="en-US"/>
          </a:p>
        </p:txBody>
      </p:sp>
    </p:spTree>
    <p:extLst>
      <p:ext uri="{BB962C8B-B14F-4D97-AF65-F5344CB8AC3E}">
        <p14:creationId xmlns:p14="http://schemas.microsoft.com/office/powerpoint/2010/main" val="1736689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0" tIns="46580" rIns="93160" bIns="46580" rtlCol="0"/>
          <a:lstStyle>
            <a:lvl1pPr algn="l">
              <a:defRPr sz="11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60" tIns="46580" rIns="93160" bIns="46580" rtlCol="0"/>
          <a:lstStyle>
            <a:lvl1pPr algn="r">
              <a:defRPr sz="1100"/>
            </a:lvl1pPr>
          </a:lstStyle>
          <a:p>
            <a:fld id="{DFE2AF80-853F-AC4D-BF13-3BC862C223E9}" type="datetimeFigureOut">
              <a:rPr lang="en-US" smtClean="0"/>
              <a:t>4/29/21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0" tIns="46580" rIns="93160" bIns="46580"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0" tIns="46580" rIns="93160"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60" tIns="46580" rIns="93160" bIns="46580" rtlCol="0" anchor="b"/>
          <a:lstStyle>
            <a:lvl1pPr algn="l">
              <a:defRPr sz="1100"/>
            </a:lvl1pPr>
          </a:lstStyle>
          <a:p>
            <a:endParaRPr lang="en-US"/>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60" tIns="46580" rIns="93160" bIns="46580" rtlCol="0" anchor="b"/>
          <a:lstStyle>
            <a:lvl1pPr algn="r">
              <a:defRPr sz="1100"/>
            </a:lvl1pPr>
          </a:lstStyle>
          <a:p>
            <a:fld id="{024235F6-A972-5847-98CF-A62C9736C40C}" type="slidenum">
              <a:rPr lang="en-US" smtClean="0"/>
              <a:t>‹#›</a:t>
            </a:fld>
            <a:endParaRPr lang="en-US"/>
          </a:p>
        </p:txBody>
      </p:sp>
    </p:spTree>
    <p:extLst>
      <p:ext uri="{BB962C8B-B14F-4D97-AF65-F5344CB8AC3E}">
        <p14:creationId xmlns:p14="http://schemas.microsoft.com/office/powerpoint/2010/main" val="3125474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vinfo.gov/content/pkg/CFR-2011-title34-vol2/pdf/CFR-2011-title34-vol2-sec300-503.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lrules.org/gateway/RuleNo.asp?ID=6A-6.0331" TargetMode="External"/><Relationship Id="rId2" Type="http://schemas.openxmlformats.org/officeDocument/2006/relationships/slide" Target="../slides/slide169.xml"/><Relationship Id="rId1" Type="http://schemas.openxmlformats.org/officeDocument/2006/relationships/notesMaster" Target="../notesMasters/notesMaster1.xml"/><Relationship Id="rId5" Type="http://schemas.openxmlformats.org/officeDocument/2006/relationships/hyperlink" Target="https://info.fldoe.org/docushare/dsweb/Get/Document-7505/dps-2015-152.pdf" TargetMode="External"/><Relationship Id="rId4" Type="http://schemas.openxmlformats.org/officeDocument/2006/relationships/hyperlink" Target="https://www.flrules.org/gateway/ruleNo.asp?id=6A-6.03028"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A60FD684-8D0A-4CCE-BA6C-D6DA09E797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8400985-2D6D-449F-A501-97384138DC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morning everyone and thank you for joining us! I am Felicia Trumpler with the Bureau of Student Support Services here at the Florida Department of Education in collaboration with the Student Services Project at USF. </a:t>
            </a:r>
          </a:p>
        </p:txBody>
      </p:sp>
      <p:sp>
        <p:nvSpPr>
          <p:cNvPr id="19460" name="Slide Number Placeholder 3">
            <a:extLst>
              <a:ext uri="{FF2B5EF4-FFF2-40B4-BE49-F238E27FC236}">
                <a16:creationId xmlns:a16="http://schemas.microsoft.com/office/drawing/2014/main" id="{B02513A5-9FDF-45FB-89BF-7BF984B1F5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984F1C-A559-4E05-A435-689FD7A5C197}" type="slidenum">
              <a:rPr lang="en-US" altLang="en-US"/>
              <a:pPr/>
              <a:t>1</a:t>
            </a:fld>
            <a:endParaRPr lang="en-US" altLang="en-US"/>
          </a:p>
        </p:txBody>
      </p:sp>
    </p:spTree>
    <p:extLst>
      <p:ext uri="{BB962C8B-B14F-4D97-AF65-F5344CB8AC3E}">
        <p14:creationId xmlns:p14="http://schemas.microsoft.com/office/powerpoint/2010/main" val="343119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962244F-E93A-4F90-BD5A-FCB8F724D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042B885F-4419-4935-AEFD-B05E11D353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9418FB56-BE50-4D55-9444-829F65561F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8E4604-5BA2-436C-BD9E-B3691C1B0A64}" type="slidenum">
              <a:rPr lang="en-US" altLang="en-US"/>
              <a:pPr/>
              <a:t>45</a:t>
            </a:fld>
            <a:endParaRPr lang="en-US" altLang="en-US"/>
          </a:p>
        </p:txBody>
      </p:sp>
    </p:spTree>
    <p:extLst>
      <p:ext uri="{BB962C8B-B14F-4D97-AF65-F5344CB8AC3E}">
        <p14:creationId xmlns:p14="http://schemas.microsoft.com/office/powerpoint/2010/main" val="3702753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E2900D8-FB7C-49AC-BB9E-E58C1A60C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412B0C2E-7903-46A7-868B-A86A30B3AE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3283C3D5-71A6-4325-B0A9-52FA59E086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7B90945-2288-45DF-B5C2-042E191B606D}" type="slidenum">
              <a:rPr lang="en-US" altLang="en-US"/>
              <a:pPr/>
              <a:t>46</a:t>
            </a:fld>
            <a:endParaRPr lang="en-US" altLang="en-US"/>
          </a:p>
        </p:txBody>
      </p:sp>
    </p:spTree>
    <p:extLst>
      <p:ext uri="{BB962C8B-B14F-4D97-AF65-F5344CB8AC3E}">
        <p14:creationId xmlns:p14="http://schemas.microsoft.com/office/powerpoint/2010/main" val="31029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7A15BE9-ABBB-41ED-9750-D8D6B4C50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0479BE5B-E510-46F0-946F-4A8553EF97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3E8F5349-0EC1-4CAB-80FD-3BD76BFC87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31387E2-7F65-4736-BB1F-A684DB39E4D6}" type="slidenum">
              <a:rPr lang="en-US" altLang="en-US"/>
              <a:pPr/>
              <a:t>47</a:t>
            </a:fld>
            <a:endParaRPr lang="en-US" altLang="en-US"/>
          </a:p>
        </p:txBody>
      </p:sp>
    </p:spTree>
    <p:extLst>
      <p:ext uri="{BB962C8B-B14F-4D97-AF65-F5344CB8AC3E}">
        <p14:creationId xmlns:p14="http://schemas.microsoft.com/office/powerpoint/2010/main" val="190230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7EA2F69-C405-453A-883F-35EEB3DA0B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26526123-B06E-4C28-A48D-551C09CE49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6F4086CD-768E-4681-AEB3-B524E00292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75B39BB-B766-4300-8C2B-708CD1780944}" type="slidenum">
              <a:rPr lang="en-US" altLang="en-US"/>
              <a:pPr/>
              <a:t>49</a:t>
            </a:fld>
            <a:endParaRPr lang="en-US" altLang="en-US"/>
          </a:p>
        </p:txBody>
      </p:sp>
    </p:spTree>
    <p:extLst>
      <p:ext uri="{BB962C8B-B14F-4D97-AF65-F5344CB8AC3E}">
        <p14:creationId xmlns:p14="http://schemas.microsoft.com/office/powerpoint/2010/main" val="123342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645257BF-E615-4404-A6A3-9590576BC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41E17C9A-A3FD-4E13-B4C3-190C88D76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548D6B7A-8586-46E1-82DB-861C06203C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4CE3C70-BC1A-4100-9A14-772421BDA8E0}" type="slidenum">
              <a:rPr lang="en-US" altLang="en-US"/>
              <a:pPr/>
              <a:t>50</a:t>
            </a:fld>
            <a:endParaRPr lang="en-US" altLang="en-US"/>
          </a:p>
        </p:txBody>
      </p:sp>
    </p:spTree>
    <p:extLst>
      <p:ext uri="{BB962C8B-B14F-4D97-AF65-F5344CB8AC3E}">
        <p14:creationId xmlns:p14="http://schemas.microsoft.com/office/powerpoint/2010/main" val="330132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2DA8A32-CE06-4E3F-A5A3-82222BD52F46}" type="slidenum">
              <a:rPr lang="en-US" altLang="en-US" smtClean="0"/>
              <a:pPr/>
              <a:t>63</a:t>
            </a:fld>
            <a:endParaRPr lang="en-US" altLang="en-US" dirty="0"/>
          </a:p>
        </p:txBody>
      </p:sp>
    </p:spTree>
    <p:extLst>
      <p:ext uri="{BB962C8B-B14F-4D97-AF65-F5344CB8AC3E}">
        <p14:creationId xmlns:p14="http://schemas.microsoft.com/office/powerpoint/2010/main" val="411679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AA4160-D745-4C38-B97E-7F2C4426D33E}" type="slidenum">
              <a:rPr lang="en-US" altLang="en-US" smtClean="0"/>
              <a:pPr/>
              <a:t>64</a:t>
            </a:fld>
            <a:endParaRPr lang="en-US" altLang="en-US" dirty="0"/>
          </a:p>
        </p:txBody>
      </p:sp>
    </p:spTree>
    <p:extLst>
      <p:ext uri="{BB962C8B-B14F-4D97-AF65-F5344CB8AC3E}">
        <p14:creationId xmlns:p14="http://schemas.microsoft.com/office/powerpoint/2010/main" val="2171260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98">
            <a:extLst>
              <a:ext uri="{FF2B5EF4-FFF2-40B4-BE49-F238E27FC236}">
                <a16:creationId xmlns:a16="http://schemas.microsoft.com/office/drawing/2014/main" id="{EC42DB8F-4550-4368-BAA2-375DC89CC646}"/>
              </a:ext>
            </a:extLst>
          </p:cNvPr>
          <p:cNvSpPr>
            <a:spLocks noGrp="1"/>
          </p:cNvSpPr>
          <p:nvPr>
            <p:ph type="body" idx="1"/>
          </p:nvPr>
        </p:nvSpPr>
        <p:spPr bwMode="auto">
          <a:xfrm>
            <a:off x="707765" y="6364313"/>
            <a:ext cx="5655718" cy="372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1" tIns="92111" rIns="92111" bIns="92111" numCol="1" anchor="ctr" anchorCtr="0" compatLnSpc="1">
            <a:prstTxWarp prst="textNoShape">
              <a:avLst/>
            </a:prstTxWarp>
            <a:spAutoFit/>
          </a:bodyPr>
          <a:lstStyle/>
          <a:p>
            <a:endParaRPr lang="en-US" altLang="en-US" dirty="0"/>
          </a:p>
        </p:txBody>
      </p:sp>
      <p:sp>
        <p:nvSpPr>
          <p:cNvPr id="37891" name="Shape 99">
            <a:extLst>
              <a:ext uri="{FF2B5EF4-FFF2-40B4-BE49-F238E27FC236}">
                <a16:creationId xmlns:a16="http://schemas.microsoft.com/office/drawing/2014/main" id="{181C8758-56A3-4DFB-817A-48EA74BFE43A}"/>
              </a:ext>
            </a:extLst>
          </p:cNvPr>
          <p:cNvSpPr>
            <a:spLocks noGrp="1" noRot="1" noChangeAspect="1" noTextEdit="1"/>
          </p:cNvSpPr>
          <p:nvPr>
            <p:ph type="sldImg" idx="2"/>
          </p:nvPr>
        </p:nvSpPr>
        <p:spPr bwMode="auto">
          <a:xfrm>
            <a:off x="1198563" y="704850"/>
            <a:ext cx="467360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92132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98">
            <a:extLst>
              <a:ext uri="{FF2B5EF4-FFF2-40B4-BE49-F238E27FC236}">
                <a16:creationId xmlns:a16="http://schemas.microsoft.com/office/drawing/2014/main" id="{BDD8DE35-27D5-4E99-9385-5090B6C2E4E7}"/>
              </a:ext>
            </a:extLst>
          </p:cNvPr>
          <p:cNvSpPr>
            <a:spLocks noGrp="1"/>
          </p:cNvSpPr>
          <p:nvPr>
            <p:ph type="body" idx="1"/>
          </p:nvPr>
        </p:nvSpPr>
        <p:spPr bwMode="auto">
          <a:xfrm>
            <a:off x="707765" y="6364313"/>
            <a:ext cx="5655718" cy="372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1" tIns="92111" rIns="92111" bIns="92111" numCol="1" anchor="ctr" anchorCtr="0" compatLnSpc="1">
            <a:prstTxWarp prst="textNoShape">
              <a:avLst/>
            </a:prstTxWarp>
            <a:spAutoFit/>
          </a:bodyPr>
          <a:lstStyle/>
          <a:p>
            <a:endParaRPr lang="en-US" altLang="en-US" dirty="0"/>
          </a:p>
        </p:txBody>
      </p:sp>
      <p:sp>
        <p:nvSpPr>
          <p:cNvPr id="39939" name="Shape 99">
            <a:extLst>
              <a:ext uri="{FF2B5EF4-FFF2-40B4-BE49-F238E27FC236}">
                <a16:creationId xmlns:a16="http://schemas.microsoft.com/office/drawing/2014/main" id="{8AACFA18-BC81-4617-83E2-1456900C929A}"/>
              </a:ext>
            </a:extLst>
          </p:cNvPr>
          <p:cNvSpPr>
            <a:spLocks noGrp="1" noRot="1" noChangeAspect="1" noTextEdit="1"/>
          </p:cNvSpPr>
          <p:nvPr>
            <p:ph type="sldImg" idx="2"/>
          </p:nvPr>
        </p:nvSpPr>
        <p:spPr bwMode="auto">
          <a:xfrm>
            <a:off x="1198563" y="704850"/>
            <a:ext cx="467360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380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98">
            <a:extLst>
              <a:ext uri="{FF2B5EF4-FFF2-40B4-BE49-F238E27FC236}">
                <a16:creationId xmlns:a16="http://schemas.microsoft.com/office/drawing/2014/main" id="{E379010C-DD42-42DA-B88D-20188C347618}"/>
              </a:ext>
            </a:extLst>
          </p:cNvPr>
          <p:cNvSpPr>
            <a:spLocks noGrp="1"/>
          </p:cNvSpPr>
          <p:nvPr>
            <p:ph type="body" idx="1"/>
          </p:nvPr>
        </p:nvSpPr>
        <p:spPr bwMode="auto">
          <a:xfrm>
            <a:off x="707765" y="6364313"/>
            <a:ext cx="5655718" cy="372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1" tIns="92111" rIns="92111" bIns="92111" numCol="1" anchor="ctr" anchorCtr="0" compatLnSpc="1">
            <a:prstTxWarp prst="textNoShape">
              <a:avLst/>
            </a:prstTxWarp>
            <a:spAutoFit/>
          </a:bodyPr>
          <a:lstStyle/>
          <a:p>
            <a:endParaRPr lang="en-US" altLang="en-US" dirty="0"/>
          </a:p>
        </p:txBody>
      </p:sp>
      <p:sp>
        <p:nvSpPr>
          <p:cNvPr id="41987" name="Shape 99">
            <a:extLst>
              <a:ext uri="{FF2B5EF4-FFF2-40B4-BE49-F238E27FC236}">
                <a16:creationId xmlns:a16="http://schemas.microsoft.com/office/drawing/2014/main" id="{68043D5E-ECFF-46C5-8395-FA182A5F4BD4}"/>
              </a:ext>
            </a:extLst>
          </p:cNvPr>
          <p:cNvSpPr>
            <a:spLocks noGrp="1" noRot="1" noChangeAspect="1" noTextEdit="1"/>
          </p:cNvSpPr>
          <p:nvPr>
            <p:ph type="sldImg" idx="2"/>
          </p:nvPr>
        </p:nvSpPr>
        <p:spPr bwMode="auto">
          <a:xfrm>
            <a:off x="1198563" y="704850"/>
            <a:ext cx="467360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31411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A369ED88-14EF-44AF-A557-4260EEBA44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10352878-E125-4987-B21A-1D6EFB5641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have a great lineup for you this morning, which will include a Q &amp; A session towards the end of the presentation. If for any reason we cannot provide you with a response today, we will be more than happy to take your question and get a response to you later. Let’s get started! </a:t>
            </a:r>
          </a:p>
          <a:p>
            <a:endParaRPr lang="en-US" altLang="en-US"/>
          </a:p>
          <a:p>
            <a:r>
              <a:rPr lang="en-US" altLang="en-US"/>
              <a:t>Housekeeping-This is just a reminder to place yourselves on mute.</a:t>
            </a:r>
          </a:p>
        </p:txBody>
      </p:sp>
      <p:sp>
        <p:nvSpPr>
          <p:cNvPr id="21508" name="Slide Number Placeholder 3">
            <a:extLst>
              <a:ext uri="{FF2B5EF4-FFF2-40B4-BE49-F238E27FC236}">
                <a16:creationId xmlns:a16="http://schemas.microsoft.com/office/drawing/2014/main" id="{FAE0BC03-558C-4435-9B9C-5611A5F6A5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1FB783F-B0A8-4C26-90EE-9E47EDF7EE17}" type="slidenum">
              <a:rPr lang="en-US" altLang="en-US"/>
              <a:pPr/>
              <a:t>2</a:t>
            </a:fld>
            <a:endParaRPr lang="en-US" altLang="en-US"/>
          </a:p>
        </p:txBody>
      </p:sp>
    </p:spTree>
    <p:extLst>
      <p:ext uri="{BB962C8B-B14F-4D97-AF65-F5344CB8AC3E}">
        <p14:creationId xmlns:p14="http://schemas.microsoft.com/office/powerpoint/2010/main" val="570516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98">
            <a:extLst>
              <a:ext uri="{FF2B5EF4-FFF2-40B4-BE49-F238E27FC236}">
                <a16:creationId xmlns:a16="http://schemas.microsoft.com/office/drawing/2014/main" id="{0CECC71E-7B3F-4C0C-9506-56C531F96523}"/>
              </a:ext>
            </a:extLst>
          </p:cNvPr>
          <p:cNvSpPr>
            <a:spLocks noGrp="1"/>
          </p:cNvSpPr>
          <p:nvPr>
            <p:ph type="body" idx="1"/>
          </p:nvPr>
        </p:nvSpPr>
        <p:spPr bwMode="auto">
          <a:xfrm>
            <a:off x="707765" y="6364313"/>
            <a:ext cx="5655718" cy="372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1" tIns="92111" rIns="92111" bIns="92111" numCol="1" anchor="ctr" anchorCtr="0" compatLnSpc="1">
            <a:prstTxWarp prst="textNoShape">
              <a:avLst/>
            </a:prstTxWarp>
            <a:spAutoFit/>
          </a:bodyPr>
          <a:lstStyle/>
          <a:p>
            <a:endParaRPr lang="en-US" altLang="en-US" dirty="0"/>
          </a:p>
        </p:txBody>
      </p:sp>
      <p:sp>
        <p:nvSpPr>
          <p:cNvPr id="44035" name="Shape 99">
            <a:extLst>
              <a:ext uri="{FF2B5EF4-FFF2-40B4-BE49-F238E27FC236}">
                <a16:creationId xmlns:a16="http://schemas.microsoft.com/office/drawing/2014/main" id="{918BDD8E-DE05-4FE1-A381-1706352C1CF3}"/>
              </a:ext>
            </a:extLst>
          </p:cNvPr>
          <p:cNvSpPr>
            <a:spLocks noGrp="1" noRot="1" noChangeAspect="1" noTextEdit="1"/>
          </p:cNvSpPr>
          <p:nvPr>
            <p:ph type="sldImg" idx="2"/>
          </p:nvPr>
        </p:nvSpPr>
        <p:spPr bwMode="auto">
          <a:xfrm>
            <a:off x="1198563" y="704850"/>
            <a:ext cx="467360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68207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98">
            <a:extLst>
              <a:ext uri="{FF2B5EF4-FFF2-40B4-BE49-F238E27FC236}">
                <a16:creationId xmlns:a16="http://schemas.microsoft.com/office/drawing/2014/main" id="{5E624D39-BD00-4AD6-9238-A54A277514FF}"/>
              </a:ext>
            </a:extLst>
          </p:cNvPr>
          <p:cNvSpPr>
            <a:spLocks noGrp="1"/>
          </p:cNvSpPr>
          <p:nvPr>
            <p:ph type="body" idx="1"/>
          </p:nvPr>
        </p:nvSpPr>
        <p:spPr bwMode="auto">
          <a:xfrm>
            <a:off x="707765" y="6364313"/>
            <a:ext cx="5655718" cy="372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11" tIns="92111" rIns="92111" bIns="92111" numCol="1" anchor="ctr" anchorCtr="0" compatLnSpc="1">
            <a:prstTxWarp prst="textNoShape">
              <a:avLst/>
            </a:prstTxWarp>
            <a:spAutoFit/>
          </a:bodyPr>
          <a:lstStyle/>
          <a:p>
            <a:endParaRPr lang="en-US" altLang="en-US" dirty="0"/>
          </a:p>
        </p:txBody>
      </p:sp>
      <p:sp>
        <p:nvSpPr>
          <p:cNvPr id="46083" name="Shape 99">
            <a:extLst>
              <a:ext uri="{FF2B5EF4-FFF2-40B4-BE49-F238E27FC236}">
                <a16:creationId xmlns:a16="http://schemas.microsoft.com/office/drawing/2014/main" id="{805E2754-A77F-4746-BF46-6508FEF253AA}"/>
              </a:ext>
            </a:extLst>
          </p:cNvPr>
          <p:cNvSpPr>
            <a:spLocks noGrp="1" noRot="1" noChangeAspect="1" noTextEdit="1"/>
          </p:cNvSpPr>
          <p:nvPr>
            <p:ph type="sldImg" idx="2"/>
          </p:nvPr>
        </p:nvSpPr>
        <p:spPr bwMode="auto">
          <a:xfrm>
            <a:off x="1198563" y="704850"/>
            <a:ext cx="467360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00247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2A7A725-3ABE-48A7-A582-E04677FECE44}" type="slidenum">
              <a:rPr lang="en-US" altLang="en-US" smtClean="0"/>
              <a:pPr/>
              <a:t>73</a:t>
            </a:fld>
            <a:endParaRPr lang="en-US" altLang="en-US"/>
          </a:p>
        </p:txBody>
      </p:sp>
    </p:spTree>
    <p:extLst>
      <p:ext uri="{BB962C8B-B14F-4D97-AF65-F5344CB8AC3E}">
        <p14:creationId xmlns:p14="http://schemas.microsoft.com/office/powerpoint/2010/main" val="1517697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3EC88A-F111-4002-A09F-9A75737B6F27}" type="slidenum">
              <a:rPr lang="en-US" altLang="en-US" smtClean="0"/>
              <a:pPr/>
              <a:t>76</a:t>
            </a:fld>
            <a:endParaRPr lang="en-US" altLang="en-US"/>
          </a:p>
        </p:txBody>
      </p:sp>
    </p:spTree>
    <p:extLst>
      <p:ext uri="{BB962C8B-B14F-4D97-AF65-F5344CB8AC3E}">
        <p14:creationId xmlns:p14="http://schemas.microsoft.com/office/powerpoint/2010/main" val="1157922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Exceptionality should not determine whether student defers.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45C692-A69D-4754-92FF-AA2DCE4A59B6}" type="slidenum">
              <a:rPr lang="en-US" altLang="en-US" smtClean="0">
                <a:solidFill>
                  <a:srgbClr val="000000"/>
                </a:solidFill>
              </a:rPr>
              <a:pPr/>
              <a:t>77</a:t>
            </a:fld>
            <a:endParaRPr lang="en-US" altLang="en-US">
              <a:solidFill>
                <a:srgbClr val="000000"/>
              </a:solidFill>
            </a:endParaRPr>
          </a:p>
        </p:txBody>
      </p:sp>
    </p:spTree>
    <p:extLst>
      <p:ext uri="{BB962C8B-B14F-4D97-AF65-F5344CB8AC3E}">
        <p14:creationId xmlns:p14="http://schemas.microsoft.com/office/powerpoint/2010/main" val="420941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  </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AB3BCE-EEC2-46FA-AF69-C59BCE2AA592}" type="slidenum">
              <a:rPr lang="en-US" altLang="en-US" smtClean="0"/>
              <a:pPr/>
              <a:t>79</a:t>
            </a:fld>
            <a:endParaRPr lang="en-US" altLang="en-US"/>
          </a:p>
        </p:txBody>
      </p:sp>
    </p:spTree>
    <p:extLst>
      <p:ext uri="{BB962C8B-B14F-4D97-AF65-F5344CB8AC3E}">
        <p14:creationId xmlns:p14="http://schemas.microsoft.com/office/powerpoint/2010/main" val="375800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solidFill>
                  <a:srgbClr val="000000"/>
                </a:solidFill>
              </a:rPr>
              <a:t>Based on the TAP, there are two parts required for deferral: 1.  the IEP requires special education, transition planning and services and 2. The student is enrolled in accelerated college credit, industry certification, a collegiate high school program, courses to satisfy the Scholar designation or a structured work-study program.  </a:t>
            </a:r>
          </a:p>
          <a:p>
            <a:pPr>
              <a:spcBef>
                <a:spcPct val="0"/>
              </a:spcBef>
            </a:pPr>
            <a:endParaRPr lang="en-US" altLang="en-US" dirty="0">
              <a:solidFill>
                <a:srgbClr val="000000"/>
              </a:solidFill>
            </a:endParaRPr>
          </a:p>
          <a:p>
            <a:pPr>
              <a:spcBef>
                <a:spcPct val="0"/>
              </a:spcBef>
            </a:pPr>
            <a:r>
              <a:rPr lang="en-US" altLang="en-US" dirty="0">
                <a:solidFill>
                  <a:srgbClr val="000000"/>
                </a:solidFill>
              </a:rPr>
              <a:t>If the student has never shown up or not attending, all efforts need to be made to reconvene the IEP team and discuss, as this should be an IEP team decision.  If after all efforts have been made, the district could propose/take steps to make a change in placement and issue a diploma, as graduation from high school with a regular high school diploma constitutes a change in placement, requiring written prior notice in accordance with </a:t>
            </a:r>
            <a:r>
              <a:rPr lang="en-US" altLang="en-US" u="sng" dirty="0">
                <a:solidFill>
                  <a:srgbClr val="000000"/>
                </a:solidFill>
                <a:hlinkClick r:id="rId3"/>
              </a:rPr>
              <a:t>§300.503</a:t>
            </a:r>
            <a:r>
              <a:rPr lang="en-US" altLang="en-US" dirty="0">
                <a:solidFill>
                  <a:srgbClr val="000000"/>
                </a:solidFill>
              </a:rPr>
              <a:t>.</a:t>
            </a:r>
          </a:p>
          <a:p>
            <a:pPr>
              <a:spcBef>
                <a:spcPct val="0"/>
              </a:spcBef>
            </a:pPr>
            <a:r>
              <a:rPr lang="en-US" altLang="en-US" dirty="0">
                <a:solidFill>
                  <a:srgbClr val="000000"/>
                </a:solidFill>
              </a:rPr>
              <a:t> </a:t>
            </a:r>
          </a:p>
          <a:p>
            <a:pPr>
              <a:spcBef>
                <a:spcPct val="0"/>
              </a:spcBef>
            </a:pPr>
            <a:r>
              <a:rPr lang="en-US" altLang="en-US" dirty="0">
                <a:solidFill>
                  <a:srgbClr val="000000"/>
                </a:solidFill>
              </a:rPr>
              <a:t>Be sure to complete due diligence prior to dismissing for non-attendance.  Prior written notice with a reasonable time before the district  must be provided.   You may discuss with your district’s legal department.   </a:t>
            </a:r>
          </a:p>
          <a:p>
            <a:pPr>
              <a:spcBef>
                <a:spcPct val="0"/>
              </a:spcBef>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5C965E-F479-4F16-B91A-4F7AFCBECAAA}" type="slidenum">
              <a:rPr lang="en-US" altLang="en-US" smtClean="0">
                <a:solidFill>
                  <a:srgbClr val="000000"/>
                </a:solidFill>
              </a:rPr>
              <a:pPr/>
              <a:t>80</a:t>
            </a:fld>
            <a:endParaRPr lang="en-US" altLang="en-US">
              <a:solidFill>
                <a:srgbClr val="000000"/>
              </a:solidFill>
            </a:endParaRPr>
          </a:p>
        </p:txBody>
      </p:sp>
    </p:spTree>
    <p:extLst>
      <p:ext uri="{BB962C8B-B14F-4D97-AF65-F5344CB8AC3E}">
        <p14:creationId xmlns:p14="http://schemas.microsoft.com/office/powerpoint/2010/main" val="2112367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C32614-E0F3-4DED-A7A7-CEA00D550C9B}" type="slidenum">
              <a:rPr lang="en-US" altLang="en-US" smtClean="0">
                <a:solidFill>
                  <a:srgbClr val="000000"/>
                </a:solidFill>
              </a:rPr>
              <a:pPr/>
              <a:t>81</a:t>
            </a:fld>
            <a:endParaRPr lang="en-US" altLang="en-US">
              <a:solidFill>
                <a:srgbClr val="000000"/>
              </a:solidFill>
            </a:endParaRPr>
          </a:p>
        </p:txBody>
      </p:sp>
    </p:spTree>
    <p:extLst>
      <p:ext uri="{BB962C8B-B14F-4D97-AF65-F5344CB8AC3E}">
        <p14:creationId xmlns:p14="http://schemas.microsoft.com/office/powerpoint/2010/main" val="2497302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i="1" dirty="0">
                <a:solidFill>
                  <a:srgbClr val="1F497D"/>
                </a:solidFill>
                <a:ea typeface="Calibri" panose="020F0502020204030204" pitchFamily="34" charset="0"/>
                <a:cs typeface="Times New Roman" panose="02020603050405020304" pitchFamily="18" charset="0"/>
              </a:rPr>
              <a:t>If an IEP team determines a waiver is appropriate for a student and then dismisses the student from services, it sounds as though the team is saying the student no longer has a disability and does not need services, so the student would not need a waiver. Sharing also , if the student is dismissed from services, it appears the criteria for 1 and 2 would no longer be appropriate. The student would need to pass or earn a concordant score. As these are IEP team decisions, It may be best for IEP teams considering dismissal to review all data, including waivers prior to dismissal or possibly consider moving to consultation and consider retakes or earning a concordant score.</a:t>
            </a:r>
            <a:endParaRPr lang="en-US" altLang="en-US" sz="1400" dirty="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pPr>
            <a:r>
              <a:rPr lang="en-US" altLang="en-US" i="1" dirty="0">
                <a:solidFill>
                  <a:srgbClr val="1F497D"/>
                </a:solidFill>
                <a:ea typeface="Calibri" panose="020F0502020204030204" pitchFamily="34" charset="0"/>
                <a:cs typeface="Times New Roman" panose="02020603050405020304" pitchFamily="18" charset="0"/>
              </a:rPr>
              <a:t> </a:t>
            </a:r>
            <a:endParaRPr lang="en-US" altLang="en-US" dirty="0">
              <a:ea typeface="Calibri" panose="020F0502020204030204" pitchFamily="34" charset="0"/>
              <a:cs typeface="Times New Roman" panose="02020603050405020304" pitchFamily="18"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647910-8380-4360-9CBE-878501C45ACD}" type="slidenum">
              <a:rPr lang="en-US" altLang="en-US" smtClean="0"/>
              <a:pPr/>
              <a:t>82</a:t>
            </a:fld>
            <a:endParaRPr lang="en-US" altLang="en-US"/>
          </a:p>
        </p:txBody>
      </p:sp>
    </p:spTree>
    <p:extLst>
      <p:ext uri="{BB962C8B-B14F-4D97-AF65-F5344CB8AC3E}">
        <p14:creationId xmlns:p14="http://schemas.microsoft.com/office/powerpoint/2010/main" val="284140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Statutory authority prohibits adult education programs from issuing waivers; however, for students without a waiver but self-identify as having a disability, every effort should be made by the program to provide accommodations and necessary support services to assist the students in meeting their goals to complete their high school diploma.</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32ABFB0-4C93-403A-BCD5-6E73079EDB3D}" type="slidenum">
              <a:rPr lang="en-US" altLang="en-US" smtClean="0">
                <a:solidFill>
                  <a:srgbClr val="000000"/>
                </a:solidFill>
              </a:rPr>
              <a:pPr/>
              <a:t>83</a:t>
            </a:fld>
            <a:endParaRPr lang="en-US" altLang="en-US">
              <a:solidFill>
                <a:srgbClr val="000000"/>
              </a:solidFill>
            </a:endParaRPr>
          </a:p>
        </p:txBody>
      </p:sp>
    </p:spTree>
    <p:extLst>
      <p:ext uri="{BB962C8B-B14F-4D97-AF65-F5344CB8AC3E}">
        <p14:creationId xmlns:p14="http://schemas.microsoft.com/office/powerpoint/2010/main" val="216054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4C9BCB-3787-4A20-8291-7724A96B49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60458734-76A0-4393-B8E8-984B640134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rPr>
              <a:t>Go to www.flsenate.gov </a:t>
            </a:r>
          </a:p>
        </p:txBody>
      </p:sp>
      <p:sp>
        <p:nvSpPr>
          <p:cNvPr id="29700" name="Slide Number Placeholder 3">
            <a:extLst>
              <a:ext uri="{FF2B5EF4-FFF2-40B4-BE49-F238E27FC236}">
                <a16:creationId xmlns:a16="http://schemas.microsoft.com/office/drawing/2014/main" id="{A6A74D78-9811-4870-9E97-42E963D503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8C55472-6E82-4882-9574-76FA850CBE21}" type="slidenum">
              <a:rPr lang="en-US" altLang="en-US"/>
              <a:pPr/>
              <a:t>7</a:t>
            </a:fld>
            <a:endParaRPr lang="en-US" altLang="en-US"/>
          </a:p>
        </p:txBody>
      </p:sp>
    </p:spTree>
    <p:extLst>
      <p:ext uri="{BB962C8B-B14F-4D97-AF65-F5344CB8AC3E}">
        <p14:creationId xmlns:p14="http://schemas.microsoft.com/office/powerpoint/2010/main" val="1892715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235F6-A972-5847-98CF-A62C9736C40C}" type="slidenum">
              <a:rPr lang="en-US" smtClean="0"/>
              <a:t>85</a:t>
            </a:fld>
            <a:endParaRPr lang="en-US"/>
          </a:p>
        </p:txBody>
      </p:sp>
    </p:spTree>
    <p:extLst>
      <p:ext uri="{BB962C8B-B14F-4D97-AF65-F5344CB8AC3E}">
        <p14:creationId xmlns:p14="http://schemas.microsoft.com/office/powerpoint/2010/main" val="3714497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981E20D-BC02-43AB-9172-2C5CD5737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D5173BE0-407C-4BB0-9720-810ECB15F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morning! This is Chelsea Strickland, I am your Intellectual Disabilities Program Specialist. I am here with the Access Project. Thank you for being with us! Being part of this convening is special to me because I am from a small and rural district. My professional goal is to walk with districts to achieve excellence. Please notice , I said walk with, meaning beside you. If I walk in front you may run me over, and if I walk behind I might run you over. If we walk together we will get where we are going at the same time. Our perspectives will always be different, and that is okay.  Next slide please.</a:t>
            </a:r>
          </a:p>
          <a:p>
            <a:endParaRPr lang="en-US" altLang="en-US" dirty="0"/>
          </a:p>
        </p:txBody>
      </p:sp>
      <p:sp>
        <p:nvSpPr>
          <p:cNvPr id="51204" name="Slide Number Placeholder 3">
            <a:extLst>
              <a:ext uri="{FF2B5EF4-FFF2-40B4-BE49-F238E27FC236}">
                <a16:creationId xmlns:a16="http://schemas.microsoft.com/office/drawing/2014/main" id="{7E1920CE-B764-4DF9-B453-59188C986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CD33642-AD57-4A83-9D7E-F19D242F95BA}" type="slidenum">
              <a:rPr lang="en-US" altLang="en-US"/>
              <a:pPr/>
              <a:t>88</a:t>
            </a:fld>
            <a:endParaRPr lang="en-US" altLang="en-US"/>
          </a:p>
        </p:txBody>
      </p:sp>
    </p:spTree>
    <p:extLst>
      <p:ext uri="{BB962C8B-B14F-4D97-AF65-F5344CB8AC3E}">
        <p14:creationId xmlns:p14="http://schemas.microsoft.com/office/powerpoint/2010/main" val="725546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8B172627-1B61-4525-9C71-A381F3653C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4AFA32FE-48D4-4D33-B083-C67786ED7D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Elementary and Secondary Education Act, as amended by the Every Student Succeeds Act or ESSA, in 2015, mandates that only students with the most significant cognitive disabilities participate in an alternate assessment based on alternate academic achievement standards (AA-AAAS) and that this group of students must not exceed 1% of the total number of students assessed.</a:t>
            </a:r>
          </a:p>
          <a:p>
            <a:r>
              <a:rPr lang="en-US" altLang="en-US" dirty="0"/>
              <a:t>As presented in this slide, the percentage of students taking the Alternate Assessment or the Florida Standards Alternate Assessment FSAA in Florida, is calculated by diving the number of students who participated in the FSAA, by the number of students who participated in the FSA </a:t>
            </a:r>
            <a:r>
              <a:rPr lang="en-US" altLang="en-US" b="1" dirty="0"/>
              <a:t>and</a:t>
            </a:r>
            <a:r>
              <a:rPr lang="en-US" altLang="en-US" dirty="0"/>
              <a:t> FSAA. Next slide, please.</a:t>
            </a:r>
          </a:p>
          <a:p>
            <a:endParaRPr lang="en-US" altLang="en-US" dirty="0"/>
          </a:p>
        </p:txBody>
      </p:sp>
      <p:sp>
        <p:nvSpPr>
          <p:cNvPr id="53252" name="Slide Number Placeholder 3">
            <a:extLst>
              <a:ext uri="{FF2B5EF4-FFF2-40B4-BE49-F238E27FC236}">
                <a16:creationId xmlns:a16="http://schemas.microsoft.com/office/drawing/2014/main" id="{389D09FA-ED4C-49D9-9226-59A9D93209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E57D56-03A6-47CB-A0DB-6881BD03B1DC}" type="slidenum">
              <a:rPr lang="en-US" altLang="en-US"/>
              <a:pPr/>
              <a:t>89</a:t>
            </a:fld>
            <a:endParaRPr lang="en-US" altLang="en-US"/>
          </a:p>
        </p:txBody>
      </p:sp>
    </p:spTree>
    <p:extLst>
      <p:ext uri="{BB962C8B-B14F-4D97-AF65-F5344CB8AC3E}">
        <p14:creationId xmlns:p14="http://schemas.microsoft.com/office/powerpoint/2010/main" val="532949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4A2D928-23EF-4810-98F6-2974E8078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2E6388C-7567-43C1-90AD-65F412D3FB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ESSA language that gives SEAs the authority to request justification from LEAs who exceed the 1% Cap</a:t>
            </a:r>
          </a:p>
          <a:p>
            <a:endParaRPr lang="en-US" altLang="en-US" dirty="0"/>
          </a:p>
          <a:p>
            <a:r>
              <a:rPr lang="en-US" altLang="en-US" dirty="0"/>
              <a:t>While there is a limit on the percentage of students statewide who may take an alternate assessment, there is no such limit on local educational agencies (LEAs). However, LEAs exceeding the cap applied to the State shall submit information to the State educational agency justifying the need to assess more than 1% of its students in any subject with an alternate assessment. Florida’s training and focus will continue to be on ensuring that individual educational plan (IEP) teams make the appropriate, individualized and data-based decision for each student. Next slide, please!</a:t>
            </a:r>
          </a:p>
          <a:p>
            <a:endParaRPr lang="en-US" altLang="en-US" dirty="0"/>
          </a:p>
        </p:txBody>
      </p:sp>
      <p:sp>
        <p:nvSpPr>
          <p:cNvPr id="55300" name="Slide Number Placeholder 3">
            <a:extLst>
              <a:ext uri="{FF2B5EF4-FFF2-40B4-BE49-F238E27FC236}">
                <a16:creationId xmlns:a16="http://schemas.microsoft.com/office/drawing/2014/main" id="{EE62DA8B-17C5-423B-A860-05AA96782B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5507" indent="-297410">
              <a:defRPr>
                <a:solidFill>
                  <a:schemeClr val="tx1"/>
                </a:solidFill>
                <a:latin typeface="Calibri" panose="020F0502020204030204" pitchFamily="34" charset="0"/>
                <a:cs typeface="Arial" panose="020B0604020202020204" pitchFamily="34" charset="0"/>
              </a:defRPr>
            </a:lvl2pPr>
            <a:lvl3pPr marL="1192839" indent="-236649">
              <a:defRPr>
                <a:solidFill>
                  <a:schemeClr val="tx1"/>
                </a:solidFill>
                <a:latin typeface="Calibri" panose="020F0502020204030204" pitchFamily="34" charset="0"/>
                <a:cs typeface="Arial" panose="020B0604020202020204" pitchFamily="34" charset="0"/>
              </a:defRPr>
            </a:lvl3pPr>
            <a:lvl4pPr marL="1672534" indent="-236649">
              <a:defRPr>
                <a:solidFill>
                  <a:schemeClr val="tx1"/>
                </a:solidFill>
                <a:latin typeface="Calibri" panose="020F0502020204030204" pitchFamily="34" charset="0"/>
                <a:cs typeface="Arial" panose="020B0604020202020204" pitchFamily="34" charset="0"/>
              </a:defRPr>
            </a:lvl4pPr>
            <a:lvl5pPr marL="2150629" indent="-236649">
              <a:defRPr>
                <a:solidFill>
                  <a:schemeClr val="tx1"/>
                </a:solidFill>
                <a:latin typeface="Calibri" panose="020F0502020204030204" pitchFamily="34" charset="0"/>
                <a:cs typeface="Arial" panose="020B0604020202020204" pitchFamily="34" charset="0"/>
              </a:defRPr>
            </a:lvl5pPr>
            <a:lvl6pPr marL="261113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1642"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2148"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65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85CDA8-B496-4229-9503-8E7293C6B5FA}" type="slidenum">
              <a:rPr lang="en-US" altLang="en-US">
                <a:solidFill>
                  <a:srgbClr val="000000"/>
                </a:solidFill>
                <a:ea typeface="MS PGothic" panose="020B0600070205080204" pitchFamily="34" charset="-128"/>
              </a:rPr>
              <a:pPr/>
              <a:t>90</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70094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C3409E0-55AC-4CE8-ABA3-D0CDE7BB25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FDA57D8-90DA-40DA-AD09-4999E9130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July of 2017, the USDOE sent a memo that explained the 1% cap is at the state level, and that appropriate participation in alternate assessments would be monitored. </a:t>
            </a:r>
          </a:p>
          <a:p>
            <a:r>
              <a:rPr lang="en-US" altLang="en-US" dirty="0"/>
              <a:t>Florida assessed 1.5% of students in ELA, 1.6% in Math and 1.6% in Science during the 2019 administration of the FSAA. As of the 2020-2021 Survey 2 data (that is October 2020 FTE) the percentage of students enrolled in access courses requiring a FSAA in science was 1.6%, a FSAA in math was 1.6%, and an FSAA in ELA was 1.5%.</a:t>
            </a:r>
          </a:p>
          <a:p>
            <a:r>
              <a:rPr lang="en-US" altLang="en-US" dirty="0"/>
              <a:t>Yes, the majority of Florida’s districts have exceeded 1% in at least one of the three content areas. States that continue to exceed the 1% threshold may have Title 1 funds withheld. Next slide please!</a:t>
            </a:r>
          </a:p>
          <a:p>
            <a:endParaRPr lang="en-US" altLang="en-US" dirty="0"/>
          </a:p>
        </p:txBody>
      </p:sp>
      <p:sp>
        <p:nvSpPr>
          <p:cNvPr id="57348" name="Slide Number Placeholder 3">
            <a:extLst>
              <a:ext uri="{FF2B5EF4-FFF2-40B4-BE49-F238E27FC236}">
                <a16:creationId xmlns:a16="http://schemas.microsoft.com/office/drawing/2014/main" id="{C1D9D108-FA3A-42FE-BA4B-340EF74436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5507" indent="-297410">
              <a:defRPr>
                <a:solidFill>
                  <a:schemeClr val="tx1"/>
                </a:solidFill>
                <a:latin typeface="Calibri" panose="020F0502020204030204" pitchFamily="34" charset="0"/>
                <a:cs typeface="Arial" panose="020B0604020202020204" pitchFamily="34" charset="0"/>
              </a:defRPr>
            </a:lvl2pPr>
            <a:lvl3pPr marL="1192839" indent="-236649">
              <a:defRPr>
                <a:solidFill>
                  <a:schemeClr val="tx1"/>
                </a:solidFill>
                <a:latin typeface="Calibri" panose="020F0502020204030204" pitchFamily="34" charset="0"/>
                <a:cs typeface="Arial" panose="020B0604020202020204" pitchFamily="34" charset="0"/>
              </a:defRPr>
            </a:lvl3pPr>
            <a:lvl4pPr marL="1672534" indent="-236649">
              <a:defRPr>
                <a:solidFill>
                  <a:schemeClr val="tx1"/>
                </a:solidFill>
                <a:latin typeface="Calibri" panose="020F0502020204030204" pitchFamily="34" charset="0"/>
                <a:cs typeface="Arial" panose="020B0604020202020204" pitchFamily="34" charset="0"/>
              </a:defRPr>
            </a:lvl4pPr>
            <a:lvl5pPr marL="2150629" indent="-236649">
              <a:defRPr>
                <a:solidFill>
                  <a:schemeClr val="tx1"/>
                </a:solidFill>
                <a:latin typeface="Calibri" panose="020F0502020204030204" pitchFamily="34" charset="0"/>
                <a:cs typeface="Arial" panose="020B0604020202020204" pitchFamily="34" charset="0"/>
              </a:defRPr>
            </a:lvl5pPr>
            <a:lvl6pPr marL="261113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1642"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2148"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65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D445358-6516-42F5-9866-868649683E33}" type="slidenum">
              <a:rPr lang="en-US" altLang="en-US">
                <a:solidFill>
                  <a:srgbClr val="000000"/>
                </a:solidFill>
                <a:ea typeface="MS PGothic" panose="020B0600070205080204" pitchFamily="34" charset="-128"/>
              </a:rPr>
              <a:pPr/>
              <a:t>91</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483873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E85A7E3E-EBB4-41FD-9FED-4C3C669659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E342932-58F7-41B0-A93A-A0040F5490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Here are some reminders. Access Courses are only for those students with the most significant cognitive disabilities. If it has been determined that a student has a specific learning disability or SLD then, according to the rule you see listed, it has also been determined that the student </a:t>
            </a:r>
            <a:r>
              <a:rPr lang="en-US" altLang="en-US" b="1"/>
              <a:t>does not</a:t>
            </a:r>
            <a:r>
              <a:rPr lang="en-US" altLang="en-US"/>
              <a:t> have a significant cognitive disability. Of course, students correctly enrolled in access courses must take the FSAA, if applicable. Next slide please. </a:t>
            </a:r>
          </a:p>
          <a:p>
            <a:endParaRPr lang="en-US" altLang="en-US"/>
          </a:p>
        </p:txBody>
      </p:sp>
      <p:sp>
        <p:nvSpPr>
          <p:cNvPr id="59396" name="Slide Number Placeholder 3">
            <a:extLst>
              <a:ext uri="{FF2B5EF4-FFF2-40B4-BE49-F238E27FC236}">
                <a16:creationId xmlns:a16="http://schemas.microsoft.com/office/drawing/2014/main" id="{EDE369E8-DD4E-4C97-92DB-713CF7AF12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5507" indent="-297410">
              <a:defRPr>
                <a:solidFill>
                  <a:schemeClr val="tx1"/>
                </a:solidFill>
                <a:latin typeface="Calibri" panose="020F0502020204030204" pitchFamily="34" charset="0"/>
                <a:cs typeface="Arial" panose="020B0604020202020204" pitchFamily="34" charset="0"/>
              </a:defRPr>
            </a:lvl2pPr>
            <a:lvl3pPr marL="1192839" indent="-236649">
              <a:defRPr>
                <a:solidFill>
                  <a:schemeClr val="tx1"/>
                </a:solidFill>
                <a:latin typeface="Calibri" panose="020F0502020204030204" pitchFamily="34" charset="0"/>
                <a:cs typeface="Arial" panose="020B0604020202020204" pitchFamily="34" charset="0"/>
              </a:defRPr>
            </a:lvl3pPr>
            <a:lvl4pPr marL="1672534" indent="-236649">
              <a:defRPr>
                <a:solidFill>
                  <a:schemeClr val="tx1"/>
                </a:solidFill>
                <a:latin typeface="Calibri" panose="020F0502020204030204" pitchFamily="34" charset="0"/>
                <a:cs typeface="Arial" panose="020B0604020202020204" pitchFamily="34" charset="0"/>
              </a:defRPr>
            </a:lvl4pPr>
            <a:lvl5pPr marL="2150629" indent="-236649">
              <a:defRPr>
                <a:solidFill>
                  <a:schemeClr val="tx1"/>
                </a:solidFill>
                <a:latin typeface="Calibri" panose="020F0502020204030204" pitchFamily="34" charset="0"/>
                <a:cs typeface="Arial" panose="020B0604020202020204" pitchFamily="34" charset="0"/>
              </a:defRPr>
            </a:lvl5pPr>
            <a:lvl6pPr marL="261113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1642"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2148"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65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8CCEA35-E85C-4D2A-A019-CB5AC847B9B1}" type="slidenum">
              <a:rPr lang="en-US" altLang="en-US">
                <a:solidFill>
                  <a:srgbClr val="000000"/>
                </a:solidFill>
                <a:ea typeface="MS PGothic" panose="020B0600070205080204" pitchFamily="34" charset="-128"/>
              </a:rPr>
              <a:pPr/>
              <a:t>92</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139189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DC1D5DA-327E-46EE-B7F6-98EFC5E7F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29412A25-D00B-4223-BE32-B102F1F9B8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psychologist is the only member of the IEP team qualified to interpret a psycho-educational evaluation.</a:t>
            </a:r>
          </a:p>
        </p:txBody>
      </p:sp>
      <p:sp>
        <p:nvSpPr>
          <p:cNvPr id="61444" name="Slide Number Placeholder 3">
            <a:extLst>
              <a:ext uri="{FF2B5EF4-FFF2-40B4-BE49-F238E27FC236}">
                <a16:creationId xmlns:a16="http://schemas.microsoft.com/office/drawing/2014/main" id="{C99A860A-D090-44A5-A870-69F1DC6471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D1AD36B-CE90-4B4B-916B-97DC4556E48D}" type="slidenum">
              <a:rPr lang="en-US" altLang="en-US"/>
              <a:pPr/>
              <a:t>93</a:t>
            </a:fld>
            <a:endParaRPr lang="en-US" altLang="en-US"/>
          </a:p>
        </p:txBody>
      </p:sp>
    </p:spTree>
    <p:extLst>
      <p:ext uri="{BB962C8B-B14F-4D97-AF65-F5344CB8AC3E}">
        <p14:creationId xmlns:p14="http://schemas.microsoft.com/office/powerpoint/2010/main" val="2846454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8616912-AF1B-47CC-AA0B-CB8A5FFE9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E32807B7-AD3E-42B6-8F2F-9A64EB3B0F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want to point out that not all of the exceptionalities that are indicative of a most significant cognitive disability, which are  a(i.e., intellectual disability, autism spectrum disorder, traumatic brain injury, and other health impairment) require the same data elements as an intellectual disability. An intellectual disability requires those four seen here: intellectual functioning, adaptive functioning, academic or pre-academic performance, and social/ developmental history.</a:t>
            </a:r>
          </a:p>
        </p:txBody>
      </p:sp>
      <p:sp>
        <p:nvSpPr>
          <p:cNvPr id="63492" name="Slide Number Placeholder 3">
            <a:extLst>
              <a:ext uri="{FF2B5EF4-FFF2-40B4-BE49-F238E27FC236}">
                <a16:creationId xmlns:a16="http://schemas.microsoft.com/office/drawing/2014/main" id="{0F8BDB78-33D6-4C82-AEDA-2B2FBEC2DC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98D6B7-CF1B-40C7-854D-CC50D10FE1BA}" type="slidenum">
              <a:rPr lang="en-US" altLang="en-US"/>
              <a:pPr/>
              <a:t>94</a:t>
            </a:fld>
            <a:endParaRPr lang="en-US" altLang="en-US"/>
          </a:p>
        </p:txBody>
      </p:sp>
    </p:spTree>
    <p:extLst>
      <p:ext uri="{BB962C8B-B14F-4D97-AF65-F5344CB8AC3E}">
        <p14:creationId xmlns:p14="http://schemas.microsoft.com/office/powerpoint/2010/main" val="1170615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970F8364-C939-496B-92BC-2B2862F5B3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5EBFAD2B-D35F-4ACF-ADCF-9EA8CE0F69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IEP team membership is critical. First, please remember that the parent is a member of the IEP team. The other members are those who interact with the student and are qualifies to interpret the data being presented and discussed. </a:t>
            </a:r>
          </a:p>
          <a:p>
            <a:r>
              <a:rPr lang="en-US" altLang="en-US"/>
              <a:t>The Code of Federal Regulations (C.F.R.) 300.321  section (5) states: An individual who can interpret the instructional implications of evaluation results.</a:t>
            </a:r>
          </a:p>
          <a:p>
            <a:endParaRPr lang="en-US" altLang="en-US"/>
          </a:p>
          <a:p>
            <a:r>
              <a:rPr lang="en-US" altLang="en-US"/>
              <a:t>I will be honest with you, I have reviewed hundreds of IEPs, and read many psycho-educational evaluations, language evaluations, speech screeners, occupational therapy reports, and physical therapy reports, and though I understand them, I am not qualified to interpret them. Understanding and interpreting are two very different verbs, and they are not to be confused. </a:t>
            </a:r>
          </a:p>
          <a:p>
            <a:endParaRPr lang="en-US" altLang="en-US"/>
          </a:p>
          <a:p>
            <a:r>
              <a:rPr lang="en-US" altLang="en-US"/>
              <a:t>So, if psycho-evaluation data is being discussed, the psychologist MUST  be present to interpret those result, because the school psychologist is the only IEP team member qualified to do so.</a:t>
            </a:r>
          </a:p>
          <a:p>
            <a:r>
              <a:rPr lang="en-US" altLang="en-US"/>
              <a:t>If classroom data is being reviewed, or standards access points progress monitoring is being reviewed , the teacher is the qualified team member. If language data is being review, the SLP is the only qualified team member. </a:t>
            </a:r>
          </a:p>
          <a:p>
            <a:endParaRPr lang="en-US" altLang="en-US"/>
          </a:p>
          <a:p>
            <a:endParaRPr lang="en-US" altLang="en-US"/>
          </a:p>
          <a:p>
            <a:endParaRPr lang="en-US" altLang="en-US"/>
          </a:p>
          <a:p>
            <a:endParaRPr lang="en-US" altLang="en-US"/>
          </a:p>
          <a:p>
            <a:endParaRPr lang="en-US" altLang="en-US"/>
          </a:p>
          <a:p>
            <a:endParaRPr lang="en-US" altLang="en-US"/>
          </a:p>
        </p:txBody>
      </p:sp>
      <p:sp>
        <p:nvSpPr>
          <p:cNvPr id="67588" name="Slide Number Placeholder 3">
            <a:extLst>
              <a:ext uri="{FF2B5EF4-FFF2-40B4-BE49-F238E27FC236}">
                <a16:creationId xmlns:a16="http://schemas.microsoft.com/office/drawing/2014/main" id="{86A8E23F-C005-4CC1-9F24-C4347BA94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A59CA6-DBCB-4646-BC72-3666809DB6C0}" type="slidenum">
              <a:rPr lang="en-US" altLang="en-US"/>
              <a:pPr/>
              <a:t>97</a:t>
            </a:fld>
            <a:endParaRPr lang="en-US" altLang="en-US"/>
          </a:p>
        </p:txBody>
      </p:sp>
    </p:spTree>
    <p:extLst>
      <p:ext uri="{BB962C8B-B14F-4D97-AF65-F5344CB8AC3E}">
        <p14:creationId xmlns:p14="http://schemas.microsoft.com/office/powerpoint/2010/main" val="533025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55E1749F-C4D1-48AD-957F-DE420DB10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BE9FA67D-A114-4583-91E6-EC2D5E39DD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Here is the eligibility criteria for instruction in Florida Standards Access Points, IN ANY GRADE. These questions MUST be asked at every IEP meeting when instruction in access points and, if applicable participation in FSAA are being considered, reviewed, or revised. The Assessment Planning Resource Guide for IEP teams is located on the FSAA portal; we have included the hyperlink there for your convenience. </a:t>
            </a:r>
          </a:p>
          <a:p>
            <a:r>
              <a:rPr lang="en-US" altLang="en-US"/>
              <a:t> As you see number one says that the student must have a most significant cognitive disability,  number two even with appropriate and allowable instructional accommodations, assistive technology, or accessible instructional materials, does the student require modifications, as defined in this rule, to the grade-level general state content standards? So, have accommodations been tried </a:t>
            </a:r>
            <a:r>
              <a:rPr lang="en-US" altLang="en-US" b="1"/>
              <a:t>with integrity and data has been kept.</a:t>
            </a:r>
            <a:r>
              <a:rPr lang="en-US" altLang="en-US"/>
              <a:t> Remember, ALL means ALL and every student should be working in MTSS. Just because a student has been staffed and has an IEP, does not mean MTSS stops! Number three the student requires direct instruction in all academic areas. Next slide please.</a:t>
            </a:r>
          </a:p>
          <a:p>
            <a:endParaRPr lang="en-US" altLang="en-US"/>
          </a:p>
        </p:txBody>
      </p:sp>
      <p:sp>
        <p:nvSpPr>
          <p:cNvPr id="77828" name="Slide Number Placeholder 3">
            <a:extLst>
              <a:ext uri="{FF2B5EF4-FFF2-40B4-BE49-F238E27FC236}">
                <a16:creationId xmlns:a16="http://schemas.microsoft.com/office/drawing/2014/main" id="{08C0BAC0-B10F-4B08-974C-2292AA6BFD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5507" indent="-297410">
              <a:defRPr>
                <a:solidFill>
                  <a:schemeClr val="tx1"/>
                </a:solidFill>
                <a:latin typeface="Calibri" panose="020F0502020204030204" pitchFamily="34" charset="0"/>
                <a:cs typeface="Arial" panose="020B0604020202020204" pitchFamily="34" charset="0"/>
              </a:defRPr>
            </a:lvl2pPr>
            <a:lvl3pPr marL="1192839" indent="-236649">
              <a:defRPr>
                <a:solidFill>
                  <a:schemeClr val="tx1"/>
                </a:solidFill>
                <a:latin typeface="Calibri" panose="020F0502020204030204" pitchFamily="34" charset="0"/>
                <a:cs typeface="Arial" panose="020B0604020202020204" pitchFamily="34" charset="0"/>
              </a:defRPr>
            </a:lvl3pPr>
            <a:lvl4pPr marL="1672534" indent="-236649">
              <a:defRPr>
                <a:solidFill>
                  <a:schemeClr val="tx1"/>
                </a:solidFill>
                <a:latin typeface="Calibri" panose="020F0502020204030204" pitchFamily="34" charset="0"/>
                <a:cs typeface="Arial" panose="020B0604020202020204" pitchFamily="34" charset="0"/>
              </a:defRPr>
            </a:lvl4pPr>
            <a:lvl5pPr marL="2150629" indent="-236649">
              <a:defRPr>
                <a:solidFill>
                  <a:schemeClr val="tx1"/>
                </a:solidFill>
                <a:latin typeface="Calibri" panose="020F0502020204030204" pitchFamily="34" charset="0"/>
                <a:cs typeface="Arial" panose="020B0604020202020204" pitchFamily="34" charset="0"/>
              </a:defRPr>
            </a:lvl5pPr>
            <a:lvl6pPr marL="261113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1642"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2148"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656" indent="-23664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D1968B-B0E8-408D-A17D-626C9F902C73}" type="slidenum">
              <a:rPr lang="en-US" altLang="en-US">
                <a:solidFill>
                  <a:srgbClr val="000000"/>
                </a:solidFill>
                <a:ea typeface="MS PGothic" panose="020B0600070205080204" pitchFamily="34" charset="-128"/>
              </a:rPr>
              <a:pPr/>
              <a:t>98</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72670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next,</a:t>
            </a:r>
            <a:r>
              <a:rPr lang="en-US" baseline="0"/>
              <a:t> we have Sherry Reach to provide AICE updates </a:t>
            </a:r>
            <a:endParaRPr lang="en-US"/>
          </a:p>
        </p:txBody>
      </p:sp>
      <p:sp>
        <p:nvSpPr>
          <p:cNvPr id="4" name="Slide Number Placeholder 3"/>
          <p:cNvSpPr>
            <a:spLocks noGrp="1"/>
          </p:cNvSpPr>
          <p:nvPr>
            <p:ph type="sldNum" sz="quarter" idx="10"/>
          </p:nvPr>
        </p:nvSpPr>
        <p:spPr/>
        <p:txBody>
          <a:bodyPr/>
          <a:lstStyle/>
          <a:p>
            <a:fld id="{A8D136AF-A2C2-4AD7-A6FC-89621C90456A}" type="slidenum">
              <a:rPr lang="en-US" altLang="en-US" smtClean="0"/>
              <a:pPr/>
              <a:t>11</a:t>
            </a:fld>
            <a:endParaRPr lang="en-US" altLang="en-US"/>
          </a:p>
        </p:txBody>
      </p:sp>
    </p:spTree>
    <p:extLst>
      <p:ext uri="{BB962C8B-B14F-4D97-AF65-F5344CB8AC3E}">
        <p14:creationId xmlns:p14="http://schemas.microsoft.com/office/powerpoint/2010/main" val="4289125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AE6F918-20F3-4C51-A59B-C218022E33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CA811D4D-C3C7-4425-93E8-F7ED1CB301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the decision of the IEP team is that the student will participate in Access Courses and, if applicable, be assessed through the FSAA, the parents of the student </a:t>
            </a:r>
            <a:r>
              <a:rPr lang="en-US" altLang="en-US" b="1"/>
              <a:t>must</a:t>
            </a:r>
            <a:r>
              <a:rPr lang="en-US" altLang="en-US"/>
              <a:t> give signed consent to have their child instructed in Florida Standards Access Points and the student’s achievement measured based on alternate academic achievement standards . The Parental Consent Form—Instruction in the State Standards Access Points Curriculum and FSAA Administration, is how this decision must be documented, we have included the link for your convenience. Next slide please. </a:t>
            </a:r>
          </a:p>
        </p:txBody>
      </p:sp>
      <p:sp>
        <p:nvSpPr>
          <p:cNvPr id="79876" name="Slide Number Placeholder 3">
            <a:extLst>
              <a:ext uri="{FF2B5EF4-FFF2-40B4-BE49-F238E27FC236}">
                <a16:creationId xmlns:a16="http://schemas.microsoft.com/office/drawing/2014/main" id="{B07EE899-D6FE-4CD8-A589-2A7A2DFC01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75B43F-010C-4DDA-B4E1-79CFB25A1E35}" type="slidenum">
              <a:rPr lang="en-US" altLang="en-US"/>
              <a:pPr/>
              <a:t>100</a:t>
            </a:fld>
            <a:endParaRPr lang="en-US" altLang="en-US"/>
          </a:p>
        </p:txBody>
      </p:sp>
    </p:spTree>
    <p:extLst>
      <p:ext uri="{BB962C8B-B14F-4D97-AF65-F5344CB8AC3E}">
        <p14:creationId xmlns:p14="http://schemas.microsoft.com/office/powerpoint/2010/main" val="4386826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84FB6B0B-DD13-41E1-84E3-C5554DEDA9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86D12165-1F9C-4473-B638-CB3D52FBAF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the parents fail to respond after reasonable efforts by the school district to obtain consent, the school district may provide instruction in the state standards Access Points curriculum and administer the FSAA. It may be helpful to give an IEP team member the task of obtaining these signatures, like a staffing specialist. Document, document document! Especially now!  And, IEPs should include a statement of why the student cannot participate in the general assessment and why the alternate assessment is appropriate. Reasonable effort is beyond phone calls. Certified mail,  and home visits are reasonable efforts. If there is no responds due process must be initiated. Next slide please.</a:t>
            </a:r>
          </a:p>
          <a:p>
            <a:endParaRPr lang="en-US" altLang="en-US"/>
          </a:p>
        </p:txBody>
      </p:sp>
      <p:sp>
        <p:nvSpPr>
          <p:cNvPr id="81924" name="Slide Number Placeholder 3">
            <a:extLst>
              <a:ext uri="{FF2B5EF4-FFF2-40B4-BE49-F238E27FC236}">
                <a16:creationId xmlns:a16="http://schemas.microsoft.com/office/drawing/2014/main" id="{43377351-CA4A-4490-A1EF-E738350C59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1115" indent="-292613">
              <a:defRPr>
                <a:solidFill>
                  <a:schemeClr val="tx1"/>
                </a:solidFill>
                <a:latin typeface="Calibri" panose="020F0502020204030204" pitchFamily="34" charset="0"/>
                <a:cs typeface="Arial" panose="020B0604020202020204" pitchFamily="34" charset="0"/>
              </a:defRPr>
            </a:lvl2pPr>
            <a:lvl3pPr marL="1172053" indent="-233451">
              <a:defRPr>
                <a:solidFill>
                  <a:schemeClr val="tx1"/>
                </a:solidFill>
                <a:latin typeface="Calibri" panose="020F0502020204030204" pitchFamily="34" charset="0"/>
                <a:cs typeface="Arial" panose="020B0604020202020204" pitchFamily="34" charset="0"/>
              </a:defRPr>
            </a:lvl3pPr>
            <a:lvl4pPr marL="1642155" indent="-233451">
              <a:defRPr>
                <a:solidFill>
                  <a:schemeClr val="tx1"/>
                </a:solidFill>
                <a:latin typeface="Calibri" panose="020F0502020204030204" pitchFamily="34" charset="0"/>
                <a:cs typeface="Arial" panose="020B0604020202020204" pitchFamily="34" charset="0"/>
              </a:defRPr>
            </a:lvl4pPr>
            <a:lvl5pPr marL="2110655" indent="-233451">
              <a:defRPr>
                <a:solidFill>
                  <a:schemeClr val="tx1"/>
                </a:solidFill>
                <a:latin typeface="Calibri" panose="020F0502020204030204" pitchFamily="34" charset="0"/>
                <a:cs typeface="Arial" panose="020B0604020202020204" pitchFamily="34" charset="0"/>
              </a:defRPr>
            </a:lvl5pPr>
            <a:lvl6pPr marL="2571161"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31667"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2174"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52680" indent="-23345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972E037-F6DF-4635-BBE8-6EC82A9189FE}" type="slidenum">
              <a:rPr lang="en-US" altLang="en-US"/>
              <a:pPr/>
              <a:t>101</a:t>
            </a:fld>
            <a:endParaRPr lang="en-US" altLang="en-US"/>
          </a:p>
        </p:txBody>
      </p:sp>
    </p:spTree>
    <p:extLst>
      <p:ext uri="{BB962C8B-B14F-4D97-AF65-F5344CB8AC3E}">
        <p14:creationId xmlns:p14="http://schemas.microsoft.com/office/powerpoint/2010/main" val="3307342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F9F5C0F-4EA5-40FA-9E2E-5A18EF4AB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A16D6D08-BB8E-4D40-9B35-A2B5056BB0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States must test at least 95 % of students for each subject area in order to apply for a waiver of the federal impact of exceeding the 1% cap. As mentioned earlier, THIS IMPACTS TITLE FUNDING.</a:t>
            </a:r>
          </a:p>
          <a:p>
            <a:r>
              <a:rPr lang="en-US" altLang="en-US" dirty="0"/>
              <a:t>Districts and schools testing less than 95% of their students, overall or by subgroup, will have to review their testing practices and submit a plan for achieving 95%.  Next slide please.</a:t>
            </a:r>
          </a:p>
          <a:p>
            <a:endParaRPr lang="en-US" altLang="en-US" dirty="0"/>
          </a:p>
        </p:txBody>
      </p:sp>
      <p:sp>
        <p:nvSpPr>
          <p:cNvPr id="88068" name="Slide Number Placeholder 3">
            <a:extLst>
              <a:ext uri="{FF2B5EF4-FFF2-40B4-BE49-F238E27FC236}">
                <a16:creationId xmlns:a16="http://schemas.microsoft.com/office/drawing/2014/main" id="{4898905A-FAA6-44A0-BA9C-B3E9242778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1367">
              <a:defRPr>
                <a:solidFill>
                  <a:schemeClr val="tx1"/>
                </a:solidFill>
                <a:latin typeface="Calibri" panose="020F0502020204030204" pitchFamily="34" charset="0"/>
                <a:cs typeface="Arial" panose="020B0604020202020204" pitchFamily="34" charset="0"/>
              </a:defRPr>
            </a:lvl1pPr>
            <a:lvl2pPr marL="775507" indent="-297410" defTabSz="991367">
              <a:defRPr>
                <a:solidFill>
                  <a:schemeClr val="tx1"/>
                </a:solidFill>
                <a:latin typeface="Calibri" panose="020F0502020204030204" pitchFamily="34" charset="0"/>
                <a:cs typeface="Arial" panose="020B0604020202020204" pitchFamily="34" charset="0"/>
              </a:defRPr>
            </a:lvl2pPr>
            <a:lvl3pPr marL="1192839" indent="-236649" defTabSz="991367">
              <a:defRPr>
                <a:solidFill>
                  <a:schemeClr val="tx1"/>
                </a:solidFill>
                <a:latin typeface="Calibri" panose="020F0502020204030204" pitchFamily="34" charset="0"/>
                <a:cs typeface="Arial" panose="020B0604020202020204" pitchFamily="34" charset="0"/>
              </a:defRPr>
            </a:lvl3pPr>
            <a:lvl4pPr marL="1672534" indent="-236649" defTabSz="991367">
              <a:defRPr>
                <a:solidFill>
                  <a:schemeClr val="tx1"/>
                </a:solidFill>
                <a:latin typeface="Calibri" panose="020F0502020204030204" pitchFamily="34" charset="0"/>
                <a:cs typeface="Arial" panose="020B0604020202020204" pitchFamily="34" charset="0"/>
              </a:defRPr>
            </a:lvl4pPr>
            <a:lvl5pPr marL="2150629" indent="-236649" defTabSz="991367">
              <a:defRPr>
                <a:solidFill>
                  <a:schemeClr val="tx1"/>
                </a:solidFill>
                <a:latin typeface="Calibri" panose="020F0502020204030204" pitchFamily="34" charset="0"/>
                <a:cs typeface="Arial" panose="020B0604020202020204" pitchFamily="34" charset="0"/>
              </a:defRPr>
            </a:lvl5pPr>
            <a:lvl6pPr marL="2611136" indent="-236649" defTabSz="9913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1642" indent="-236649" defTabSz="9913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2148" indent="-236649" defTabSz="9913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656" indent="-236649" defTabSz="9913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2D3FBA5-68E5-41BC-9B24-197D84BE5C72}" type="slidenum">
              <a:rPr lang="en-US" altLang="en-US">
                <a:solidFill>
                  <a:srgbClr val="000000"/>
                </a:solidFill>
                <a:ea typeface="MS PGothic" panose="020B0600070205080204" pitchFamily="34" charset="-128"/>
              </a:rPr>
              <a:pPr/>
              <a:t>102</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197644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4235F6-A972-5847-98CF-A62C9736C40C}" type="slidenum">
              <a:rPr lang="en-US" smtClean="0"/>
              <a:t>124</a:t>
            </a:fld>
            <a:endParaRPr lang="en-US"/>
          </a:p>
        </p:txBody>
      </p:sp>
    </p:spTree>
    <p:extLst>
      <p:ext uri="{BB962C8B-B14F-4D97-AF65-F5344CB8AC3E}">
        <p14:creationId xmlns:p14="http://schemas.microsoft.com/office/powerpoint/2010/main" val="4165018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***PENDING UPDATE***</a:t>
            </a:r>
          </a:p>
        </p:txBody>
      </p:sp>
      <p:sp>
        <p:nvSpPr>
          <p:cNvPr id="215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2150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BA21FE-D781-458D-B05D-77992B6F78B7}" type="slidenum">
              <a:rPr lang="en-US" altLang="en-US" smtClean="0"/>
              <a:pPr/>
              <a:t>125</a:t>
            </a:fld>
            <a:endParaRPr lang="en-US" altLang="en-US"/>
          </a:p>
        </p:txBody>
      </p:sp>
    </p:spTree>
    <p:extLst>
      <p:ext uri="{BB962C8B-B14F-4D97-AF65-F5344CB8AC3E}">
        <p14:creationId xmlns:p14="http://schemas.microsoft.com/office/powerpoint/2010/main" val="1996544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48E9DFF-FAF1-425C-A150-FE009567A08B}" type="slidenum">
              <a:rPr lang="en-US" altLang="en-US" smtClean="0"/>
              <a:pPr/>
              <a:t>130</a:t>
            </a:fld>
            <a:endParaRPr lang="en-US" altLang="en-US"/>
          </a:p>
        </p:txBody>
      </p:sp>
      <p:sp>
        <p:nvSpPr>
          <p:cNvPr id="2765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150328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8C5415C-3E93-481C-BE50-51BE63553745}" type="slidenum">
              <a:rPr lang="en-US" altLang="en-US" smtClean="0"/>
              <a:pPr/>
              <a:t>136</a:t>
            </a:fld>
            <a:endParaRPr lang="en-US" altLang="en-US"/>
          </a:p>
        </p:txBody>
      </p:sp>
      <p:sp>
        <p:nvSpPr>
          <p:cNvPr id="3482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111634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BA79E4-1C76-492D-9BB9-5C8676924EB0}" type="slidenum">
              <a:rPr lang="en-US" altLang="en-US" smtClean="0"/>
              <a:pPr/>
              <a:t>142</a:t>
            </a:fld>
            <a:endParaRPr lang="en-US" altLang="en-US"/>
          </a:p>
        </p:txBody>
      </p:sp>
      <p:sp>
        <p:nvSpPr>
          <p:cNvPr id="4198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21837749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7BD0C5-34E8-4628-887C-3C6CF0D1FEF0}" type="slidenum">
              <a:rPr lang="en-US" altLang="en-US" smtClean="0"/>
              <a:pPr/>
              <a:t>144</a:t>
            </a:fld>
            <a:endParaRPr lang="en-US" altLang="en-US"/>
          </a:p>
        </p:txBody>
      </p:sp>
      <p:sp>
        <p:nvSpPr>
          <p:cNvPr id="4506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Tree>
    <p:extLst>
      <p:ext uri="{BB962C8B-B14F-4D97-AF65-F5344CB8AC3E}">
        <p14:creationId xmlns:p14="http://schemas.microsoft.com/office/powerpoint/2010/main" val="1150886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C0143FC-D087-486C-8866-E4C3CDB6E5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3898C28-174B-4BA7-84E2-AB637E589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3188" name="Slide Number Placeholder 3">
            <a:extLst>
              <a:ext uri="{FF2B5EF4-FFF2-40B4-BE49-F238E27FC236}">
                <a16:creationId xmlns:a16="http://schemas.microsoft.com/office/drawing/2014/main" id="{39AE5D25-23C3-4E09-AEB7-FFD552C12E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B211B71-DA3B-4E6F-843C-8AAD9CEEDC0E}" type="slidenum">
              <a:rPr lang="en-US" altLang="en-US"/>
              <a:pPr/>
              <a:t>151</a:t>
            </a:fld>
            <a:endParaRPr lang="en-US" altLang="en-US"/>
          </a:p>
        </p:txBody>
      </p:sp>
    </p:spTree>
    <p:extLst>
      <p:ext uri="{BB962C8B-B14F-4D97-AF65-F5344CB8AC3E}">
        <p14:creationId xmlns:p14="http://schemas.microsoft.com/office/powerpoint/2010/main" val="201196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D0CD1F0-2B8C-40E8-B764-245AC28698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5C9019E-FF38-4291-898C-8F3700A15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1FDFB8B-FCF4-4861-A802-1F97610E56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92877E-F7BC-4CFD-9CC8-ACEFB97A96C0}" type="slidenum">
              <a:rPr lang="en-US" altLang="en-US"/>
              <a:pPr/>
              <a:t>39</a:t>
            </a:fld>
            <a:endParaRPr lang="en-US" altLang="en-US"/>
          </a:p>
        </p:txBody>
      </p:sp>
    </p:spTree>
    <p:extLst>
      <p:ext uri="{BB962C8B-B14F-4D97-AF65-F5344CB8AC3E}">
        <p14:creationId xmlns:p14="http://schemas.microsoft.com/office/powerpoint/2010/main" val="38322277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C6AD493F-767D-4DFA-8E6D-E154134E4C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C9F0150A-F9A7-4289-9553-1853599BE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5236" name="Slide Number Placeholder 3">
            <a:extLst>
              <a:ext uri="{FF2B5EF4-FFF2-40B4-BE49-F238E27FC236}">
                <a16:creationId xmlns:a16="http://schemas.microsoft.com/office/drawing/2014/main" id="{AB7E6542-ADD1-4D91-81A3-6A935296D6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9DDA94-3999-4AC8-AAC1-B8F3BD43E6A7}" type="slidenum">
              <a:rPr lang="en-US" altLang="en-US"/>
              <a:pPr/>
              <a:t>152</a:t>
            </a:fld>
            <a:endParaRPr lang="en-US" altLang="en-US"/>
          </a:p>
        </p:txBody>
      </p:sp>
    </p:spTree>
    <p:extLst>
      <p:ext uri="{BB962C8B-B14F-4D97-AF65-F5344CB8AC3E}">
        <p14:creationId xmlns:p14="http://schemas.microsoft.com/office/powerpoint/2010/main" val="2992754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BE4DD04F-1CD9-4EF3-9A6B-D698D180FB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C8DEB06B-6219-4CFD-8056-628B163D0D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Slide Number Placeholder 3">
            <a:extLst>
              <a:ext uri="{FF2B5EF4-FFF2-40B4-BE49-F238E27FC236}">
                <a16:creationId xmlns:a16="http://schemas.microsoft.com/office/drawing/2014/main" id="{463A5428-CBEB-4B4C-9602-408DE97075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4ACD3FF-AEB9-451F-B4AE-C58D168DC718}" type="slidenum">
              <a:rPr lang="en-US" altLang="en-US"/>
              <a:pPr/>
              <a:t>153</a:t>
            </a:fld>
            <a:endParaRPr lang="en-US" altLang="en-US"/>
          </a:p>
        </p:txBody>
      </p:sp>
    </p:spTree>
    <p:extLst>
      <p:ext uri="{BB962C8B-B14F-4D97-AF65-F5344CB8AC3E}">
        <p14:creationId xmlns:p14="http://schemas.microsoft.com/office/powerpoint/2010/main" val="38998569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2788469B-66AC-4B67-883A-6084FF241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55DDAAFF-95C8-4599-B0D5-F2CBF19071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9332" name="Slide Number Placeholder 3">
            <a:extLst>
              <a:ext uri="{FF2B5EF4-FFF2-40B4-BE49-F238E27FC236}">
                <a16:creationId xmlns:a16="http://schemas.microsoft.com/office/drawing/2014/main" id="{3F92545D-B581-4535-A391-B1A593E7F2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3EE48A7-8072-40C2-90E6-75574F8C3624}" type="slidenum">
              <a:rPr lang="en-US" altLang="en-US"/>
              <a:pPr/>
              <a:t>154</a:t>
            </a:fld>
            <a:endParaRPr lang="en-US" altLang="en-US"/>
          </a:p>
        </p:txBody>
      </p:sp>
    </p:spTree>
    <p:extLst>
      <p:ext uri="{BB962C8B-B14F-4D97-AF65-F5344CB8AC3E}">
        <p14:creationId xmlns:p14="http://schemas.microsoft.com/office/powerpoint/2010/main" val="2446741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5F7E066-39EB-4882-99E3-6AF88363B0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E7B8C325-49BA-4EB3-B424-CA7D8E35F6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0507">
              <a:spcBef>
                <a:spcPct val="0"/>
              </a:spcBef>
            </a:pPr>
            <a:endParaRPr lang="en-US" altLang="en-US"/>
          </a:p>
        </p:txBody>
      </p:sp>
      <p:sp>
        <p:nvSpPr>
          <p:cNvPr id="101380" name="Slide Number Placeholder 3">
            <a:extLst>
              <a:ext uri="{FF2B5EF4-FFF2-40B4-BE49-F238E27FC236}">
                <a16:creationId xmlns:a16="http://schemas.microsoft.com/office/drawing/2014/main" id="{E4458125-5933-4D62-81A5-CEC3A8CD77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284308A-5E78-4C78-B9BC-21B9E6B58D53}" type="slidenum">
              <a:rPr lang="en-US" altLang="en-US"/>
              <a:pPr/>
              <a:t>155</a:t>
            </a:fld>
            <a:endParaRPr lang="en-US" altLang="en-US"/>
          </a:p>
        </p:txBody>
      </p:sp>
    </p:spTree>
    <p:extLst>
      <p:ext uri="{BB962C8B-B14F-4D97-AF65-F5344CB8AC3E}">
        <p14:creationId xmlns:p14="http://schemas.microsoft.com/office/powerpoint/2010/main" val="363089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6A080D0-E4F4-4D87-8360-6417418F12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EAE8E76C-FB80-4355-A9D6-C538FDA6F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3428" name="Slide Number Placeholder 3">
            <a:extLst>
              <a:ext uri="{FF2B5EF4-FFF2-40B4-BE49-F238E27FC236}">
                <a16:creationId xmlns:a16="http://schemas.microsoft.com/office/drawing/2014/main" id="{EC968E7A-0C4E-4EF4-B04A-03F1CB165F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0BEC91-CFDF-471E-BD40-C7EB5FD28A99}" type="slidenum">
              <a:rPr lang="en-US" altLang="en-US"/>
              <a:pPr/>
              <a:t>156</a:t>
            </a:fld>
            <a:endParaRPr lang="en-US" altLang="en-US"/>
          </a:p>
        </p:txBody>
      </p:sp>
    </p:spTree>
    <p:extLst>
      <p:ext uri="{BB962C8B-B14F-4D97-AF65-F5344CB8AC3E}">
        <p14:creationId xmlns:p14="http://schemas.microsoft.com/office/powerpoint/2010/main" val="41586409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A99551B3-0EC9-49B5-9FE5-EA81F842EF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64198647-E950-4ABC-842E-06E81490C8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5476" name="Slide Number Placeholder 3">
            <a:extLst>
              <a:ext uri="{FF2B5EF4-FFF2-40B4-BE49-F238E27FC236}">
                <a16:creationId xmlns:a16="http://schemas.microsoft.com/office/drawing/2014/main" id="{5BCFDADE-027A-4098-AC5E-222BAC381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E42D9FE-A772-4106-8339-05623F8FB12D}" type="slidenum">
              <a:rPr lang="en-US" altLang="en-US"/>
              <a:pPr/>
              <a:t>157</a:t>
            </a:fld>
            <a:endParaRPr lang="en-US" altLang="en-US"/>
          </a:p>
        </p:txBody>
      </p:sp>
    </p:spTree>
    <p:extLst>
      <p:ext uri="{BB962C8B-B14F-4D97-AF65-F5344CB8AC3E}">
        <p14:creationId xmlns:p14="http://schemas.microsoft.com/office/powerpoint/2010/main" val="3662595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2097321-4BC1-48BA-8206-9DD3AE7888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4308CC68-DF57-43F9-93CB-A2CA36D144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a:extLst>
              <a:ext uri="{FF2B5EF4-FFF2-40B4-BE49-F238E27FC236}">
                <a16:creationId xmlns:a16="http://schemas.microsoft.com/office/drawing/2014/main" id="{514BE2EF-48EB-4C57-AF2B-8E5AF422D4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BAD569A-A807-4170-87FB-47DDD226C6BD}" type="slidenum">
              <a:rPr lang="en-US" altLang="en-US"/>
              <a:pPr/>
              <a:t>158</a:t>
            </a:fld>
            <a:endParaRPr lang="en-US" altLang="en-US"/>
          </a:p>
        </p:txBody>
      </p:sp>
    </p:spTree>
    <p:extLst>
      <p:ext uri="{BB962C8B-B14F-4D97-AF65-F5344CB8AC3E}">
        <p14:creationId xmlns:p14="http://schemas.microsoft.com/office/powerpoint/2010/main" val="992107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FA3879E-FBB2-44AA-BD5F-2C52C1B5CC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DBE6BE0D-1D89-4575-AFBD-EF01081D7C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9572" name="Slide Number Placeholder 3">
            <a:extLst>
              <a:ext uri="{FF2B5EF4-FFF2-40B4-BE49-F238E27FC236}">
                <a16:creationId xmlns:a16="http://schemas.microsoft.com/office/drawing/2014/main" id="{C2CD0D11-6886-42AC-AD4F-FC59A1ABFB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475E762-D57F-49B9-9AEB-4BB66BCB3461}" type="slidenum">
              <a:rPr lang="en-US" altLang="en-US"/>
              <a:pPr/>
              <a:t>159</a:t>
            </a:fld>
            <a:endParaRPr lang="en-US" altLang="en-US"/>
          </a:p>
        </p:txBody>
      </p:sp>
    </p:spTree>
    <p:extLst>
      <p:ext uri="{BB962C8B-B14F-4D97-AF65-F5344CB8AC3E}">
        <p14:creationId xmlns:p14="http://schemas.microsoft.com/office/powerpoint/2010/main" val="4257675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2B2B1FE-D7B5-47FC-B43E-21F583444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5260B9AA-81FF-4430-B07F-3B29ADB61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5716" name="Slide Number Placeholder 3">
            <a:extLst>
              <a:ext uri="{FF2B5EF4-FFF2-40B4-BE49-F238E27FC236}">
                <a16:creationId xmlns:a16="http://schemas.microsoft.com/office/drawing/2014/main" id="{0700B694-6910-4684-85E2-CB22E30CEC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8C2790-8CB5-4184-88F9-F8C9AA75A8B9}" type="slidenum">
              <a:rPr lang="en-US" altLang="en-US"/>
              <a:pPr/>
              <a:t>162</a:t>
            </a:fld>
            <a:endParaRPr lang="en-US" altLang="en-US"/>
          </a:p>
        </p:txBody>
      </p:sp>
    </p:spTree>
    <p:extLst>
      <p:ext uri="{BB962C8B-B14F-4D97-AF65-F5344CB8AC3E}">
        <p14:creationId xmlns:p14="http://schemas.microsoft.com/office/powerpoint/2010/main" val="34858502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99280A29-536F-4095-8B1B-80AA6D44E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0797D81D-355E-461F-A300-E1F838250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1860" name="Slide Number Placeholder 3">
            <a:extLst>
              <a:ext uri="{FF2B5EF4-FFF2-40B4-BE49-F238E27FC236}">
                <a16:creationId xmlns:a16="http://schemas.microsoft.com/office/drawing/2014/main" id="{B465EE70-4ABB-49E8-89EC-67B3BC16EB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B1EBDA-7CAF-4F2F-B2FF-F2AA315E8A14}" type="slidenum">
              <a:rPr lang="en-US" altLang="en-US"/>
              <a:pPr/>
              <a:t>166</a:t>
            </a:fld>
            <a:endParaRPr lang="en-US" altLang="en-US"/>
          </a:p>
        </p:txBody>
      </p:sp>
    </p:spTree>
    <p:extLst>
      <p:ext uri="{BB962C8B-B14F-4D97-AF65-F5344CB8AC3E}">
        <p14:creationId xmlns:p14="http://schemas.microsoft.com/office/powerpoint/2010/main" val="176536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0ED1A92-0628-451F-AECE-31F6A44A8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0AA2FC9C-7EDC-41AF-852A-F321435B24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23E823C5-75CF-4B4D-AB58-FE65EFA643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CD231AC-D496-4AB8-A15B-51C7E6451BDC}" type="slidenum">
              <a:rPr lang="en-US" altLang="en-US"/>
              <a:pPr/>
              <a:t>40</a:t>
            </a:fld>
            <a:endParaRPr lang="en-US" altLang="en-US"/>
          </a:p>
        </p:txBody>
      </p:sp>
    </p:spTree>
    <p:extLst>
      <p:ext uri="{BB962C8B-B14F-4D97-AF65-F5344CB8AC3E}">
        <p14:creationId xmlns:p14="http://schemas.microsoft.com/office/powerpoint/2010/main" val="420100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B6E646F4-3241-463B-9DA2-CBC7EE3703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4B2E96B2-267F-4A2B-83CF-CAEC1F31D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5914B9C3-B524-4E80-8D39-C6705B59D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787FD7D-F28B-411F-8F00-986C71873F6C}" type="slidenum">
              <a:rPr lang="en-US" altLang="en-US"/>
              <a:pPr/>
              <a:t>167</a:t>
            </a:fld>
            <a:endParaRPr lang="en-US" altLang="en-US"/>
          </a:p>
        </p:txBody>
      </p:sp>
    </p:spTree>
    <p:extLst>
      <p:ext uri="{BB962C8B-B14F-4D97-AF65-F5344CB8AC3E}">
        <p14:creationId xmlns:p14="http://schemas.microsoft.com/office/powerpoint/2010/main" val="35041826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90820D8A-8B9F-4B1B-9698-D3ABCA6C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963972D4-0107-42BD-A5C2-DE5BADCE38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Rule change - </a:t>
            </a:r>
          </a:p>
          <a:p>
            <a:r>
              <a:rPr lang="en-US" altLang="en-US"/>
              <a:t>(1) Definitions – </a:t>
            </a:r>
            <a:r>
              <a:rPr lang="en-US" altLang="en-US" i="1"/>
              <a:t>defining ‘Most Significant Cognitive Disability’</a:t>
            </a:r>
            <a:endParaRPr lang="en-US" altLang="en-US"/>
          </a:p>
          <a:p>
            <a:r>
              <a:rPr lang="en-US" altLang="en-US"/>
              <a:t>(5) Participation in the Statewide, Standardized Alternate Assessment – </a:t>
            </a:r>
            <a:r>
              <a:rPr lang="en-US" altLang="en-US" i="1"/>
              <a:t>adding criteria</a:t>
            </a:r>
            <a:endParaRPr lang="en-US" altLang="en-US"/>
          </a:p>
        </p:txBody>
      </p:sp>
      <p:sp>
        <p:nvSpPr>
          <p:cNvPr id="125956" name="Slide Number Placeholder 3">
            <a:extLst>
              <a:ext uri="{FF2B5EF4-FFF2-40B4-BE49-F238E27FC236}">
                <a16:creationId xmlns:a16="http://schemas.microsoft.com/office/drawing/2014/main" id="{E346FF82-ABB9-443C-ADF9-53FCE7C06C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78E1451-BF6E-4FFD-BC89-279EB6D473CC}" type="slidenum">
              <a:rPr lang="en-US" altLang="en-US"/>
              <a:pPr/>
              <a:t>168</a:t>
            </a:fld>
            <a:endParaRPr lang="en-US" altLang="en-US"/>
          </a:p>
        </p:txBody>
      </p:sp>
    </p:spTree>
    <p:extLst>
      <p:ext uri="{BB962C8B-B14F-4D97-AF65-F5344CB8AC3E}">
        <p14:creationId xmlns:p14="http://schemas.microsoft.com/office/powerpoint/2010/main" val="716756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Title 34 CFR § 300.300 - https://sites.ed.gov/idea/regs/b/d/300.300</a:t>
            </a:r>
            <a:endParaRPr lang="en-US" sz="500" dirty="0">
              <a:hlinkClick r:id="rId3"/>
            </a:endParaRPr>
          </a:p>
          <a:p>
            <a:r>
              <a:rPr lang="en-US" dirty="0">
                <a:hlinkClick r:id="" action="ppaction://noaction"/>
              </a:rPr>
              <a:t>Title 34 CFR § 300.301 - https://sites.ed.gov/idea/regs/b/d/300.301</a:t>
            </a:r>
          </a:p>
          <a:p>
            <a:r>
              <a:rPr lang="en-US" dirty="0">
                <a:hlinkClick r:id="" action="ppaction://noaction"/>
              </a:rPr>
              <a:t>Title 34 CFR § 300.323 - https://sites.ed.gov/idea/regs/b/d/300.323</a:t>
            </a:r>
          </a:p>
          <a:p>
            <a:r>
              <a:rPr lang="en-US" dirty="0">
                <a:hlinkClick r:id="" action="ppaction://noaction"/>
              </a:rPr>
              <a:t>Rule 6A-6.0331</a:t>
            </a:r>
            <a:r>
              <a:rPr lang="en-US" dirty="0"/>
              <a:t>, F.A.C. - https://www.flrules.org/gateway/RuleNo.asp?ID=6A-6.0331 </a:t>
            </a:r>
          </a:p>
          <a:p>
            <a:r>
              <a:rPr lang="en-US" dirty="0">
                <a:hlinkClick r:id="rId4"/>
              </a:rPr>
              <a:t>Rule 6A-6.03028</a:t>
            </a:r>
            <a:r>
              <a:rPr lang="en-US" dirty="0"/>
              <a:t>, F.A.C. - https://www.flrules.org/gateway/RuleNo.asp?ID=6A-6.03028</a:t>
            </a:r>
          </a:p>
          <a:p>
            <a:r>
              <a:rPr lang="en-US" dirty="0">
                <a:hlinkClick r:id="rId5"/>
              </a:rPr>
              <a:t>DPS: 2015-152</a:t>
            </a:r>
            <a:r>
              <a:rPr lang="en-US" dirty="0"/>
              <a:t> </a:t>
            </a:r>
            <a:r>
              <a:rPr lang="en-US" altLang="en-US" dirty="0"/>
              <a:t> ̶  </a:t>
            </a:r>
            <a:r>
              <a:rPr lang="en-US" dirty="0"/>
              <a:t>Technical Assistance Paper - https://info.fldoe.org/docushare/dsweb/Get/Document-7505/dps-2015-152.pdf </a:t>
            </a:r>
          </a:p>
          <a:p>
            <a:endParaRPr lang="en-US" dirty="0"/>
          </a:p>
        </p:txBody>
      </p:sp>
      <p:sp>
        <p:nvSpPr>
          <p:cNvPr id="4" name="Slide Number Placeholder 3"/>
          <p:cNvSpPr>
            <a:spLocks noGrp="1"/>
          </p:cNvSpPr>
          <p:nvPr>
            <p:ph type="sldNum" sz="quarter" idx="10"/>
          </p:nvPr>
        </p:nvSpPr>
        <p:spPr/>
        <p:txBody>
          <a:bodyPr/>
          <a:lstStyle/>
          <a:p>
            <a:fld id="{024235F6-A972-5847-98CF-A62C9736C40C}" type="slidenum">
              <a:rPr lang="en-US" smtClean="0"/>
              <a:t>169</a:t>
            </a:fld>
            <a:endParaRPr lang="en-US"/>
          </a:p>
        </p:txBody>
      </p:sp>
    </p:spTree>
    <p:extLst>
      <p:ext uri="{BB962C8B-B14F-4D97-AF65-F5344CB8AC3E}">
        <p14:creationId xmlns:p14="http://schemas.microsoft.com/office/powerpoint/2010/main" val="2455469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AD535F-4316-4897-9448-639FCC6E49D1}" type="slidenum">
              <a:rPr lang="en-US" altLang="en-US" smtClean="0"/>
              <a:pPr>
                <a:defRPr/>
              </a:pPr>
              <a:t>170</a:t>
            </a:fld>
            <a:endParaRPr lang="en-US" altLang="en-US" dirty="0"/>
          </a:p>
        </p:txBody>
      </p:sp>
    </p:spTree>
    <p:extLst>
      <p:ext uri="{BB962C8B-B14F-4D97-AF65-F5344CB8AC3E}">
        <p14:creationId xmlns:p14="http://schemas.microsoft.com/office/powerpoint/2010/main" val="3894780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endParaRPr lang="en-US" dirty="0"/>
          </a:p>
        </p:txBody>
      </p:sp>
      <p:sp>
        <p:nvSpPr>
          <p:cNvPr id="4" name="Slide Number Placeholder 3"/>
          <p:cNvSpPr>
            <a:spLocks noGrp="1"/>
          </p:cNvSpPr>
          <p:nvPr>
            <p:ph type="sldNum" sz="quarter" idx="10"/>
          </p:nvPr>
        </p:nvSpPr>
        <p:spPr/>
        <p:txBody>
          <a:bodyPr/>
          <a:lstStyle/>
          <a:p>
            <a:fld id="{024235F6-A972-5847-98CF-A62C9736C40C}" type="slidenum">
              <a:rPr lang="en-US" smtClean="0"/>
              <a:t>171</a:t>
            </a:fld>
            <a:endParaRPr lang="en-US"/>
          </a:p>
        </p:txBody>
      </p:sp>
    </p:spTree>
    <p:extLst>
      <p:ext uri="{BB962C8B-B14F-4D97-AF65-F5344CB8AC3E}">
        <p14:creationId xmlns:p14="http://schemas.microsoft.com/office/powerpoint/2010/main" val="38877449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dirty="0"/>
              <a:t>Examples of accepted narratives:</a:t>
            </a:r>
          </a:p>
          <a:p>
            <a:pPr lvl="1">
              <a:buFont typeface="Wingdings" panose="05000000000000000000" pitchFamily="2" charset="2"/>
              <a:buChar char="Ø"/>
            </a:pPr>
            <a:r>
              <a:rPr lang="en-US" altLang="en-US" sz="2000" b="1" dirty="0"/>
              <a:t>X number </a:t>
            </a:r>
            <a:r>
              <a:rPr lang="en-US" altLang="en-US" sz="2000" dirty="0"/>
              <a:t>of days following the Evaluation Completion date</a:t>
            </a:r>
          </a:p>
          <a:p>
            <a:pPr lvl="1">
              <a:buFont typeface="Wingdings" panose="05000000000000000000" pitchFamily="2" charset="2"/>
              <a:buChar char="Ø"/>
            </a:pPr>
            <a:r>
              <a:rPr lang="en-US" altLang="en-US" sz="2000" b="1" dirty="0"/>
              <a:t>X number </a:t>
            </a:r>
            <a:r>
              <a:rPr lang="en-US" altLang="en-US" sz="2000" dirty="0"/>
              <a:t>of days following the Report Submission date</a:t>
            </a:r>
          </a:p>
          <a:p>
            <a:pPr lvl="1">
              <a:buFont typeface="Wingdings" panose="05000000000000000000" pitchFamily="2" charset="2"/>
              <a:buChar char="Ø"/>
            </a:pPr>
            <a:r>
              <a:rPr lang="en-US" altLang="en-US" sz="2000" dirty="0"/>
              <a:t>‘</a:t>
            </a:r>
            <a:r>
              <a:rPr lang="en-US" altLang="en-US" sz="2000" b="1" dirty="0"/>
              <a:t>As close</a:t>
            </a:r>
            <a:r>
              <a:rPr lang="en-US" altLang="en-US" sz="2000" dirty="0"/>
              <a:t>’ or ‘</a:t>
            </a:r>
            <a:r>
              <a:rPr lang="en-US" altLang="en-US" sz="2000" b="1" dirty="0"/>
              <a:t>As soon as possible</a:t>
            </a:r>
            <a:r>
              <a:rPr lang="en-US" altLang="en-US" sz="2000" dirty="0"/>
              <a:t>’ to the Evaluation Completion date </a:t>
            </a:r>
          </a:p>
          <a:p>
            <a:pPr lvl="1">
              <a:buFont typeface="Wingdings" panose="05000000000000000000" pitchFamily="2" charset="2"/>
              <a:buChar char="Ø"/>
            </a:pPr>
            <a:r>
              <a:rPr lang="en-US" altLang="en-US" sz="2000" b="1" dirty="0"/>
              <a:t>Within X number </a:t>
            </a:r>
            <a:r>
              <a:rPr lang="en-US" altLang="en-US" sz="2000" dirty="0"/>
              <a:t>of days of Report Submission, school personnel will coordinate a mutually agreed upon date</a:t>
            </a:r>
          </a:p>
          <a:p>
            <a:pPr lvl="1">
              <a:buFont typeface="Wingdings" panose="05000000000000000000" pitchFamily="2" charset="2"/>
              <a:buChar char="Ø"/>
            </a:pPr>
            <a:r>
              <a:rPr lang="en-US" altLang="en-US" sz="2000" b="1"/>
              <a:t>Within the 60 </a:t>
            </a:r>
            <a:r>
              <a:rPr lang="en-US" altLang="en-US" sz="2000"/>
              <a:t>calendar day Evaluation Timeline</a:t>
            </a:r>
          </a:p>
          <a:p>
            <a:endParaRPr lang="en-US"/>
          </a:p>
        </p:txBody>
      </p:sp>
      <p:sp>
        <p:nvSpPr>
          <p:cNvPr id="4" name="Slide Number Placeholder 3"/>
          <p:cNvSpPr>
            <a:spLocks noGrp="1"/>
          </p:cNvSpPr>
          <p:nvPr>
            <p:ph type="sldNum" sz="quarter" idx="10"/>
          </p:nvPr>
        </p:nvSpPr>
        <p:spPr/>
        <p:txBody>
          <a:bodyPr/>
          <a:lstStyle/>
          <a:p>
            <a:fld id="{024235F6-A972-5847-98CF-A62C9736C40C}" type="slidenum">
              <a:rPr lang="en-US" smtClean="0"/>
              <a:t>172</a:t>
            </a:fld>
            <a:endParaRPr lang="en-US"/>
          </a:p>
        </p:txBody>
      </p:sp>
    </p:spTree>
    <p:extLst>
      <p:ext uri="{BB962C8B-B14F-4D97-AF65-F5344CB8AC3E}">
        <p14:creationId xmlns:p14="http://schemas.microsoft.com/office/powerpoint/2010/main" val="2962384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235F6-A972-5847-98CF-A62C9736C40C}" type="slidenum">
              <a:rPr lang="en-US" smtClean="0"/>
              <a:t>173</a:t>
            </a:fld>
            <a:endParaRPr lang="en-US"/>
          </a:p>
        </p:txBody>
      </p:sp>
    </p:spTree>
    <p:extLst>
      <p:ext uri="{BB962C8B-B14F-4D97-AF65-F5344CB8AC3E}">
        <p14:creationId xmlns:p14="http://schemas.microsoft.com/office/powerpoint/2010/main" val="2859629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4235F6-A972-5847-98CF-A62C9736C40C}" type="slidenum">
              <a:rPr lang="en-US" smtClean="0"/>
              <a:t>174</a:t>
            </a:fld>
            <a:endParaRPr lang="en-US"/>
          </a:p>
        </p:txBody>
      </p:sp>
    </p:spTree>
    <p:extLst>
      <p:ext uri="{BB962C8B-B14F-4D97-AF65-F5344CB8AC3E}">
        <p14:creationId xmlns:p14="http://schemas.microsoft.com/office/powerpoint/2010/main" val="14599471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205288E1-3410-43F3-A39A-686A653D6E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1C8E84AC-C43E-4470-BD8E-5E434BC06F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6196" name="Slide Number Placeholder 3">
            <a:extLst>
              <a:ext uri="{FF2B5EF4-FFF2-40B4-BE49-F238E27FC236}">
                <a16:creationId xmlns:a16="http://schemas.microsoft.com/office/drawing/2014/main" id="{EF296BBA-102F-4E43-AFB1-777474FB71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8323" indent="-287816">
              <a:defRPr>
                <a:solidFill>
                  <a:schemeClr val="tx1"/>
                </a:solidFill>
                <a:latin typeface="Calibri" panose="020F0502020204030204" pitchFamily="34" charset="0"/>
                <a:cs typeface="Arial" panose="020B0604020202020204" pitchFamily="34" charset="0"/>
              </a:defRPr>
            </a:lvl2pPr>
            <a:lvl3pPr marL="1151266" indent="-230253">
              <a:defRPr>
                <a:solidFill>
                  <a:schemeClr val="tx1"/>
                </a:solidFill>
                <a:latin typeface="Calibri" panose="020F0502020204030204" pitchFamily="34" charset="0"/>
                <a:cs typeface="Arial" panose="020B0604020202020204" pitchFamily="34" charset="0"/>
              </a:defRPr>
            </a:lvl3pPr>
            <a:lvl4pPr marL="1611771" indent="-230253">
              <a:defRPr>
                <a:solidFill>
                  <a:schemeClr val="tx1"/>
                </a:solidFill>
                <a:latin typeface="Calibri" panose="020F0502020204030204" pitchFamily="34" charset="0"/>
                <a:cs typeface="Arial" panose="020B0604020202020204" pitchFamily="34" charset="0"/>
              </a:defRPr>
            </a:lvl4pPr>
            <a:lvl5pPr marL="2072279" indent="-230253">
              <a:defRPr>
                <a:solidFill>
                  <a:schemeClr val="tx1"/>
                </a:solidFill>
                <a:latin typeface="Calibri" panose="020F0502020204030204" pitchFamily="34" charset="0"/>
                <a:cs typeface="Arial" panose="020B0604020202020204" pitchFamily="34" charset="0"/>
              </a:defRPr>
            </a:lvl5pPr>
            <a:lvl6pPr marL="2532785"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3291"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3798"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304" indent="-23025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4BA631D-D98B-41C6-965C-FD1D0E2DD769}" type="slidenum">
              <a:rPr lang="en-US" altLang="en-US"/>
              <a:pPr/>
              <a:t>175</a:t>
            </a:fld>
            <a:endParaRPr lang="en-US" altLang="en-US"/>
          </a:p>
        </p:txBody>
      </p:sp>
    </p:spTree>
    <p:extLst>
      <p:ext uri="{BB962C8B-B14F-4D97-AF65-F5344CB8AC3E}">
        <p14:creationId xmlns:p14="http://schemas.microsoft.com/office/powerpoint/2010/main" val="1091015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8512">
              <a:defRPr/>
            </a:pPr>
            <a:r>
              <a:rPr lang="en-US" dirty="0"/>
              <a:t>Said another way, “…according to OCR [U.S. Department of Education, Office for Civil Rights], it is the school’s obligation to evaluate, and it cannot ‘shift the burden of that cost or obligation onto the parent’ (Weatherly, 2018).”</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08AD535F-4316-4897-9448-639FCC6E49D1}" type="slidenum">
              <a:rPr lang="en-US" altLang="en-US" smtClean="0"/>
              <a:pPr>
                <a:defRPr/>
              </a:pPr>
              <a:t>176</a:t>
            </a:fld>
            <a:endParaRPr lang="en-US" altLang="en-US" dirty="0"/>
          </a:p>
        </p:txBody>
      </p:sp>
    </p:spTree>
    <p:extLst>
      <p:ext uri="{BB962C8B-B14F-4D97-AF65-F5344CB8AC3E}">
        <p14:creationId xmlns:p14="http://schemas.microsoft.com/office/powerpoint/2010/main" val="27172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38E829F-4F38-4E10-9DEF-3FD4C3708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353EC4AE-6D72-4031-A64C-EEEE07723E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6DE1244D-2915-4FBD-9D59-AFEACA6929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A63F63-FA67-45ED-AFC6-67F8908708F8}" type="slidenum">
              <a:rPr lang="en-US" altLang="en-US"/>
              <a:pPr/>
              <a:t>42</a:t>
            </a:fld>
            <a:endParaRPr lang="en-US" altLang="en-US"/>
          </a:p>
        </p:txBody>
      </p:sp>
    </p:spTree>
    <p:extLst>
      <p:ext uri="{BB962C8B-B14F-4D97-AF65-F5344CB8AC3E}">
        <p14:creationId xmlns:p14="http://schemas.microsoft.com/office/powerpoint/2010/main" val="23845519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8AD535F-4316-4897-9448-639FCC6E49D1}" type="slidenum">
              <a:rPr lang="en-US" altLang="en-US" smtClean="0"/>
              <a:pPr>
                <a:defRPr/>
              </a:pPr>
              <a:t>177</a:t>
            </a:fld>
            <a:endParaRPr lang="en-US" altLang="en-US" dirty="0"/>
          </a:p>
        </p:txBody>
      </p:sp>
    </p:spTree>
    <p:extLst>
      <p:ext uri="{BB962C8B-B14F-4D97-AF65-F5344CB8AC3E}">
        <p14:creationId xmlns:p14="http://schemas.microsoft.com/office/powerpoint/2010/main" val="491138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4235F6-A972-5847-98CF-A62C9736C40C}" type="slidenum">
              <a:rPr lang="en-US" smtClean="0"/>
              <a:t>186</a:t>
            </a:fld>
            <a:endParaRPr lang="en-US"/>
          </a:p>
        </p:txBody>
      </p:sp>
    </p:spTree>
    <p:extLst>
      <p:ext uri="{BB962C8B-B14F-4D97-AF65-F5344CB8AC3E}">
        <p14:creationId xmlns:p14="http://schemas.microsoft.com/office/powerpoint/2010/main" val="350904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2BF7AB83-583E-4845-BCF2-C92EF53657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2EE2757-A233-4831-A06E-CEDAB22E5C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FD3792F9-0D91-4412-9FD1-6A4706F88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42B25C2-B830-42BB-A754-9180354743D7}" type="slidenum">
              <a:rPr lang="en-US" altLang="en-US"/>
              <a:pPr/>
              <a:t>43</a:t>
            </a:fld>
            <a:endParaRPr lang="en-US" altLang="en-US"/>
          </a:p>
        </p:txBody>
      </p:sp>
    </p:spTree>
    <p:extLst>
      <p:ext uri="{BB962C8B-B14F-4D97-AF65-F5344CB8AC3E}">
        <p14:creationId xmlns:p14="http://schemas.microsoft.com/office/powerpoint/2010/main" val="283387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7E7FA51-9169-4BF5-8D6A-3B3BE7627D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77A071D-877F-4F87-BAED-7692E84269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823CFE2B-17E4-475E-B8D2-5E0AE5F3E4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70469DC-8ADD-4B05-8920-D7CB26062689}" type="slidenum">
              <a:rPr lang="en-US" altLang="en-US"/>
              <a:pPr/>
              <a:t>44</a:t>
            </a:fld>
            <a:endParaRPr lang="en-US" altLang="en-US"/>
          </a:p>
        </p:txBody>
      </p:sp>
    </p:spTree>
    <p:extLst>
      <p:ext uri="{BB962C8B-B14F-4D97-AF65-F5344CB8AC3E}">
        <p14:creationId xmlns:p14="http://schemas.microsoft.com/office/powerpoint/2010/main" val="2804877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ldoe.org/"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ldoe.org/"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sss.usf.edu/" TargetMode="External"/><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7739" y="754064"/>
            <a:ext cx="8052922" cy="1020834"/>
          </a:xfrm>
        </p:spPr>
        <p:txBody>
          <a:bodyPr anchor="ct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lang="en-US"/>
          </a:p>
        </p:txBody>
      </p:sp>
      <p:cxnSp>
        <p:nvCxnSpPr>
          <p:cNvPr id="12" name="Straight Connector 11">
            <a:extLst>
              <a:ext uri="{FF2B5EF4-FFF2-40B4-BE49-F238E27FC236}">
                <a16:creationId xmlns:a16="http://schemas.microsoft.com/office/drawing/2014/main" id="{91D0C6E9-493C-EB42-93E2-2E0E01A489EB}"/>
              </a:ext>
            </a:extLst>
          </p:cNvPr>
          <p:cNvCxnSpPr>
            <a:cxnSpLocks/>
          </p:cNvCxnSpPr>
          <p:nvPr userDrawn="1"/>
        </p:nvCxnSpPr>
        <p:spPr>
          <a:xfrm>
            <a:off x="543339" y="1774335"/>
            <a:ext cx="8052922" cy="0"/>
          </a:xfrm>
          <a:prstGeom prst="line">
            <a:avLst/>
          </a:prstGeom>
          <a:ln>
            <a:solidFill>
              <a:srgbClr val="133B5B"/>
            </a:solidFill>
          </a:ln>
        </p:spPr>
        <p:style>
          <a:lnRef idx="2">
            <a:schemeClr val="accent1"/>
          </a:lnRef>
          <a:fillRef idx="0">
            <a:schemeClr val="accent1"/>
          </a:fillRef>
          <a:effectRef idx="1">
            <a:schemeClr val="accent1"/>
          </a:effectRef>
          <a:fontRef idx="minor">
            <a:schemeClr val="tx1"/>
          </a:fontRef>
        </p:style>
      </p:cxnSp>
      <p:sp>
        <p:nvSpPr>
          <p:cNvPr id="7" name="Text Placeholder 2">
            <a:extLst>
              <a:ext uri="{FF2B5EF4-FFF2-40B4-BE49-F238E27FC236}">
                <a16:creationId xmlns:a16="http://schemas.microsoft.com/office/drawing/2014/main" id="{12A6B136-750E-7041-B650-339943859730}"/>
              </a:ext>
            </a:extLst>
          </p:cNvPr>
          <p:cNvSpPr txBox="1">
            <a:spLocks/>
          </p:cNvSpPr>
          <p:nvPr userDrawn="1"/>
        </p:nvSpPr>
        <p:spPr>
          <a:xfrm>
            <a:off x="628650" y="6400800"/>
            <a:ext cx="78867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u="sng" dirty="0">
                <a:solidFill>
                  <a:srgbClr val="0000FF"/>
                </a:solidFill>
                <a:latin typeface="Arial" panose="020B0604020202020204" pitchFamily="34" charset="0"/>
                <a:hlinkClick r:id="rId2">
                  <a:extLst>
                    <a:ext uri="{A12FA001-AC4F-418D-AE19-62706E023703}">
                      <ahyp:hlinkClr xmlns:ahyp="http://schemas.microsoft.com/office/drawing/2018/hyperlinkcolor" val="tx"/>
                    </a:ext>
                  </a:extLst>
                </a:hlinkClick>
              </a:rPr>
              <a:t>www.FLDOE.org</a:t>
            </a:r>
            <a:endParaRPr lang="en-US" altLang="en-US" sz="1200" b="1" u="sng" dirty="0">
              <a:solidFill>
                <a:srgbClr val="0000FF"/>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56AA37C-C88E-9141-A53C-A50FC9E68C34}"/>
              </a:ext>
            </a:extLst>
          </p:cNvPr>
          <p:cNvCxnSpPr/>
          <p:nvPr userDrawn="1"/>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 name="Picture 13">
            <a:extLst>
              <a:ext uri="{FF2B5EF4-FFF2-40B4-BE49-F238E27FC236}">
                <a16:creationId xmlns:a16="http://schemas.microsoft.com/office/drawing/2014/main" id="{18D5EAEA-89C4-6E42-BEF8-3D03BD6288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4537" y="6929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A9066EE-7A82-D54E-8EAA-89672BCFCAC8}"/>
              </a:ext>
            </a:extLst>
          </p:cNvPr>
          <p:cNvCxnSpPr/>
          <p:nvPr userDrawn="1"/>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456F3D-2CA8-9D4E-BAA5-D035F5ED4298}"/>
              </a:ext>
            </a:extLst>
          </p:cNvPr>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BE04D9-9E11-B24F-8FEB-2D567D0CF3B6}"/>
              </a:ext>
            </a:extLst>
          </p:cNvPr>
          <p:cNvCxnSpPr/>
          <p:nvPr userDrawn="1"/>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0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p:cNvSpPr/>
          <p:nvPr userDrawn="1"/>
        </p:nvSpPr>
        <p:spPr>
          <a:xfrm>
            <a:off x="658907" y="862012"/>
            <a:ext cx="8220173" cy="5624245"/>
          </a:xfrm>
          <a:prstGeom prst="rect">
            <a:avLst/>
          </a:prstGeom>
          <a:solidFill>
            <a:srgbClr val="3B3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latin typeface="+mj-lt"/>
                <a:ea typeface="Ayuthaya" pitchFamily="2" charset="-34"/>
                <a:cs typeface="Ayuthaya" pitchFamily="2" charset="-34"/>
              </a:defRPr>
            </a:lvl1pPr>
          </a:lstStyle>
          <a:p>
            <a:r>
              <a:rPr lang="en-US" dirty="0"/>
              <a:t>Click to edit Master title style</a:t>
            </a:r>
            <a:endParaRPr dirty="0"/>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58906" y="6248774"/>
            <a:ext cx="1474694" cy="365125"/>
          </a:xfrm>
          <a:prstGeom prst="rect">
            <a:avLst/>
          </a:prstGeom>
        </p:spPr>
        <p:txBody>
          <a:bodyPr/>
          <a:lstStyle>
            <a:lvl1pPr algn="l">
              <a:defRPr>
                <a:solidFill>
                  <a:schemeClr val="bg1"/>
                </a:solidFill>
              </a:defRPr>
            </a:lvl1pPr>
          </a:lstStyle>
          <a:p>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rgbClr val="E6C467"/>
                </a:solidFill>
              </a:rPr>
              <a:t>+</a:t>
            </a:r>
          </a:p>
        </p:txBody>
      </p:sp>
      <p:sp>
        <p:nvSpPr>
          <p:cNvPr id="9" name="Rectangle 8"/>
          <p:cNvSpPr/>
          <p:nvPr/>
        </p:nvSpPr>
        <p:spPr>
          <a:xfrm>
            <a:off x="285750" y="862013"/>
            <a:ext cx="212725" cy="5624243"/>
          </a:xfrm>
          <a:prstGeom prst="rect">
            <a:avLst/>
          </a:prstGeom>
          <a:solidFill>
            <a:srgbClr val="E6C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 Placeholder 2">
            <a:extLst>
              <a:ext uri="{FF2B5EF4-FFF2-40B4-BE49-F238E27FC236}">
                <a16:creationId xmlns:a16="http://schemas.microsoft.com/office/drawing/2014/main" id="{1B3C20CF-6D70-DE40-BC1E-13C3840467C5}"/>
              </a:ext>
            </a:extLst>
          </p:cNvPr>
          <p:cNvSpPr txBox="1">
            <a:spLocks/>
          </p:cNvSpPr>
          <p:nvPr userDrawn="1"/>
        </p:nvSpPr>
        <p:spPr>
          <a:xfrm>
            <a:off x="628650" y="6400800"/>
            <a:ext cx="78867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dirty="0">
                <a:solidFill>
                  <a:srgbClr val="0000FF"/>
                </a:solidFill>
                <a:latin typeface="Arial" panose="020B0604020202020204" pitchFamily="34" charset="0"/>
                <a:hlinkClick r:id="rId2">
                  <a:extLst>
                    <a:ext uri="{A12FA001-AC4F-418D-AE19-62706E023703}">
                      <ahyp:hlinkClr xmlns:ahyp="http://schemas.microsoft.com/office/drawing/2018/hyperlinkcolor" val="tx"/>
                    </a:ext>
                  </a:extLst>
                </a:hlinkClick>
              </a:rPr>
              <a:t>www.FLDOE.org</a:t>
            </a:r>
            <a:endParaRPr lang="en-US" altLang="en-US" sz="1200" b="1" dirty="0">
              <a:solidFill>
                <a:srgbClr val="0000FF"/>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38F3D872-9CF5-2A48-96C3-05EC3F8D36C7}"/>
              </a:ext>
            </a:extLst>
          </p:cNvPr>
          <p:cNvCxnSpPr/>
          <p:nvPr userDrawn="1"/>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2" name="Picture 13">
            <a:extLst>
              <a:ext uri="{FF2B5EF4-FFF2-40B4-BE49-F238E27FC236}">
                <a16:creationId xmlns:a16="http://schemas.microsoft.com/office/drawing/2014/main" id="{235C5C60-1504-4C4C-9CD4-E8C969A2AF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0FF085A6-CA9D-8C48-9169-03DA24B73260}"/>
              </a:ext>
            </a:extLst>
          </p:cNvPr>
          <p:cNvCxnSpPr/>
          <p:nvPr userDrawn="1"/>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87B090-B18F-3548-B52B-CAAA8D6EDCF9}"/>
              </a:ext>
            </a:extLst>
          </p:cNvPr>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E749D-D1B8-224F-A7D5-9E8CA70C5DDF}"/>
              </a:ext>
            </a:extLst>
          </p:cNvPr>
          <p:cNvCxnSpPr/>
          <p:nvPr userDrawn="1"/>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0748946A-C0F5-DA4A-B034-B41F6A8C3F0E}"/>
              </a:ext>
            </a:extLst>
          </p:cNvPr>
          <p:cNvSpPr txBox="1">
            <a:spLocks/>
          </p:cNvSpPr>
          <p:nvPr userDrawn="1"/>
        </p:nvSpPr>
        <p:spPr>
          <a:xfrm>
            <a:off x="8549640" y="6217920"/>
            <a:ext cx="554038" cy="365125"/>
          </a:xfrm>
          <a:prstGeom prst="rect">
            <a:avLst/>
          </a:prstGeom>
        </p:spPr>
        <p:txBody>
          <a:bodyPr/>
          <a:lstStyle>
            <a:defPPr>
              <a:defRPr lang="en-US"/>
            </a:defPPr>
            <a:lvl1pPr marL="0" algn="l" defTabSz="457200" rtl="0" eaLnBrk="1" latinLnBrk="0" hangingPunct="1">
              <a:defRPr sz="1800" kern="1200">
                <a:solidFill>
                  <a:srgbClr val="A6A6A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8176F0-D97F-AE43-A7BC-A3F62FF6113A}" type="slidenum">
              <a:rPr lang="en-US" sz="1100" smtClean="0">
                <a:solidFill>
                  <a:srgbClr val="9FB8C4"/>
                </a:solidFill>
                <a:latin typeface="+mn-lt"/>
                <a:ea typeface="Bangla MN" charset="0"/>
                <a:cs typeface="Bangla MN" charset="0"/>
              </a:rPr>
              <a:pPr/>
              <a:t>‹#›</a:t>
            </a:fld>
            <a:endParaRPr lang="en-US" sz="1100" dirty="0">
              <a:solidFill>
                <a:srgbClr val="9FB8C4"/>
              </a:solidFill>
              <a:latin typeface="+mn-lt"/>
              <a:ea typeface="Bangla MN" charset="0"/>
              <a:cs typeface="Bangla MN" charset="0"/>
            </a:endParaRPr>
          </a:p>
        </p:txBody>
      </p:sp>
    </p:spTree>
    <p:extLst>
      <p:ext uri="{BB962C8B-B14F-4D97-AF65-F5344CB8AC3E}">
        <p14:creationId xmlns:p14="http://schemas.microsoft.com/office/powerpoint/2010/main" val="425930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658906" y="171563"/>
            <a:ext cx="8200930" cy="6411482"/>
          </a:xfrm>
          <a:prstGeom prst="rect">
            <a:avLst/>
          </a:prstGeom>
          <a:solidFill>
            <a:srgbClr val="3B3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latin typeface="+mj-lt"/>
                <a:ea typeface="Ayuthaya" pitchFamily="2" charset="-34"/>
                <a:cs typeface="Ayuthaya" pitchFamily="2" charset="-34"/>
              </a:defRPr>
            </a:lvl1pPr>
          </a:lstStyle>
          <a:p>
            <a:r>
              <a:rPr lang="en-US" dirty="0"/>
              <a:t>Click to edit Master title style</a:t>
            </a:r>
            <a:endParaRPr dirty="0"/>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58906" y="6248774"/>
            <a:ext cx="1474694" cy="365125"/>
          </a:xfrm>
          <a:prstGeom prst="rect">
            <a:avLst/>
          </a:prstGeom>
        </p:spPr>
        <p:txBody>
          <a:bodyPr/>
          <a:lstStyle>
            <a:lvl1pPr algn="l">
              <a:defRPr>
                <a:solidFill>
                  <a:schemeClr val="bg1"/>
                </a:solidFill>
              </a:defRPr>
            </a:lvl1pPr>
          </a:lstStyle>
          <a:p>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rgbClr val="E6C467"/>
                </a:solidFill>
              </a:rPr>
              <a:t>+</a:t>
            </a:r>
          </a:p>
        </p:txBody>
      </p:sp>
      <p:sp>
        <p:nvSpPr>
          <p:cNvPr id="9" name="Rectangle 8"/>
          <p:cNvSpPr/>
          <p:nvPr/>
        </p:nvSpPr>
        <p:spPr>
          <a:xfrm>
            <a:off x="285750" y="228599"/>
            <a:ext cx="212725" cy="6411483"/>
          </a:xfrm>
          <a:prstGeom prst="rect">
            <a:avLst/>
          </a:prstGeom>
          <a:solidFill>
            <a:srgbClr val="E6C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lide Number Placeholder 5">
            <a:extLst>
              <a:ext uri="{FF2B5EF4-FFF2-40B4-BE49-F238E27FC236}">
                <a16:creationId xmlns:a16="http://schemas.microsoft.com/office/drawing/2014/main" id="{CECA98A2-4252-004D-B818-D4C81131AE82}"/>
              </a:ext>
            </a:extLst>
          </p:cNvPr>
          <p:cNvSpPr txBox="1">
            <a:spLocks/>
          </p:cNvSpPr>
          <p:nvPr userDrawn="1"/>
        </p:nvSpPr>
        <p:spPr>
          <a:xfrm>
            <a:off x="8546630" y="6423584"/>
            <a:ext cx="554038" cy="365125"/>
          </a:xfrm>
          <a:prstGeom prst="rect">
            <a:avLst/>
          </a:prstGeom>
        </p:spPr>
        <p:txBody>
          <a:bodyPr/>
          <a:lstStyle>
            <a:defPPr>
              <a:defRPr lang="en-US"/>
            </a:defPPr>
            <a:lvl1pPr marL="0" algn="l" defTabSz="457200" rtl="0" eaLnBrk="1" latinLnBrk="0" hangingPunct="1">
              <a:defRPr sz="1800" kern="1200">
                <a:solidFill>
                  <a:srgbClr val="A6A6A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100" dirty="0">
              <a:solidFill>
                <a:srgbClr val="9FB8C4"/>
              </a:solidFill>
              <a:latin typeface="Bangla MN" charset="0"/>
              <a:ea typeface="Bangla MN" charset="0"/>
              <a:cs typeface="Bangla MN" charset="0"/>
            </a:endParaRPr>
          </a:p>
        </p:txBody>
      </p:sp>
      <p:sp>
        <p:nvSpPr>
          <p:cNvPr id="11" name="Slide Number Placeholder 5">
            <a:extLst>
              <a:ext uri="{FF2B5EF4-FFF2-40B4-BE49-F238E27FC236}">
                <a16:creationId xmlns:a16="http://schemas.microsoft.com/office/drawing/2014/main" id="{B7328C88-B12B-344F-8087-FE0CA248126C}"/>
              </a:ext>
            </a:extLst>
          </p:cNvPr>
          <p:cNvSpPr txBox="1">
            <a:spLocks/>
          </p:cNvSpPr>
          <p:nvPr userDrawn="1"/>
        </p:nvSpPr>
        <p:spPr>
          <a:xfrm>
            <a:off x="8546630" y="6217920"/>
            <a:ext cx="554038" cy="365125"/>
          </a:xfrm>
          <a:prstGeom prst="rect">
            <a:avLst/>
          </a:prstGeom>
        </p:spPr>
        <p:txBody>
          <a:bodyPr/>
          <a:lstStyle>
            <a:defPPr>
              <a:defRPr lang="en-US"/>
            </a:defPPr>
            <a:lvl1pPr marL="0" algn="l" defTabSz="457200" rtl="0" eaLnBrk="1" latinLnBrk="0" hangingPunct="1">
              <a:defRPr sz="1800" kern="1200">
                <a:solidFill>
                  <a:srgbClr val="A6A6A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8176F0-D97F-AE43-A7BC-A3F62FF6113A}" type="slidenum">
              <a:rPr lang="en-US" sz="1100" smtClean="0">
                <a:solidFill>
                  <a:srgbClr val="9FB8C4"/>
                </a:solidFill>
                <a:latin typeface="+mn-lt"/>
                <a:ea typeface="Bangla MN" charset="0"/>
                <a:cs typeface="Bangla MN" charset="0"/>
              </a:rPr>
              <a:pPr/>
              <a:t>‹#›</a:t>
            </a:fld>
            <a:endParaRPr lang="en-US" sz="1100" dirty="0">
              <a:solidFill>
                <a:srgbClr val="9FB8C4"/>
              </a:solidFill>
              <a:latin typeface="+mn-lt"/>
              <a:ea typeface="Bangla MN" charset="0"/>
              <a:cs typeface="Bangla MN"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282575" y="228600"/>
            <a:ext cx="3451225" cy="6345238"/>
          </a:xfrm>
          <a:prstGeom prst="rect">
            <a:avLst/>
          </a:prstGeom>
          <a:solidFill>
            <a:srgbClr val="3B3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Rockwell"/>
            </a:endParaRPr>
          </a:p>
        </p:txBody>
      </p:sp>
      <p:sp>
        <p:nvSpPr>
          <p:cNvPr id="7"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8" name="Content Placeholder 2"/>
          <p:cNvSpPr>
            <a:spLocks noGrp="1"/>
          </p:cNvSpPr>
          <p:nvPr>
            <p:ph idx="1"/>
          </p:nvPr>
        </p:nvSpPr>
        <p:spPr>
          <a:xfrm>
            <a:off x="4168775" y="273050"/>
            <a:ext cx="4597399" cy="5853113"/>
          </a:xfrm>
        </p:spPr>
        <p:txBody>
          <a:bodyPr anchor="ct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Footer Placeholder 5"/>
          <p:cNvSpPr>
            <a:spLocks noGrp="1"/>
          </p:cNvSpPr>
          <p:nvPr>
            <p:ph type="ftr" sz="quarter" idx="11"/>
          </p:nvPr>
        </p:nvSpPr>
        <p:spPr>
          <a:xfrm>
            <a:off x="3859305" y="6423585"/>
            <a:ext cx="3316941" cy="365125"/>
          </a:xfrm>
        </p:spPr>
        <p:txBody>
          <a:bodyPr/>
          <a:lstStyle/>
          <a:p>
            <a:endParaRPr lang="en-US">
              <a:solidFill>
                <a:prstClr val="black">
                  <a:lumMod val="65000"/>
                  <a:lumOff val="35000"/>
                </a:prstClr>
              </a:solidFill>
              <a:latin typeface="Rockwell"/>
            </a:endParaRPr>
          </a:p>
        </p:txBody>
      </p:sp>
      <p:sp>
        <p:nvSpPr>
          <p:cNvPr id="12" name="TextBox 11"/>
          <p:cNvSpPr txBox="1"/>
          <p:nvPr userDrawn="1"/>
        </p:nvSpPr>
        <p:spPr>
          <a:xfrm>
            <a:off x="424891" y="174812"/>
            <a:ext cx="413309" cy="830997"/>
          </a:xfrm>
          <a:prstGeom prst="rect">
            <a:avLst/>
          </a:prstGeom>
          <a:noFill/>
        </p:spPr>
        <p:txBody>
          <a:bodyPr wrap="square" lIns="0" tIns="0" rIns="0" bIns="0" rtlCol="0">
            <a:spAutoFit/>
          </a:bodyPr>
          <a:lstStyle/>
          <a:p>
            <a:r>
              <a:rPr sz="5400" b="1">
                <a:solidFill>
                  <a:srgbClr val="E6C467"/>
                </a:solidFill>
                <a:latin typeface="Rockwell"/>
              </a:rPr>
              <a:t>+</a:t>
            </a:r>
          </a:p>
        </p:txBody>
      </p:sp>
      <p:pic>
        <p:nvPicPr>
          <p:cNvPr id="10" name="Picture 13">
            <a:extLst>
              <a:ext uri="{FF2B5EF4-FFF2-40B4-BE49-F238E27FC236}">
                <a16:creationId xmlns:a16="http://schemas.microsoft.com/office/drawing/2014/main" id="{B7331F56-7CF3-814B-B65D-24507963E6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0012" y="49412"/>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251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lvl1pPr>
              <a:defRPr>
                <a:solidFill>
                  <a:srgbClr val="A6A6A6"/>
                </a:solidFill>
              </a:defRPr>
            </a:lvl1pPr>
          </a:lstStyle>
          <a:p>
            <a:fld id="{DB8176F0-D97F-AE43-A7BC-A3F62FF6113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6795247" y="6423585"/>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305800" y="242234"/>
            <a:ext cx="554038" cy="365125"/>
          </a:xfrm>
          <a:prstGeom prst="rect">
            <a:avLst/>
          </a:prstGeom>
        </p:spPr>
        <p:txBody>
          <a:bodyPr/>
          <a:lstStyle>
            <a:lvl1pPr>
              <a:defRPr>
                <a:solidFill>
                  <a:srgbClr val="A6A6A6"/>
                </a:solidFill>
              </a:defRPr>
            </a:lvl1pPr>
          </a:lstStyle>
          <a:p>
            <a:fld id="{DB8176F0-D97F-AE43-A7BC-A3F62FF6113A}" type="slidenum">
              <a:rPr lang="en-US" smtClean="0"/>
              <a:pPr/>
              <a:t>‹#›</a:t>
            </a:fld>
            <a:endParaRPr lang="en-US"/>
          </a:p>
        </p:txBody>
      </p:sp>
      <p:sp>
        <p:nvSpPr>
          <p:cNvPr id="3" name="Text Placeholder 2"/>
          <p:cNvSpPr>
            <a:spLocks noGrp="1"/>
          </p:cNvSpPr>
          <p:nvPr>
            <p:ph type="body" idx="1"/>
          </p:nvPr>
        </p:nvSpPr>
        <p:spPr>
          <a:xfrm>
            <a:off x="497541" y="1771651"/>
            <a:ext cx="3657600" cy="621926"/>
          </a:xfrm>
          <a:prstGeom prst="rect">
            <a:avLst/>
          </a:prstGeom>
          <a:solidFill>
            <a:schemeClr val="accent3"/>
          </a:solidFill>
        </p:spPr>
        <p:txBody>
          <a:bodyPr tIns="0" bIns="0" anchor="b"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399878" y="1771651"/>
            <a:ext cx="3657600" cy="621926"/>
          </a:xfrm>
          <a:prstGeom prst="rect">
            <a:avLst/>
          </a:prstGeom>
          <a:solidFill>
            <a:schemeClr val="accent3">
              <a:lumMod val="60000"/>
              <a:lumOff val="40000"/>
            </a:schemeClr>
          </a:solidFill>
        </p:spPr>
        <p:txBody>
          <a:bodyPr tIns="0" bIns="0" anchor="b"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Slide Number Placeholder 6"/>
          <p:cNvSpPr>
            <a:spLocks noGrp="1"/>
          </p:cNvSpPr>
          <p:nvPr>
            <p:ph type="sldNum" sz="quarter" idx="12"/>
          </p:nvPr>
        </p:nvSpPr>
        <p:spPr>
          <a:xfrm>
            <a:off x="8305800" y="242234"/>
            <a:ext cx="554038" cy="365125"/>
          </a:xfrm>
          <a:prstGeom prst="rect">
            <a:avLst/>
          </a:prstGeom>
        </p:spPr>
        <p:txBody>
          <a:bodyPr/>
          <a:lstStyle>
            <a:lvl1pPr>
              <a:defRPr>
                <a:solidFill>
                  <a:srgbClr val="A6A6A6"/>
                </a:solidFill>
              </a:defRPr>
            </a:lvl1pPr>
          </a:lstStyle>
          <a:p>
            <a:fld id="{DB8176F0-D97F-AE43-A7BC-A3F62FF6113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lvl1pPr>
              <a:defRPr>
                <a:solidFill>
                  <a:srgbClr val="A6A6A6"/>
                </a:solidFill>
              </a:defRPr>
            </a:lvl1pPr>
          </a:lstStyle>
          <a:p>
            <a:fld id="{DB8176F0-D97F-AE43-A7BC-A3F62FF6113A}" type="slidenum">
              <a:rPr lang="en-US" smtClean="0"/>
              <a:pPr/>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lvl1pPr>
              <a:defRPr>
                <a:solidFill>
                  <a:srgbClr val="A6A6A6"/>
                </a:solidFill>
              </a:defRPr>
            </a:lvl1pPr>
          </a:lstStyle>
          <a:p>
            <a:fld id="{DB8176F0-D97F-AE43-A7BC-A3F62FF6113A}" type="slidenum">
              <a:rPr lang="en-US" smtClean="0"/>
              <a:pPr/>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rgbClr val="E7C567"/>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795247" y="6423585"/>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305800" y="242234"/>
            <a:ext cx="554038" cy="365125"/>
          </a:xfrm>
          <a:prstGeom prst="rect">
            <a:avLst/>
          </a:prstGeom>
        </p:spPr>
        <p:txBody>
          <a:bodyPr/>
          <a:lstStyle>
            <a:lvl1pPr>
              <a:defRPr sz="1000" baseline="0">
                <a:solidFill>
                  <a:schemeClr val="bg1">
                    <a:lumMod val="50000"/>
                  </a:schemeClr>
                </a:solidFill>
                <a:latin typeface="Bangla Sangam MN" charset="0"/>
              </a:defRPr>
            </a:lvl1pPr>
          </a:lstStyle>
          <a:p>
            <a:fld id="{DB8176F0-D97F-AE43-A7BC-A3F62FF6113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p:cNvSpPr/>
          <p:nvPr userDrawn="1"/>
        </p:nvSpPr>
        <p:spPr>
          <a:xfrm>
            <a:off x="282575" y="228600"/>
            <a:ext cx="3451225" cy="6345238"/>
          </a:xfrm>
          <a:prstGeom prst="rect">
            <a:avLst/>
          </a:prstGeom>
          <a:solidFill>
            <a:srgbClr val="3B3F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Rockwell"/>
            </a:endParaRPr>
          </a:p>
        </p:txBody>
      </p:sp>
      <p:sp>
        <p:nvSpPr>
          <p:cNvPr id="7"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8" name="Content Placeholder 2"/>
          <p:cNvSpPr>
            <a:spLocks noGrp="1"/>
          </p:cNvSpPr>
          <p:nvPr>
            <p:ph idx="1"/>
          </p:nvPr>
        </p:nvSpPr>
        <p:spPr>
          <a:xfrm>
            <a:off x="4168775" y="273050"/>
            <a:ext cx="4597399" cy="5853113"/>
          </a:xfrm>
        </p:spPr>
        <p:txBody>
          <a:bodyPr anchor="ct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Footer Placeholder 5"/>
          <p:cNvSpPr>
            <a:spLocks noGrp="1"/>
          </p:cNvSpPr>
          <p:nvPr>
            <p:ph type="ftr" sz="quarter" idx="11"/>
          </p:nvPr>
        </p:nvSpPr>
        <p:spPr>
          <a:xfrm>
            <a:off x="3859305" y="6423585"/>
            <a:ext cx="3316941" cy="365125"/>
          </a:xfrm>
        </p:spPr>
        <p:txBody>
          <a:bodyPr/>
          <a:lstStyle/>
          <a:p>
            <a:endParaRPr lang="en-US">
              <a:solidFill>
                <a:prstClr val="black">
                  <a:lumMod val="65000"/>
                  <a:lumOff val="35000"/>
                </a:prstClr>
              </a:solidFill>
              <a:latin typeface="Rockwell"/>
            </a:endParaRPr>
          </a:p>
        </p:txBody>
      </p:sp>
      <p:sp>
        <p:nvSpPr>
          <p:cNvPr id="12" name="TextBox 11"/>
          <p:cNvSpPr txBox="1"/>
          <p:nvPr userDrawn="1"/>
        </p:nvSpPr>
        <p:spPr>
          <a:xfrm>
            <a:off x="424891" y="174812"/>
            <a:ext cx="413309" cy="830997"/>
          </a:xfrm>
          <a:prstGeom prst="rect">
            <a:avLst/>
          </a:prstGeom>
          <a:noFill/>
        </p:spPr>
        <p:txBody>
          <a:bodyPr wrap="square" lIns="0" tIns="0" rIns="0" bIns="0" rtlCol="0">
            <a:spAutoFit/>
          </a:bodyPr>
          <a:lstStyle/>
          <a:p>
            <a:r>
              <a:rPr sz="5400" b="1">
                <a:solidFill>
                  <a:srgbClr val="E6C467"/>
                </a:solidFill>
                <a:latin typeface="Rockwell"/>
              </a:rPr>
              <a:t>+</a:t>
            </a:r>
          </a:p>
        </p:txBody>
      </p:sp>
      <p:pic>
        <p:nvPicPr>
          <p:cNvPr id="10" name="Picture 13">
            <a:extLst>
              <a:ext uri="{FF2B5EF4-FFF2-40B4-BE49-F238E27FC236}">
                <a16:creationId xmlns:a16="http://schemas.microsoft.com/office/drawing/2014/main" id="{D0DC39E6-1DC0-3440-9247-732C185E31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0012" y="49412"/>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C54BF2AE-D290-9B4D-8A23-97FE459E6748}"/>
              </a:ext>
            </a:extLst>
          </p:cNvPr>
          <p:cNvPicPr>
            <a:picLocks noChangeAspect="1"/>
          </p:cNvPicPr>
          <p:nvPr userDrawn="1"/>
        </p:nvPicPr>
        <p:blipFill>
          <a:blip r:embed="rId2">
            <a:extLst>
              <a:ext uri="{28A0092B-C50C-407E-A947-70E740481C1C}">
                <a14:useLocalDpi xmlns:a14="http://schemas.microsoft.com/office/drawing/2010/main" val="0"/>
              </a:ext>
            </a:extLst>
          </a:blip>
          <a:srcRect t="9743" b="9743"/>
          <a:stretch>
            <a:fillRect/>
          </a:stretch>
        </p:blipFill>
        <p:spPr bwMode="auto">
          <a:xfrm>
            <a:off x="381000" y="762000"/>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81000" y="5029200"/>
            <a:ext cx="6400800" cy="685800"/>
          </a:xfrm>
        </p:spPr>
        <p:txBody>
          <a:bodyPr/>
          <a:lstStyle>
            <a:lvl1pPr marL="0" indent="0" algn="l">
              <a:buNone/>
              <a:defRPr sz="2400" baseline="0">
                <a:solidFill>
                  <a:schemeClr val="tx1">
                    <a:lumMod val="50000"/>
                    <a:lumOff val="50000"/>
                  </a:schemeClr>
                </a:solidFill>
                <a:latin typeface="+mj-lt"/>
                <a:cs typeface="Bangla MN"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381000" y="4362450"/>
            <a:ext cx="6400800" cy="685800"/>
          </a:xfrm>
        </p:spPr>
        <p:txBody>
          <a:bodyPr anchor="b">
            <a:normAutofit/>
          </a:bodyPr>
          <a:lstStyle>
            <a:lvl1pPr algn="l">
              <a:defRPr sz="2800">
                <a:solidFill>
                  <a:srgbClr val="3B3F72"/>
                </a:solidFill>
                <a:latin typeface="+mj-lt"/>
                <a:cs typeface="Bangla MN"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ACC83C2-757F-804D-94E5-91302B436226}"/>
              </a:ext>
            </a:extLst>
          </p:cNvPr>
          <p:cNvSpPr>
            <a:spLocks noGrp="1"/>
          </p:cNvSpPr>
          <p:nvPr>
            <p:ph type="sldNum" sz="quarter" idx="10"/>
          </p:nvPr>
        </p:nvSpPr>
        <p:spPr>
          <a:xfrm>
            <a:off x="6374605" y="6220617"/>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83430AE7-5B12-2741-82F1-B555C5FB2B89}" type="slidenum">
              <a:rPr lang="en-US" altLang="en-US" smtClean="0"/>
              <a:pPr>
                <a:defRPr/>
              </a:pPr>
              <a:t>‹#›</a:t>
            </a:fld>
            <a:endParaRPr lang="en-US" altLang="en-US"/>
          </a:p>
        </p:txBody>
      </p:sp>
      <p:sp>
        <p:nvSpPr>
          <p:cNvPr id="6" name="Isosceles Triangle 12">
            <a:extLst>
              <a:ext uri="{FF2B5EF4-FFF2-40B4-BE49-F238E27FC236}">
                <a16:creationId xmlns:a16="http://schemas.microsoft.com/office/drawing/2014/main" id="{731602B0-E28A-2144-A8C0-906D8764C965}"/>
              </a:ext>
            </a:extLst>
          </p:cNvPr>
          <p:cNvSpPr/>
          <p:nvPr userDrawn="1"/>
        </p:nvSpPr>
        <p:spPr>
          <a:xfrm flipV="1">
            <a:off x="7006430" y="-3760"/>
            <a:ext cx="1425575" cy="5257800"/>
          </a:xfrm>
          <a:custGeom>
            <a:avLst/>
            <a:gdLst>
              <a:gd name="connsiteX0" fmla="*/ 0 w 1447800"/>
              <a:gd name="connsiteY0" fmla="*/ 5257801 h 5257801"/>
              <a:gd name="connsiteX1" fmla="*/ 1447800 w 1447800"/>
              <a:gd name="connsiteY1" fmla="*/ 0 h 5257801"/>
              <a:gd name="connsiteX2" fmla="*/ 1447800 w 1447800"/>
              <a:gd name="connsiteY2" fmla="*/ 5257801 h 5257801"/>
              <a:gd name="connsiteX3" fmla="*/ 0 w 1447800"/>
              <a:gd name="connsiteY3" fmla="*/ 5257801 h 5257801"/>
              <a:gd name="connsiteX0" fmla="*/ 0 w 1485900"/>
              <a:gd name="connsiteY0" fmla="*/ 5257801 h 5257801"/>
              <a:gd name="connsiteX1" fmla="*/ 1447800 w 1485900"/>
              <a:gd name="connsiteY1" fmla="*/ 0 h 5257801"/>
              <a:gd name="connsiteX2" fmla="*/ 1485900 w 1485900"/>
              <a:gd name="connsiteY2" fmla="*/ 5257801 h 5257801"/>
              <a:gd name="connsiteX3" fmla="*/ 0 w 1485900"/>
              <a:gd name="connsiteY3" fmla="*/ 5257801 h 5257801"/>
              <a:gd name="connsiteX0" fmla="*/ 0 w 1485900"/>
              <a:gd name="connsiteY0" fmla="*/ 5257801 h 5257801"/>
              <a:gd name="connsiteX1" fmla="*/ 1476375 w 1485900"/>
              <a:gd name="connsiteY1" fmla="*/ 0 h 5257801"/>
              <a:gd name="connsiteX2" fmla="*/ 1485900 w 1485900"/>
              <a:gd name="connsiteY2" fmla="*/ 5257801 h 5257801"/>
              <a:gd name="connsiteX3" fmla="*/ 0 w 1485900"/>
              <a:gd name="connsiteY3" fmla="*/ 5257801 h 5257801"/>
            </a:gdLst>
            <a:ahLst/>
            <a:cxnLst>
              <a:cxn ang="0">
                <a:pos x="connsiteX0" y="connsiteY0"/>
              </a:cxn>
              <a:cxn ang="0">
                <a:pos x="connsiteX1" y="connsiteY1"/>
              </a:cxn>
              <a:cxn ang="0">
                <a:pos x="connsiteX2" y="connsiteY2"/>
              </a:cxn>
              <a:cxn ang="0">
                <a:pos x="connsiteX3" y="connsiteY3"/>
              </a:cxn>
            </a:cxnLst>
            <a:rect l="l" t="t" r="r" b="b"/>
            <a:pathLst>
              <a:path w="1485900" h="5257801">
                <a:moveTo>
                  <a:pt x="0" y="5257801"/>
                </a:moveTo>
                <a:lnTo>
                  <a:pt x="1476375" y="0"/>
                </a:lnTo>
                <a:lnTo>
                  <a:pt x="1485900" y="5257801"/>
                </a:lnTo>
                <a:lnTo>
                  <a:pt x="0" y="5257801"/>
                </a:lnTo>
                <a:close/>
              </a:path>
            </a:pathLst>
          </a:custGeom>
          <a:solidFill>
            <a:srgbClr val="262A6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Isosceles Triangle 11">
            <a:extLst>
              <a:ext uri="{FF2B5EF4-FFF2-40B4-BE49-F238E27FC236}">
                <a16:creationId xmlns:a16="http://schemas.microsoft.com/office/drawing/2014/main" id="{EF39C77F-3AED-FA4C-AC74-C65F38AB55E8}"/>
              </a:ext>
            </a:extLst>
          </p:cNvPr>
          <p:cNvSpPr/>
          <p:nvPr userDrawn="1"/>
        </p:nvSpPr>
        <p:spPr>
          <a:xfrm flipV="1">
            <a:off x="8422480" y="-585"/>
            <a:ext cx="723900" cy="5829300"/>
          </a:xfrm>
          <a:custGeom>
            <a:avLst/>
            <a:gdLst>
              <a:gd name="connsiteX0" fmla="*/ 0 w 685800"/>
              <a:gd name="connsiteY0" fmla="*/ 5791200 h 5791200"/>
              <a:gd name="connsiteX1" fmla="*/ 0 w 685800"/>
              <a:gd name="connsiteY1" fmla="*/ 0 h 5791200"/>
              <a:gd name="connsiteX2" fmla="*/ 685800 w 685800"/>
              <a:gd name="connsiteY2" fmla="*/ 5791200 h 5791200"/>
              <a:gd name="connsiteX3" fmla="*/ 0 w 685800"/>
              <a:gd name="connsiteY3" fmla="*/ 5791200 h 5791200"/>
              <a:gd name="connsiteX0" fmla="*/ 85725 w 771525"/>
              <a:gd name="connsiteY0" fmla="*/ 5810250 h 5810250"/>
              <a:gd name="connsiteX1" fmla="*/ 0 w 771525"/>
              <a:gd name="connsiteY1" fmla="*/ 0 h 5810250"/>
              <a:gd name="connsiteX2" fmla="*/ 771525 w 771525"/>
              <a:gd name="connsiteY2" fmla="*/ 5810250 h 5810250"/>
              <a:gd name="connsiteX3" fmla="*/ 85725 w 771525"/>
              <a:gd name="connsiteY3" fmla="*/ 5810250 h 5810250"/>
              <a:gd name="connsiteX0" fmla="*/ 47625 w 771525"/>
              <a:gd name="connsiteY0" fmla="*/ 5810250 h 5810250"/>
              <a:gd name="connsiteX1" fmla="*/ 0 w 771525"/>
              <a:gd name="connsiteY1" fmla="*/ 0 h 5810250"/>
              <a:gd name="connsiteX2" fmla="*/ 771525 w 771525"/>
              <a:gd name="connsiteY2" fmla="*/ 5810250 h 5810250"/>
              <a:gd name="connsiteX3" fmla="*/ 47625 w 771525"/>
              <a:gd name="connsiteY3" fmla="*/ 5810250 h 5810250"/>
              <a:gd name="connsiteX0" fmla="*/ 38100 w 762000"/>
              <a:gd name="connsiteY0" fmla="*/ 5829300 h 5829300"/>
              <a:gd name="connsiteX1" fmla="*/ 0 w 762000"/>
              <a:gd name="connsiteY1" fmla="*/ 0 h 5829300"/>
              <a:gd name="connsiteX2" fmla="*/ 762000 w 762000"/>
              <a:gd name="connsiteY2" fmla="*/ 5829300 h 5829300"/>
              <a:gd name="connsiteX3" fmla="*/ 38100 w 762000"/>
              <a:gd name="connsiteY3" fmla="*/ 5829300 h 5829300"/>
              <a:gd name="connsiteX0" fmla="*/ 0 w 723900"/>
              <a:gd name="connsiteY0" fmla="*/ 5829300 h 5829300"/>
              <a:gd name="connsiteX1" fmla="*/ 0 w 723900"/>
              <a:gd name="connsiteY1" fmla="*/ 0 h 5829300"/>
              <a:gd name="connsiteX2" fmla="*/ 723900 w 723900"/>
              <a:gd name="connsiteY2" fmla="*/ 5829300 h 5829300"/>
              <a:gd name="connsiteX3" fmla="*/ 0 w 723900"/>
              <a:gd name="connsiteY3" fmla="*/ 5829300 h 5829300"/>
            </a:gdLst>
            <a:ahLst/>
            <a:cxnLst>
              <a:cxn ang="0">
                <a:pos x="connsiteX0" y="connsiteY0"/>
              </a:cxn>
              <a:cxn ang="0">
                <a:pos x="connsiteX1" y="connsiteY1"/>
              </a:cxn>
              <a:cxn ang="0">
                <a:pos x="connsiteX2" y="connsiteY2"/>
              </a:cxn>
              <a:cxn ang="0">
                <a:pos x="connsiteX3" y="connsiteY3"/>
              </a:cxn>
            </a:cxnLst>
            <a:rect l="l" t="t" r="r" b="b"/>
            <a:pathLst>
              <a:path w="723900" h="5829300">
                <a:moveTo>
                  <a:pt x="0" y="5829300"/>
                </a:moveTo>
                <a:lnTo>
                  <a:pt x="0" y="0"/>
                </a:lnTo>
                <a:lnTo>
                  <a:pt x="723900" y="5829300"/>
                </a:lnTo>
                <a:lnTo>
                  <a:pt x="0" y="5829300"/>
                </a:lnTo>
                <a:close/>
              </a:path>
            </a:pathLst>
          </a:custGeom>
          <a:solidFill>
            <a:srgbClr val="DBAB27">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rapezoid 8">
            <a:extLst>
              <a:ext uri="{FF2B5EF4-FFF2-40B4-BE49-F238E27FC236}">
                <a16:creationId xmlns:a16="http://schemas.microsoft.com/office/drawing/2014/main" id="{89038F1A-B1DE-6D44-8329-B29634711B74}"/>
              </a:ext>
            </a:extLst>
          </p:cNvPr>
          <p:cNvSpPr/>
          <p:nvPr userDrawn="1"/>
        </p:nvSpPr>
        <p:spPr>
          <a:xfrm rot="468093">
            <a:off x="7097606" y="373377"/>
            <a:ext cx="1557338" cy="6635750"/>
          </a:xfrm>
          <a:custGeom>
            <a:avLst/>
            <a:gdLst>
              <a:gd name="connsiteX0" fmla="*/ 0 w 990600"/>
              <a:gd name="connsiteY0" fmla="*/ 5105400 h 5105400"/>
              <a:gd name="connsiteX1" fmla="*/ 247650 w 990600"/>
              <a:gd name="connsiteY1" fmla="*/ 0 h 5105400"/>
              <a:gd name="connsiteX2" fmla="*/ 742950 w 990600"/>
              <a:gd name="connsiteY2" fmla="*/ 0 h 5105400"/>
              <a:gd name="connsiteX3" fmla="*/ 990600 w 990600"/>
              <a:gd name="connsiteY3" fmla="*/ 5105400 h 5105400"/>
              <a:gd name="connsiteX4" fmla="*/ 0 w 990600"/>
              <a:gd name="connsiteY4" fmla="*/ 5105400 h 5105400"/>
              <a:gd name="connsiteX0" fmla="*/ 0 w 1019536"/>
              <a:gd name="connsiteY0" fmla="*/ 5105400 h 5105400"/>
              <a:gd name="connsiteX1" fmla="*/ 247650 w 1019536"/>
              <a:gd name="connsiteY1" fmla="*/ 0 h 5105400"/>
              <a:gd name="connsiteX2" fmla="*/ 742950 w 1019536"/>
              <a:gd name="connsiteY2" fmla="*/ 0 h 5105400"/>
              <a:gd name="connsiteX3" fmla="*/ 1019536 w 1019536"/>
              <a:gd name="connsiteY3" fmla="*/ 4694078 h 5105400"/>
              <a:gd name="connsiteX4" fmla="*/ 0 w 1019536"/>
              <a:gd name="connsiteY4" fmla="*/ 5105400 h 5105400"/>
              <a:gd name="connsiteX0" fmla="*/ 0 w 1125267"/>
              <a:gd name="connsiteY0" fmla="*/ 4957342 h 4957342"/>
              <a:gd name="connsiteX1" fmla="*/ 353381 w 1125267"/>
              <a:gd name="connsiteY1" fmla="*/ 0 h 4957342"/>
              <a:gd name="connsiteX2" fmla="*/ 848681 w 1125267"/>
              <a:gd name="connsiteY2" fmla="*/ 0 h 4957342"/>
              <a:gd name="connsiteX3" fmla="*/ 1125267 w 1125267"/>
              <a:gd name="connsiteY3" fmla="*/ 4694078 h 4957342"/>
              <a:gd name="connsiteX4" fmla="*/ 0 w 1125267"/>
              <a:gd name="connsiteY4" fmla="*/ 4957342 h 4957342"/>
              <a:gd name="connsiteX0" fmla="*/ 0 w 1112726"/>
              <a:gd name="connsiteY0" fmla="*/ 4957342 h 4957342"/>
              <a:gd name="connsiteX1" fmla="*/ 353381 w 1112726"/>
              <a:gd name="connsiteY1" fmla="*/ 0 h 4957342"/>
              <a:gd name="connsiteX2" fmla="*/ 848681 w 1112726"/>
              <a:gd name="connsiteY2" fmla="*/ 0 h 4957342"/>
              <a:gd name="connsiteX3" fmla="*/ 1112726 w 1112726"/>
              <a:gd name="connsiteY3" fmla="*/ 4724930 h 4957342"/>
              <a:gd name="connsiteX4" fmla="*/ 0 w 1112726"/>
              <a:gd name="connsiteY4" fmla="*/ 4957342 h 4957342"/>
              <a:gd name="connsiteX0" fmla="*/ 0 w 1112726"/>
              <a:gd name="connsiteY0" fmla="*/ 6165228 h 6165228"/>
              <a:gd name="connsiteX1" fmla="*/ 681226 w 1112726"/>
              <a:gd name="connsiteY1" fmla="*/ 0 h 6165228"/>
              <a:gd name="connsiteX2" fmla="*/ 848681 w 1112726"/>
              <a:gd name="connsiteY2" fmla="*/ 1207886 h 6165228"/>
              <a:gd name="connsiteX3" fmla="*/ 1112726 w 1112726"/>
              <a:gd name="connsiteY3" fmla="*/ 5932816 h 6165228"/>
              <a:gd name="connsiteX4" fmla="*/ 0 w 1112726"/>
              <a:gd name="connsiteY4" fmla="*/ 6165228 h 6165228"/>
              <a:gd name="connsiteX0" fmla="*/ 0 w 1112726"/>
              <a:gd name="connsiteY0" fmla="*/ 6165228 h 6165228"/>
              <a:gd name="connsiteX1" fmla="*/ 681226 w 1112726"/>
              <a:gd name="connsiteY1" fmla="*/ 0 h 6165228"/>
              <a:gd name="connsiteX2" fmla="*/ 891522 w 1112726"/>
              <a:gd name="connsiteY2" fmla="*/ 265755 h 6165228"/>
              <a:gd name="connsiteX3" fmla="*/ 1112726 w 1112726"/>
              <a:gd name="connsiteY3" fmla="*/ 5932816 h 6165228"/>
              <a:gd name="connsiteX4" fmla="*/ 0 w 1112726"/>
              <a:gd name="connsiteY4" fmla="*/ 6165228 h 6165228"/>
              <a:gd name="connsiteX0" fmla="*/ 0 w 1112726"/>
              <a:gd name="connsiteY0" fmla="*/ 6457277 h 6457277"/>
              <a:gd name="connsiteX1" fmla="*/ 772289 w 1112726"/>
              <a:gd name="connsiteY1" fmla="*/ 0 h 6457277"/>
              <a:gd name="connsiteX2" fmla="*/ 891522 w 1112726"/>
              <a:gd name="connsiteY2" fmla="*/ 557804 h 6457277"/>
              <a:gd name="connsiteX3" fmla="*/ 1112726 w 1112726"/>
              <a:gd name="connsiteY3" fmla="*/ 6224865 h 6457277"/>
              <a:gd name="connsiteX4" fmla="*/ 0 w 1112726"/>
              <a:gd name="connsiteY4" fmla="*/ 6457277 h 6457277"/>
              <a:gd name="connsiteX0" fmla="*/ 0 w 1042666"/>
              <a:gd name="connsiteY0" fmla="*/ 6457277 h 6457277"/>
              <a:gd name="connsiteX1" fmla="*/ 772289 w 1042666"/>
              <a:gd name="connsiteY1" fmla="*/ 0 h 6457277"/>
              <a:gd name="connsiteX2" fmla="*/ 891522 w 1042666"/>
              <a:gd name="connsiteY2" fmla="*/ 557804 h 6457277"/>
              <a:gd name="connsiteX3" fmla="*/ 1042666 w 1042666"/>
              <a:gd name="connsiteY3" fmla="*/ 6279396 h 6457277"/>
              <a:gd name="connsiteX4" fmla="*/ 0 w 1042666"/>
              <a:gd name="connsiteY4" fmla="*/ 6457277 h 6457277"/>
              <a:gd name="connsiteX0" fmla="*/ 0 w 1142059"/>
              <a:gd name="connsiteY0" fmla="*/ 6403251 h 6403251"/>
              <a:gd name="connsiteX1" fmla="*/ 871682 w 1142059"/>
              <a:gd name="connsiteY1" fmla="*/ 0 h 6403251"/>
              <a:gd name="connsiteX2" fmla="*/ 990915 w 1142059"/>
              <a:gd name="connsiteY2" fmla="*/ 557804 h 6403251"/>
              <a:gd name="connsiteX3" fmla="*/ 1142059 w 1142059"/>
              <a:gd name="connsiteY3" fmla="*/ 6279396 h 6403251"/>
              <a:gd name="connsiteX4" fmla="*/ 0 w 1142059"/>
              <a:gd name="connsiteY4" fmla="*/ 6403251 h 6403251"/>
              <a:gd name="connsiteX0" fmla="*/ 0 w 1142059"/>
              <a:gd name="connsiteY0" fmla="*/ 6534208 h 6534208"/>
              <a:gd name="connsiteX1" fmla="*/ 1083148 w 1142059"/>
              <a:gd name="connsiteY1" fmla="*/ 0 h 6534208"/>
              <a:gd name="connsiteX2" fmla="*/ 990915 w 1142059"/>
              <a:gd name="connsiteY2" fmla="*/ 688761 h 6534208"/>
              <a:gd name="connsiteX3" fmla="*/ 1142059 w 1142059"/>
              <a:gd name="connsiteY3" fmla="*/ 6410353 h 6534208"/>
              <a:gd name="connsiteX4" fmla="*/ 0 w 1142059"/>
              <a:gd name="connsiteY4" fmla="*/ 6534208 h 6534208"/>
              <a:gd name="connsiteX0" fmla="*/ 0 w 1142059"/>
              <a:gd name="connsiteY0" fmla="*/ 6534208 h 6534208"/>
              <a:gd name="connsiteX1" fmla="*/ 1083148 w 1142059"/>
              <a:gd name="connsiteY1" fmla="*/ 0 h 6534208"/>
              <a:gd name="connsiteX2" fmla="*/ 1076215 w 1142059"/>
              <a:gd name="connsiteY2" fmla="*/ 668981 h 6534208"/>
              <a:gd name="connsiteX3" fmla="*/ 1142059 w 1142059"/>
              <a:gd name="connsiteY3" fmla="*/ 6410353 h 6534208"/>
              <a:gd name="connsiteX4" fmla="*/ 0 w 1142059"/>
              <a:gd name="connsiteY4" fmla="*/ 6534208 h 6534208"/>
              <a:gd name="connsiteX0" fmla="*/ 0 w 1098666"/>
              <a:gd name="connsiteY0" fmla="*/ 6534208 h 6534208"/>
              <a:gd name="connsiteX1" fmla="*/ 1083148 w 1098666"/>
              <a:gd name="connsiteY1" fmla="*/ 0 h 6534208"/>
              <a:gd name="connsiteX2" fmla="*/ 1076215 w 1098666"/>
              <a:gd name="connsiteY2" fmla="*/ 668981 h 6534208"/>
              <a:gd name="connsiteX3" fmla="*/ 1098666 w 1098666"/>
              <a:gd name="connsiteY3" fmla="*/ 6415525 h 6534208"/>
              <a:gd name="connsiteX4" fmla="*/ 0 w 1098666"/>
              <a:gd name="connsiteY4" fmla="*/ 6534208 h 6534208"/>
              <a:gd name="connsiteX0" fmla="*/ 0 w 1789988"/>
              <a:gd name="connsiteY0" fmla="*/ 6635831 h 6635831"/>
              <a:gd name="connsiteX1" fmla="*/ 1774470 w 1789988"/>
              <a:gd name="connsiteY1" fmla="*/ 0 h 6635831"/>
              <a:gd name="connsiteX2" fmla="*/ 1767537 w 1789988"/>
              <a:gd name="connsiteY2" fmla="*/ 668981 h 6635831"/>
              <a:gd name="connsiteX3" fmla="*/ 1789988 w 1789988"/>
              <a:gd name="connsiteY3" fmla="*/ 6415525 h 6635831"/>
              <a:gd name="connsiteX4" fmla="*/ 0 w 1789988"/>
              <a:gd name="connsiteY4" fmla="*/ 6635831 h 663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88" h="6635831">
                <a:moveTo>
                  <a:pt x="0" y="6635831"/>
                </a:moveTo>
                <a:lnTo>
                  <a:pt x="1774470" y="0"/>
                </a:lnTo>
                <a:lnTo>
                  <a:pt x="1767537" y="668981"/>
                </a:lnTo>
                <a:cubicBezTo>
                  <a:pt x="1775021" y="2584496"/>
                  <a:pt x="1782504" y="4500010"/>
                  <a:pt x="1789988" y="6415525"/>
                </a:cubicBezTo>
                <a:lnTo>
                  <a:pt x="0" y="6635831"/>
                </a:lnTo>
                <a:close/>
              </a:path>
            </a:pathLst>
          </a:custGeom>
          <a:solidFill>
            <a:srgbClr val="DBAB2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a:extLst>
              <a:ext uri="{FF2B5EF4-FFF2-40B4-BE49-F238E27FC236}">
                <a16:creationId xmlns:a16="http://schemas.microsoft.com/office/drawing/2014/main" id="{E38A32A6-EA49-E64B-9856-19A7F543E683}"/>
              </a:ext>
            </a:extLst>
          </p:cNvPr>
          <p:cNvCxnSpPr/>
          <p:nvPr userDrawn="1"/>
        </p:nvCxnSpPr>
        <p:spPr>
          <a:xfrm>
            <a:off x="126205" y="6722267"/>
            <a:ext cx="6400800" cy="0"/>
          </a:xfrm>
          <a:prstGeom prst="line">
            <a:avLst/>
          </a:prstGeom>
          <a:ln w="9525">
            <a:solidFill>
              <a:srgbClr val="DBAB2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1" descr="FDOELogo.png">
            <a:extLst>
              <a:ext uri="{FF2B5EF4-FFF2-40B4-BE49-F238E27FC236}">
                <a16:creationId xmlns:a16="http://schemas.microsoft.com/office/drawing/2014/main" id="{D859165D-8293-7A41-9C43-A2809458540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6606" y="5929312"/>
            <a:ext cx="222091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6">
            <a:extLst>
              <a:ext uri="{FF2B5EF4-FFF2-40B4-BE49-F238E27FC236}">
                <a16:creationId xmlns:a16="http://schemas.microsoft.com/office/drawing/2014/main" id="{74240A2D-CF76-F042-88DE-28F5DC8D3CE9}"/>
              </a:ext>
            </a:extLst>
          </p:cNvPr>
          <p:cNvSpPr/>
          <p:nvPr userDrawn="1"/>
        </p:nvSpPr>
        <p:spPr>
          <a:xfrm>
            <a:off x="8229600" y="16950"/>
            <a:ext cx="914400" cy="6858000"/>
          </a:xfrm>
          <a:custGeom>
            <a:avLst/>
            <a:gdLst>
              <a:gd name="connsiteX0" fmla="*/ 0 w 914400"/>
              <a:gd name="connsiteY0" fmla="*/ 6858000 h 6858000"/>
              <a:gd name="connsiteX1" fmla="*/ 914400 w 914400"/>
              <a:gd name="connsiteY1" fmla="*/ 0 h 6858000"/>
              <a:gd name="connsiteX2" fmla="*/ 914400 w 914400"/>
              <a:gd name="connsiteY2" fmla="*/ 6858000 h 6858000"/>
              <a:gd name="connsiteX3" fmla="*/ 0 w 914400"/>
              <a:gd name="connsiteY3" fmla="*/ 6858000 h 6858000"/>
              <a:gd name="connsiteX0" fmla="*/ 0 w 914400"/>
              <a:gd name="connsiteY0" fmla="*/ 6850685 h 6858000"/>
              <a:gd name="connsiteX1" fmla="*/ 914400 w 914400"/>
              <a:gd name="connsiteY1" fmla="*/ 0 h 6858000"/>
              <a:gd name="connsiteX2" fmla="*/ 914400 w 914400"/>
              <a:gd name="connsiteY2" fmla="*/ 6858000 h 6858000"/>
              <a:gd name="connsiteX3" fmla="*/ 0 w 914400"/>
              <a:gd name="connsiteY3" fmla="*/ 6850685 h 6858000"/>
              <a:gd name="connsiteX0" fmla="*/ 0 w 819150"/>
              <a:gd name="connsiteY0" fmla="*/ 6841160 h 6858000"/>
              <a:gd name="connsiteX1" fmla="*/ 819150 w 819150"/>
              <a:gd name="connsiteY1" fmla="*/ 0 h 6858000"/>
              <a:gd name="connsiteX2" fmla="*/ 819150 w 819150"/>
              <a:gd name="connsiteY2" fmla="*/ 6858000 h 6858000"/>
              <a:gd name="connsiteX3" fmla="*/ 0 w 819150"/>
              <a:gd name="connsiteY3" fmla="*/ 6841160 h 6858000"/>
              <a:gd name="connsiteX0" fmla="*/ 0 w 695325"/>
              <a:gd name="connsiteY0" fmla="*/ 6860210 h 6860210"/>
              <a:gd name="connsiteX1" fmla="*/ 695325 w 695325"/>
              <a:gd name="connsiteY1" fmla="*/ 0 h 6860210"/>
              <a:gd name="connsiteX2" fmla="*/ 695325 w 695325"/>
              <a:gd name="connsiteY2" fmla="*/ 6858000 h 6860210"/>
              <a:gd name="connsiteX3" fmla="*/ 0 w 695325"/>
              <a:gd name="connsiteY3" fmla="*/ 6860210 h 6860210"/>
              <a:gd name="connsiteX0" fmla="*/ 0 w 914400"/>
              <a:gd name="connsiteY0" fmla="*/ 6850685 h 6858000"/>
              <a:gd name="connsiteX1" fmla="*/ 914400 w 914400"/>
              <a:gd name="connsiteY1" fmla="*/ 0 h 6858000"/>
              <a:gd name="connsiteX2" fmla="*/ 914400 w 914400"/>
              <a:gd name="connsiteY2" fmla="*/ 6858000 h 6858000"/>
              <a:gd name="connsiteX3" fmla="*/ 0 w 914400"/>
              <a:gd name="connsiteY3" fmla="*/ 6850685 h 6858000"/>
            </a:gdLst>
            <a:ahLst/>
            <a:cxnLst>
              <a:cxn ang="0">
                <a:pos x="connsiteX0" y="connsiteY0"/>
              </a:cxn>
              <a:cxn ang="0">
                <a:pos x="connsiteX1" y="connsiteY1"/>
              </a:cxn>
              <a:cxn ang="0">
                <a:pos x="connsiteX2" y="connsiteY2"/>
              </a:cxn>
              <a:cxn ang="0">
                <a:pos x="connsiteX3" y="connsiteY3"/>
              </a:cxn>
            </a:cxnLst>
            <a:rect l="l" t="t" r="r" b="b"/>
            <a:pathLst>
              <a:path w="914400" h="6858000">
                <a:moveTo>
                  <a:pt x="0" y="6850685"/>
                </a:moveTo>
                <a:lnTo>
                  <a:pt x="914400" y="0"/>
                </a:lnTo>
                <a:lnTo>
                  <a:pt x="914400" y="6858000"/>
                </a:lnTo>
                <a:lnTo>
                  <a:pt x="0" y="6850685"/>
                </a:lnTo>
                <a:close/>
              </a:path>
            </a:pathLst>
          </a:custGeom>
          <a:solidFill>
            <a:srgbClr val="262A63">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Slide Number Placeholder 1">
            <a:extLst>
              <a:ext uri="{FF2B5EF4-FFF2-40B4-BE49-F238E27FC236}">
                <a16:creationId xmlns:a16="http://schemas.microsoft.com/office/drawing/2014/main" id="{7B493BA1-CF3E-8E4E-A129-2CDCA0236DC9}"/>
              </a:ext>
            </a:extLst>
          </p:cNvPr>
          <p:cNvSpPr txBox="1">
            <a:spLocks/>
          </p:cNvSpPr>
          <p:nvPr userDrawn="1"/>
        </p:nvSpPr>
        <p:spPr>
          <a:xfrm>
            <a:off x="6527005" y="6373017"/>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200" kern="1200" smtClean="0">
                <a:solidFill>
                  <a:srgbClr val="8989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altLang="en-US"/>
          </a:p>
        </p:txBody>
      </p:sp>
      <p:sp>
        <p:nvSpPr>
          <p:cNvPr id="13" name="TextBox 12">
            <a:extLst>
              <a:ext uri="{FF2B5EF4-FFF2-40B4-BE49-F238E27FC236}">
                <a16:creationId xmlns:a16="http://schemas.microsoft.com/office/drawing/2014/main" id="{138FB62A-1776-444C-935D-16FB1B45281F}"/>
              </a:ext>
            </a:extLst>
          </p:cNvPr>
          <p:cNvSpPr txBox="1"/>
          <p:nvPr userDrawn="1"/>
        </p:nvSpPr>
        <p:spPr>
          <a:xfrm>
            <a:off x="1902273" y="6248395"/>
            <a:ext cx="3581400" cy="400110"/>
          </a:xfrm>
          <a:prstGeom prst="rect">
            <a:avLst/>
          </a:prstGeom>
          <a:noFill/>
        </p:spPr>
        <p:txBody>
          <a:bodyPr wrap="square" rtlCol="0">
            <a:spAutoFit/>
          </a:bodyPr>
          <a:lstStyle/>
          <a:p>
            <a:r>
              <a:rPr lang="en-US" sz="2000" spc="200" dirty="0">
                <a:solidFill>
                  <a:srgbClr val="7B9769"/>
                </a:solidFill>
                <a:latin typeface="Mistral"/>
                <a:cs typeface="Brush Script MT Italic"/>
              </a:rPr>
              <a:t>In Collaboration with</a:t>
            </a:r>
            <a:r>
              <a:rPr lang="en-US" sz="2000" spc="100" dirty="0">
                <a:solidFill>
                  <a:srgbClr val="7B9769"/>
                </a:solidFill>
                <a:latin typeface="Mistral"/>
                <a:cs typeface="Brush Script MT Italic"/>
              </a:rPr>
              <a:t>…</a:t>
            </a:r>
          </a:p>
        </p:txBody>
      </p:sp>
      <p:pic>
        <p:nvPicPr>
          <p:cNvPr id="14" name="Picture 13" descr="Student Support services logo">
            <a:extLst>
              <a:ext uri="{FF2B5EF4-FFF2-40B4-BE49-F238E27FC236}">
                <a16:creationId xmlns:a16="http://schemas.microsoft.com/office/drawing/2014/main" id="{3AE7FC9A-AFD6-C04F-9420-B16902575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5978230"/>
            <a:ext cx="1219200" cy="670275"/>
          </a:xfrm>
          <a:prstGeom prst="rect">
            <a:avLst/>
          </a:prstGeom>
        </p:spPr>
      </p:pic>
    </p:spTree>
    <p:extLst>
      <p:ext uri="{BB962C8B-B14F-4D97-AF65-F5344CB8AC3E}">
        <p14:creationId xmlns:p14="http://schemas.microsoft.com/office/powerpoint/2010/main" val="3188201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889798"/>
            <a:ext cx="3255264" cy="1162050"/>
          </a:xfrm>
        </p:spPr>
        <p:txBody>
          <a:bodyPr anchor="b">
            <a:normAutofit/>
          </a:bodyPr>
          <a:lstStyle>
            <a:lvl1pPr algn="l">
              <a:defRPr sz="2600" b="0">
                <a:solidFill>
                  <a:schemeClr val="bg1"/>
                </a:solidFill>
              </a:defRPr>
            </a:lvl1pPr>
          </a:lstStyle>
          <a:p>
            <a:r>
              <a:rPr lang="en-US" dirty="0"/>
              <a:t>Click to edit Master title style</a:t>
            </a:r>
            <a:endParaRPr dirty="0"/>
          </a:p>
        </p:txBody>
      </p:sp>
      <p:sp>
        <p:nvSpPr>
          <p:cNvPr id="3" name="Content Placeholder 2"/>
          <p:cNvSpPr>
            <a:spLocks noGrp="1"/>
          </p:cNvSpPr>
          <p:nvPr>
            <p:ph idx="1"/>
          </p:nvPr>
        </p:nvSpPr>
        <p:spPr>
          <a:xfrm>
            <a:off x="4168775" y="273050"/>
            <a:ext cx="4597399" cy="6300788"/>
          </a:xfrm>
        </p:spPr>
        <p:txBody>
          <a:bodyPr anchor="ct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381093" y="4133088"/>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9" name="Slide Number Placeholder 4"/>
          <p:cNvSpPr>
            <a:spLocks noGrp="1"/>
          </p:cNvSpPr>
          <p:nvPr>
            <p:ph type="sldNum" sz="quarter" idx="12"/>
          </p:nvPr>
        </p:nvSpPr>
        <p:spPr>
          <a:xfrm>
            <a:off x="8305800" y="242234"/>
            <a:ext cx="554038" cy="365125"/>
          </a:xfrm>
          <a:prstGeom prst="rect">
            <a:avLst/>
          </a:prstGeom>
        </p:spPr>
        <p:txBody>
          <a:bodyPr/>
          <a:lstStyle>
            <a:lvl1pPr>
              <a:defRPr sz="1000" baseline="0">
                <a:solidFill>
                  <a:schemeClr val="bg1">
                    <a:lumMod val="50000"/>
                  </a:schemeClr>
                </a:solidFill>
                <a:latin typeface="Bangla Sangam MN" charset="0"/>
              </a:defRPr>
            </a:lvl1pPr>
          </a:lstStyle>
          <a:p>
            <a:fld id="{DB8176F0-D97F-AE43-A7BC-A3F62FF6113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pPr/>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pPr/>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pPr/>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05800" y="242234"/>
            <a:ext cx="554038" cy="365125"/>
          </a:xfrm>
          <a:prstGeom prst="rect">
            <a:avLst/>
          </a:prstGeom>
        </p:spPr>
        <p:txBody>
          <a:bodyPr/>
          <a:lstStyle/>
          <a:p>
            <a:fld id="{DB8176F0-D97F-AE43-A7BC-A3F62FF6113A}"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2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9F4E72-825E-4A9D-8A3E-A53A6C11E057}"/>
              </a:ext>
            </a:extLst>
          </p:cNvPr>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6E8BAE9A-4B42-4431-91B9-16C29C45486C}"/>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A14039F-F25E-4BC3-B383-FC617B9E3E36}"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8B608CB4-F4AC-45FE-9487-BA8112650918}"/>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856B57EB-5BE9-4C6A-80EC-AC86C38F0456}"/>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B356BD4-1EAB-47B7-B0D2-85B324D7056A}" type="slidenum">
              <a:rPr lang="en-US" altLang="en-US"/>
              <a:pPr/>
              <a:t>‹#›</a:t>
            </a:fld>
            <a:endParaRPr lang="en-US" altLang="en-US"/>
          </a:p>
        </p:txBody>
      </p:sp>
      <p:sp>
        <p:nvSpPr>
          <p:cNvPr id="6" name="Slide Number Placeholder 5">
            <a:extLst>
              <a:ext uri="{FF2B5EF4-FFF2-40B4-BE49-F238E27FC236}">
                <a16:creationId xmlns:a16="http://schemas.microsoft.com/office/drawing/2014/main" id="{CBB46B87-D2FD-C14E-99F8-272F70DB4A6A}"/>
              </a:ext>
            </a:extLst>
          </p:cNvPr>
          <p:cNvSpPr txBox="1">
            <a:spLocks/>
          </p:cNvSpPr>
          <p:nvPr userDrawn="1"/>
        </p:nvSpPr>
        <p:spPr>
          <a:xfrm>
            <a:off x="8549640" y="6217920"/>
            <a:ext cx="554038" cy="365125"/>
          </a:xfrm>
          <a:prstGeom prst="rect">
            <a:avLst/>
          </a:prstGeom>
        </p:spPr>
        <p:txBody>
          <a:bodyPr/>
          <a:lstStyle>
            <a:defPPr>
              <a:defRPr lang="en-US"/>
            </a:defPPr>
            <a:lvl1pPr marL="0" algn="l" defTabSz="457200" rtl="0" eaLnBrk="1" latinLnBrk="0" hangingPunct="1">
              <a:defRPr sz="1800" kern="1200">
                <a:solidFill>
                  <a:srgbClr val="A6A6A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8176F0-D97F-AE43-A7BC-A3F62FF6113A}" type="slidenum">
              <a:rPr lang="en-US" sz="1100" smtClean="0">
                <a:solidFill>
                  <a:srgbClr val="9FB8C4"/>
                </a:solidFill>
                <a:latin typeface="+mn-lt"/>
                <a:ea typeface="Bangla MN" charset="0"/>
                <a:cs typeface="Bangla MN" charset="0"/>
              </a:rPr>
              <a:pPr/>
              <a:t>‹#›</a:t>
            </a:fld>
            <a:endParaRPr lang="en-US" sz="1100" dirty="0">
              <a:solidFill>
                <a:srgbClr val="9FB8C4"/>
              </a:solidFill>
              <a:latin typeface="+mn-lt"/>
              <a:ea typeface="Bangla MN" charset="0"/>
              <a:cs typeface="Bangla MN" charset="0"/>
            </a:endParaRPr>
          </a:p>
        </p:txBody>
      </p:sp>
    </p:spTree>
    <p:extLst>
      <p:ext uri="{BB962C8B-B14F-4D97-AF65-F5344CB8AC3E}">
        <p14:creationId xmlns:p14="http://schemas.microsoft.com/office/powerpoint/2010/main" val="3945871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05CF98-4BFE-5341-A3B7-EE969DCB9AE0}"/>
              </a:ext>
            </a:extLst>
          </p:cNvPr>
          <p:cNvSpPr>
            <a:spLocks noGrp="1"/>
          </p:cNvSpPr>
          <p:nvPr>
            <p:ph type="title"/>
          </p:nvPr>
        </p:nvSpPr>
        <p:spPr>
          <a:xfrm>
            <a:off x="547739" y="754064"/>
            <a:ext cx="7556313" cy="1020834"/>
          </a:xfrm>
        </p:spPr>
        <p:txBody>
          <a:bodyPr anchor="ctr"/>
          <a:lstStyle/>
          <a:p>
            <a:r>
              <a:rPr lang="en-US" dirty="0"/>
              <a:t>Click to edit Master title style</a:t>
            </a:r>
            <a:endParaRPr dirty="0"/>
          </a:p>
        </p:txBody>
      </p:sp>
      <p:sp>
        <p:nvSpPr>
          <p:cNvPr id="6" name="Content Placeholder 2">
            <a:extLst>
              <a:ext uri="{FF2B5EF4-FFF2-40B4-BE49-F238E27FC236}">
                <a16:creationId xmlns:a16="http://schemas.microsoft.com/office/drawing/2014/main" id="{E0E03117-C81E-8947-AACB-61438F056516}"/>
              </a:ext>
            </a:extLst>
          </p:cNvPr>
          <p:cNvSpPr>
            <a:spLocks noGrp="1"/>
          </p:cNvSpPr>
          <p:nvPr>
            <p:ph idx="1"/>
          </p:nvPr>
        </p:nvSpPr>
        <p:spPr>
          <a:xfrm>
            <a:off x="498474" y="1981200"/>
            <a:ext cx="7556313" cy="4144963"/>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8" name="Straight Connector 7">
            <a:extLst>
              <a:ext uri="{FF2B5EF4-FFF2-40B4-BE49-F238E27FC236}">
                <a16:creationId xmlns:a16="http://schemas.microsoft.com/office/drawing/2014/main" id="{5E5B0878-1C2D-1643-8A55-F3B52C8F7DCF}"/>
              </a:ext>
            </a:extLst>
          </p:cNvPr>
          <p:cNvCxnSpPr>
            <a:cxnSpLocks/>
          </p:cNvCxnSpPr>
          <p:nvPr userDrawn="1"/>
        </p:nvCxnSpPr>
        <p:spPr>
          <a:xfrm>
            <a:off x="597005" y="1775460"/>
            <a:ext cx="7457782" cy="0"/>
          </a:xfrm>
          <a:prstGeom prst="line">
            <a:avLst/>
          </a:prstGeom>
          <a:ln>
            <a:solidFill>
              <a:srgbClr val="133B5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138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6"/>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350">
              <a:solidFill>
                <a:srgbClr val="FFFFFF"/>
              </a:solidFill>
            </a:endParaRPr>
          </a:p>
        </p:txBody>
      </p:sp>
      <p:sp>
        <p:nvSpPr>
          <p:cNvPr id="8" name="Rectangle 7"/>
          <p:cNvSpPr/>
          <p:nvPr userDrawn="1"/>
        </p:nvSpPr>
        <p:spPr>
          <a:xfrm>
            <a:off x="482602" y="3100389"/>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sz="1350">
              <a:solidFill>
                <a:srgbClr val="FFFFFF"/>
              </a:solidFill>
            </a:endParaRPr>
          </a:p>
        </p:txBody>
      </p:sp>
      <p:sp>
        <p:nvSpPr>
          <p:cNvPr id="2" name="Title 1"/>
          <p:cNvSpPr>
            <a:spLocks noGrp="1"/>
          </p:cNvSpPr>
          <p:nvPr>
            <p:ph type="ctrTitle"/>
          </p:nvPr>
        </p:nvSpPr>
        <p:spPr>
          <a:xfrm>
            <a:off x="483108" y="3201342"/>
            <a:ext cx="8177784" cy="980295"/>
          </a:xfrm>
        </p:spPr>
        <p:txBody>
          <a:bodyPr anchor="ctr">
            <a:normAutofit/>
          </a:bodyPr>
          <a:lstStyle>
            <a:lvl1pPr algn="ctr">
              <a:defRPr sz="27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83108" y="4385257"/>
            <a:ext cx="8177784" cy="406757"/>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6" name="Text Placeholder 5"/>
          <p:cNvSpPr>
            <a:spLocks noGrp="1"/>
          </p:cNvSpPr>
          <p:nvPr>
            <p:ph type="body" sz="quarter" idx="14"/>
          </p:nvPr>
        </p:nvSpPr>
        <p:spPr>
          <a:xfrm>
            <a:off x="3535365" y="4944147"/>
            <a:ext cx="2073275" cy="365568"/>
          </a:xfrm>
        </p:spPr>
        <p:txBody>
          <a:bodyPr>
            <a:normAutofit/>
          </a:bodyPr>
          <a:lstStyle>
            <a:lvl1pPr marL="0" indent="0" algn="ctr">
              <a:buNone/>
              <a:defRPr sz="1500">
                <a:solidFill>
                  <a:schemeClr val="tx1">
                    <a:lumMod val="65000"/>
                    <a:lumOff val="35000"/>
                  </a:schemeClr>
                </a:solidFill>
              </a:defRPr>
            </a:lvl1pPr>
          </a:lstStyle>
          <a:p>
            <a:pPr lvl="0"/>
            <a:r>
              <a:rPr lang="en-US" dirty="0"/>
              <a:t>Click to edit Master text styles</a:t>
            </a:r>
          </a:p>
        </p:txBody>
      </p:sp>
      <p:pic>
        <p:nvPicPr>
          <p:cNvPr id="11" name="Picture 10" descr="FloridaDOE_Logo">
            <a:extLst>
              <a:ext uri="{FF2B5EF4-FFF2-40B4-BE49-F238E27FC236}">
                <a16:creationId xmlns:a16="http://schemas.microsoft.com/office/drawing/2014/main" id="{DB87FE8E-53FD-CD46-BB4B-601F3B092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5817722"/>
            <a:ext cx="2743200" cy="991290"/>
          </a:xfrm>
          <a:prstGeom prst="rect">
            <a:avLst/>
          </a:prstGeom>
        </p:spPr>
      </p:pic>
      <p:sp>
        <p:nvSpPr>
          <p:cNvPr id="12" name="TextBox 11">
            <a:extLst>
              <a:ext uri="{FF2B5EF4-FFF2-40B4-BE49-F238E27FC236}">
                <a16:creationId xmlns:a16="http://schemas.microsoft.com/office/drawing/2014/main" id="{853C1543-40AC-9146-88FD-73BACBC3688F}"/>
              </a:ext>
            </a:extLst>
          </p:cNvPr>
          <p:cNvSpPr txBox="1"/>
          <p:nvPr userDrawn="1"/>
        </p:nvSpPr>
        <p:spPr>
          <a:xfrm>
            <a:off x="2323757" y="6248395"/>
            <a:ext cx="3581400" cy="400110"/>
          </a:xfrm>
          <a:prstGeom prst="rect">
            <a:avLst/>
          </a:prstGeom>
          <a:noFill/>
        </p:spPr>
        <p:txBody>
          <a:bodyPr wrap="square" rtlCol="0">
            <a:spAutoFit/>
          </a:bodyPr>
          <a:lstStyle/>
          <a:p>
            <a:r>
              <a:rPr lang="en-US" sz="2000" spc="200">
                <a:solidFill>
                  <a:srgbClr val="7B9769">
                    <a:alpha val="68000"/>
                  </a:srgbClr>
                </a:solidFill>
                <a:latin typeface="Mistral"/>
                <a:cs typeface="Brush Script MT Italic"/>
              </a:rPr>
              <a:t>In Collaboration with</a:t>
            </a:r>
            <a:r>
              <a:rPr lang="en-US" sz="2000" spc="100">
                <a:solidFill>
                  <a:srgbClr val="7B9769">
                    <a:alpha val="68000"/>
                  </a:srgbClr>
                </a:solidFill>
                <a:latin typeface="Mistral"/>
                <a:cs typeface="Brush Script MT Italic"/>
              </a:rPr>
              <a:t>…</a:t>
            </a:r>
          </a:p>
        </p:txBody>
      </p:sp>
      <p:pic>
        <p:nvPicPr>
          <p:cNvPr id="13" name="Picture 12" descr="Student Support services logo">
            <a:extLst>
              <a:ext uri="{FF2B5EF4-FFF2-40B4-BE49-F238E27FC236}">
                <a16:creationId xmlns:a16="http://schemas.microsoft.com/office/drawing/2014/main" id="{0CC5C058-417C-6144-B918-C9E2BDCE0A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5978230"/>
            <a:ext cx="1219200" cy="670275"/>
          </a:xfrm>
          <a:prstGeom prst="rect">
            <a:avLst/>
          </a:prstGeom>
        </p:spPr>
      </p:pic>
    </p:spTree>
    <p:extLst>
      <p:ext uri="{BB962C8B-B14F-4D97-AF65-F5344CB8AC3E}">
        <p14:creationId xmlns:p14="http://schemas.microsoft.com/office/powerpoint/2010/main" val="5508840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944C2209-5539-46C5-B228-3E92707639D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288925" y="6227763"/>
            <a:ext cx="14287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07B08628-A3E1-4E89-8BD4-6701EE24CDAA}"/>
              </a:ext>
            </a:extLst>
          </p:cNvPr>
          <p:cNvCxnSpPr/>
          <p:nvPr userDrawn="1"/>
        </p:nvCxnSpPr>
        <p:spPr>
          <a:xfrm>
            <a:off x="284163" y="6094413"/>
            <a:ext cx="8570912" cy="0"/>
          </a:xfrm>
          <a:prstGeom prst="line">
            <a:avLst/>
          </a:prstGeom>
          <a:ln>
            <a:solidFill>
              <a:srgbClr val="576F7F"/>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F6ED93EF-1F3B-458D-901D-42C63C50ACF4}"/>
              </a:ext>
            </a:extLst>
          </p:cNvPr>
          <p:cNvSpPr>
            <a:spLocks/>
          </p:cNvSpPr>
          <p:nvPr userDrawn="1"/>
        </p:nvSpPr>
        <p:spPr>
          <a:xfrm>
            <a:off x="0" y="0"/>
            <a:ext cx="9144000" cy="190500"/>
          </a:xfrm>
          <a:prstGeom prst="rect">
            <a:avLst/>
          </a:prstGeom>
          <a:solidFill>
            <a:srgbClr val="FBB0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800"/>
          </a:p>
        </p:txBody>
      </p:sp>
    </p:spTree>
    <p:extLst>
      <p:ext uri="{BB962C8B-B14F-4D97-AF65-F5344CB8AC3E}">
        <p14:creationId xmlns:p14="http://schemas.microsoft.com/office/powerpoint/2010/main" val="3017638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662"/>
          </a:xfrm>
          <a:prstGeom prst="rect">
            <a:avLst/>
          </a:prstGeom>
        </p:spPr>
        <p:txBody>
          <a:bodyPr/>
          <a:lstStyle>
            <a:lvl1pPr>
              <a:defRPr sz="2400"/>
            </a:lvl1pPr>
          </a:lstStyle>
          <a:p>
            <a:r>
              <a:rPr lang="en-US" dirty="0"/>
              <a:t>Click to edit Master title style</a:t>
            </a:r>
          </a:p>
        </p:txBody>
      </p:sp>
      <p:sp>
        <p:nvSpPr>
          <p:cNvPr id="3" name="Slide Number Placeholder 3">
            <a:extLst>
              <a:ext uri="{FF2B5EF4-FFF2-40B4-BE49-F238E27FC236}">
                <a16:creationId xmlns:a16="http://schemas.microsoft.com/office/drawing/2014/main" id="{684F01A4-887E-432C-B715-7A1DD5BCED41}"/>
              </a:ext>
            </a:extLst>
          </p:cNvPr>
          <p:cNvSpPr>
            <a:spLocks noGrp="1"/>
          </p:cNvSpPr>
          <p:nvPr>
            <p:ph type="sldNum" sz="quarter" idx="4"/>
          </p:nvPr>
        </p:nvSpPr>
        <p:spPr>
          <a:xfrm>
            <a:off x="8549641" y="6217920"/>
            <a:ext cx="523240" cy="297739"/>
          </a:xfrm>
          <a:prstGeom prst="rect">
            <a:avLst/>
          </a:prstGeom>
        </p:spPr>
        <p:txBody>
          <a:bodyPr vert="horz" lIns="91440" tIns="45720" rIns="91440" bIns="45720" rtlCol="0" anchor="ctr"/>
          <a:lstStyle>
            <a:lvl1pPr algn="r">
              <a:defRPr sz="1100">
                <a:solidFill>
                  <a:schemeClr val="bg1"/>
                </a:solidFill>
              </a:defRPr>
            </a:lvl1pPr>
          </a:lstStyle>
          <a:p>
            <a:fld id="{D4885BB4-9631-AF4A-8EC1-2E0C1DA66527}" type="slidenum">
              <a:rPr lang="en-US" smtClean="0"/>
              <a:pPr/>
              <a:t>‹#›</a:t>
            </a:fld>
            <a:endParaRPr lang="en-US" sz="1100" dirty="0"/>
          </a:p>
        </p:txBody>
      </p:sp>
    </p:spTree>
    <p:extLst>
      <p:ext uri="{BB962C8B-B14F-4D97-AF65-F5344CB8AC3E}">
        <p14:creationId xmlns:p14="http://schemas.microsoft.com/office/powerpoint/2010/main" val="3968344001"/>
      </p:ext>
    </p:extLst>
  </p:cSld>
  <p:clrMapOvr>
    <a:masterClrMapping/>
  </p:clrMapOvr>
  <p:extLst>
    <p:ext uri="{DCECCB84-F9BA-43D5-87BE-67443E8EF086}">
      <p15:sldGuideLst xmlns:p15="http://schemas.microsoft.com/office/powerpoint/2012/main">
        <p15:guide id="3" pos="73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5FCBDF-A409-4C6D-9C87-8576DB23521F}"/>
              </a:ext>
            </a:extLst>
          </p:cNvPr>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95FC9C84-B624-4229-9922-2B4740E499A1}"/>
              </a:ext>
            </a:extLst>
          </p:cNvPr>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4C7D123E-6767-4754-A15F-4D4D71E3CEDA}"/>
              </a:ext>
            </a:extLst>
          </p:cNvPr>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7" name="TextBox 23">
            <a:extLst>
              <a:ext uri="{FF2B5EF4-FFF2-40B4-BE49-F238E27FC236}">
                <a16:creationId xmlns:a16="http://schemas.microsoft.com/office/drawing/2014/main" id="{8E420E40-DA36-45E7-9649-6B55E521CB08}"/>
              </a:ext>
            </a:extLst>
          </p:cNvPr>
          <p:cNvSpPr txBox="1">
            <a:spLocks noChangeArrowheads="1"/>
          </p:cNvSpPr>
          <p:nvPr userDrawn="1"/>
        </p:nvSpPr>
        <p:spPr bwMode="auto">
          <a:xfrm>
            <a:off x="2090738" y="3429000"/>
            <a:ext cx="496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defRPr/>
            </a:pPr>
            <a:r>
              <a:rPr lang="en-US" altLang="en-US" sz="5400" b="1">
                <a:solidFill>
                  <a:schemeClr val="bg1"/>
                </a:solidFill>
                <a:ea typeface="Arial" charset="0"/>
                <a:cs typeface="Arial" charset="0"/>
              </a:rPr>
              <a:t>www.FLDOE.org</a:t>
            </a:r>
          </a:p>
        </p:txBody>
      </p:sp>
      <p:pic>
        <p:nvPicPr>
          <p:cNvPr id="8" name="Picture 24" descr="FDOELogo.png">
            <a:extLst>
              <a:ext uri="{FF2B5EF4-FFF2-40B4-BE49-F238E27FC236}">
                <a16:creationId xmlns:a16="http://schemas.microsoft.com/office/drawing/2014/main" id="{03D30DC8-A5E8-4A01-83DB-8B3C00DEA1D0}"/>
              </a:ext>
            </a:extLst>
          </p:cNvPr>
          <p:cNvPicPr>
            <a:picLocks noChangeAspect="1"/>
          </p:cNvPicPr>
          <p:nvPr userDrawn="1"/>
        </p:nvPicPr>
        <p:blipFill>
          <a:blip r:embed="rId2">
            <a:extLst>
              <a:ext uri="{28A0092B-C50C-407E-A947-70E740481C1C}">
                <a14:useLocalDpi xmlns:a14="http://schemas.microsoft.com/office/drawing/2010/main" val="0"/>
              </a:ext>
            </a:extLst>
          </a:blip>
          <a:srcRect l="4701" t="10345" r="67973" b="10629"/>
          <a:stretch>
            <a:fillRect/>
          </a:stretch>
        </p:blipFill>
        <p:spPr bwMode="auto">
          <a:xfrm>
            <a:off x="3294063" y="439738"/>
            <a:ext cx="2527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extLst>
              <a:ext uri="{FF2B5EF4-FFF2-40B4-BE49-F238E27FC236}">
                <a16:creationId xmlns:a16="http://schemas.microsoft.com/office/drawing/2014/main" id="{4642F549-3FC3-4D11-B83F-E83DD667A5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7988" y="5554663"/>
            <a:ext cx="32194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9346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B42A-B132-AA45-96DB-F8A0AA14E534}"/>
              </a:ext>
            </a:extLst>
          </p:cNvPr>
          <p:cNvSpPr>
            <a:spLocks noGrp="1"/>
          </p:cNvSpPr>
          <p:nvPr>
            <p:ph type="title" hasCustomPrompt="1"/>
          </p:nvPr>
        </p:nvSpPr>
        <p:spPr>
          <a:xfrm>
            <a:off x="628903" y="364850"/>
            <a:ext cx="7886195" cy="1325584"/>
          </a:xfrm>
          <a:prstGeom prst="rect">
            <a:avLst/>
          </a:prstGeom>
        </p:spPr>
        <p:txBody>
          <a:bodyPr/>
          <a:lstStyle/>
          <a:p>
            <a:r>
              <a:rPr lang="en-US" dirty="0"/>
              <a:t>Click to edit header</a:t>
            </a:r>
          </a:p>
        </p:txBody>
      </p:sp>
    </p:spTree>
    <p:extLst>
      <p:ext uri="{BB962C8B-B14F-4D97-AF65-F5344CB8AC3E}">
        <p14:creationId xmlns:p14="http://schemas.microsoft.com/office/powerpoint/2010/main" val="987488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ingl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E84D-827F-D346-B196-A2BAD155F628}"/>
              </a:ext>
            </a:extLst>
          </p:cNvPr>
          <p:cNvSpPr>
            <a:spLocks noGrp="1"/>
          </p:cNvSpPr>
          <p:nvPr>
            <p:ph type="title" hasCustomPrompt="1"/>
          </p:nvPr>
        </p:nvSpPr>
        <p:spPr>
          <a:xfrm>
            <a:off x="628651" y="365126"/>
            <a:ext cx="7886700" cy="1325563"/>
          </a:xfrm>
          <a:prstGeom prst="rect">
            <a:avLst/>
          </a:prstGeom>
        </p:spPr>
        <p:txBody>
          <a:bodyPr/>
          <a:lstStyle>
            <a:lvl1pPr>
              <a:defRPr b="1"/>
            </a:lvl1pPr>
          </a:lstStyle>
          <a:p>
            <a:r>
              <a:rPr lang="en-US" dirty="0"/>
              <a:t>Click to edit header</a:t>
            </a:r>
          </a:p>
        </p:txBody>
      </p:sp>
      <p:sp>
        <p:nvSpPr>
          <p:cNvPr id="4" name="Content Placeholder 3">
            <a:extLst>
              <a:ext uri="{FF2B5EF4-FFF2-40B4-BE49-F238E27FC236}">
                <a16:creationId xmlns:a16="http://schemas.microsoft.com/office/drawing/2014/main" id="{41793C9C-FA58-5A4C-A44E-8AACED6DD550}"/>
              </a:ext>
            </a:extLst>
          </p:cNvPr>
          <p:cNvSpPr>
            <a:spLocks noGrp="1"/>
          </p:cNvSpPr>
          <p:nvPr>
            <p:ph sz="quarter" idx="10"/>
          </p:nvPr>
        </p:nvSpPr>
        <p:spPr>
          <a:xfrm>
            <a:off x="628903" y="1904144"/>
            <a:ext cx="7886195" cy="3789035"/>
          </a:xfrm>
          <a:prstGeom prst="rect">
            <a:avLst/>
          </a:prstGeo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648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C1AE-10A0-A948-AAC0-B6D89F17AA6E}"/>
              </a:ext>
            </a:extLst>
          </p:cNvPr>
          <p:cNvSpPr>
            <a:spLocks noGrp="1"/>
          </p:cNvSpPr>
          <p:nvPr>
            <p:ph type="title" hasCustomPrompt="1"/>
          </p:nvPr>
        </p:nvSpPr>
        <p:spPr>
          <a:xfrm>
            <a:off x="628903" y="364850"/>
            <a:ext cx="7886195" cy="1325584"/>
          </a:xfrm>
          <a:prstGeom prst="rect">
            <a:avLst/>
          </a:prstGeom>
        </p:spPr>
        <p:txBody>
          <a:bodyPr/>
          <a:lstStyle/>
          <a:p>
            <a:r>
              <a:rPr lang="en-US" dirty="0"/>
              <a:t>Click to edit header</a:t>
            </a:r>
          </a:p>
        </p:txBody>
      </p:sp>
      <p:sp>
        <p:nvSpPr>
          <p:cNvPr id="5" name="Content Placeholder 3">
            <a:extLst>
              <a:ext uri="{FF2B5EF4-FFF2-40B4-BE49-F238E27FC236}">
                <a16:creationId xmlns:a16="http://schemas.microsoft.com/office/drawing/2014/main" id="{2EC9CC1F-47F9-C640-850A-90AE624681CF}"/>
              </a:ext>
            </a:extLst>
          </p:cNvPr>
          <p:cNvSpPr>
            <a:spLocks noGrp="1"/>
          </p:cNvSpPr>
          <p:nvPr>
            <p:ph sz="quarter" idx="10"/>
          </p:nvPr>
        </p:nvSpPr>
        <p:spPr>
          <a:xfrm>
            <a:off x="628904" y="1904144"/>
            <a:ext cx="3665831" cy="3789035"/>
          </a:xfrm>
          <a:prstGeom prst="rect">
            <a:avLst/>
          </a:prstGeom>
        </p:spPr>
        <p:txBody>
          <a:bodyPr/>
          <a:lstStyle/>
          <a:p>
            <a:pPr lvl="0"/>
            <a:r>
              <a:rPr lang="en-US" dirty="0"/>
              <a:t>Click to edit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3B9CF803-F2A7-6D45-BE44-DA6C1FD504D1}"/>
              </a:ext>
            </a:extLst>
          </p:cNvPr>
          <p:cNvSpPr>
            <a:spLocks noGrp="1"/>
          </p:cNvSpPr>
          <p:nvPr>
            <p:ph sz="quarter" idx="11"/>
          </p:nvPr>
        </p:nvSpPr>
        <p:spPr>
          <a:xfrm>
            <a:off x="4849266" y="1909571"/>
            <a:ext cx="3665831" cy="3789035"/>
          </a:xfrm>
          <a:prstGeom prst="rect">
            <a:avLst/>
          </a:prstGeom>
        </p:spPr>
        <p:txBody>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7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26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43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2153-3912-B34C-A2FA-66852A662602}"/>
              </a:ext>
            </a:extLst>
          </p:cNvPr>
          <p:cNvSpPr>
            <a:spLocks noGrp="1"/>
          </p:cNvSpPr>
          <p:nvPr>
            <p:ph type="title"/>
          </p:nvPr>
        </p:nvSpPr>
        <p:spPr>
          <a:xfrm>
            <a:off x="620961" y="2766210"/>
            <a:ext cx="2903350" cy="1325584"/>
          </a:xfrm>
          <a:prstGeom prst="rect">
            <a:avLst/>
          </a:prstGeom>
        </p:spPr>
        <p:txBody>
          <a:bodyPr/>
          <a:lstStyle>
            <a:lvl1pPr>
              <a:defRPr baseline="0">
                <a:solidFill>
                  <a:srgbClr val="A6CE3A"/>
                </a:solidFill>
              </a:defRPr>
            </a:lvl1pPr>
          </a:lstStyle>
          <a:p>
            <a:r>
              <a:rPr lang="en-US" dirty="0"/>
              <a:t>Click to edit</a:t>
            </a:r>
          </a:p>
        </p:txBody>
      </p:sp>
    </p:spTree>
    <p:extLst>
      <p:ext uri="{BB962C8B-B14F-4D97-AF65-F5344CB8AC3E}">
        <p14:creationId xmlns:p14="http://schemas.microsoft.com/office/powerpoint/2010/main" val="4153072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2153-3912-B34C-A2FA-66852A662602}"/>
              </a:ext>
            </a:extLst>
          </p:cNvPr>
          <p:cNvSpPr>
            <a:spLocks noGrp="1"/>
          </p:cNvSpPr>
          <p:nvPr>
            <p:ph type="title"/>
          </p:nvPr>
        </p:nvSpPr>
        <p:spPr>
          <a:xfrm>
            <a:off x="620961" y="2766210"/>
            <a:ext cx="2903350" cy="1325584"/>
          </a:xfrm>
          <a:prstGeom prst="rect">
            <a:avLst/>
          </a:prstGeom>
        </p:spPr>
        <p:txBody>
          <a:bodyPr/>
          <a:lstStyle>
            <a:lvl1pPr>
              <a:defRPr baseline="0">
                <a:solidFill>
                  <a:srgbClr val="A6CE3A"/>
                </a:solidFill>
              </a:defRPr>
            </a:lvl1pPr>
          </a:lstStyle>
          <a:p>
            <a:r>
              <a:rPr lang="en-US" dirty="0"/>
              <a:t>Click to edit</a:t>
            </a:r>
          </a:p>
        </p:txBody>
      </p:sp>
    </p:spTree>
    <p:extLst>
      <p:ext uri="{BB962C8B-B14F-4D97-AF65-F5344CB8AC3E}">
        <p14:creationId xmlns:p14="http://schemas.microsoft.com/office/powerpoint/2010/main" val="252343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0131EA-31B5-0D42-9CEB-D4E47C558870}"/>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990F6872-60A0-DD49-A127-E8500E11FD98}"/>
              </a:ext>
            </a:extLst>
          </p:cNvPr>
          <p:cNvSpPr txBox="1">
            <a:spLocks noChangeArrowheads="1"/>
          </p:cNvSpPr>
          <p:nvPr userDrawn="1"/>
        </p:nvSpPr>
        <p:spPr bwMode="auto">
          <a:xfrm>
            <a:off x="-1752600" y="2286000"/>
            <a:ext cx="7989888" cy="9239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en-US" altLang="en-US" sz="5400" i="1">
                <a:solidFill>
                  <a:srgbClr val="262A63"/>
                </a:solidFill>
                <a:effectLst>
                  <a:outerShdw blurRad="38100" dist="38100" dir="2700000" algn="tl">
                    <a:srgbClr val="000000"/>
                  </a:outerShdw>
                </a:effectLst>
                <a:latin typeface="Trebuchet MS" charset="0"/>
              </a:rPr>
              <a:t>SOCIALIZE</a:t>
            </a:r>
          </a:p>
        </p:txBody>
      </p:sp>
      <p:sp>
        <p:nvSpPr>
          <p:cNvPr id="5" name="Rectangle 4">
            <a:extLst>
              <a:ext uri="{FF2B5EF4-FFF2-40B4-BE49-F238E27FC236}">
                <a16:creationId xmlns:a16="http://schemas.microsoft.com/office/drawing/2014/main" id="{323CCD1A-2F2C-A840-A94D-9F7B9C43B436}"/>
              </a:ext>
            </a:extLst>
          </p:cNvPr>
          <p:cNvSpPr>
            <a:spLocks noChangeArrowheads="1"/>
          </p:cNvSpPr>
          <p:nvPr userDrawn="1"/>
        </p:nvSpPr>
        <p:spPr bwMode="auto">
          <a:xfrm>
            <a:off x="990600" y="2870200"/>
            <a:ext cx="2955925" cy="9239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defRPr/>
            </a:pPr>
            <a:r>
              <a:rPr lang="en-US" altLang="en-US" sz="5400" i="1">
                <a:solidFill>
                  <a:srgbClr val="262A63"/>
                </a:solidFill>
                <a:effectLst>
                  <a:outerShdw blurRad="38100" dist="38100" dir="2700000" algn="tl">
                    <a:srgbClr val="000000"/>
                  </a:outerShdw>
                </a:effectLst>
                <a:latin typeface="Trebuchet MS" charset="0"/>
              </a:rPr>
              <a:t>WITH US</a:t>
            </a:r>
          </a:p>
        </p:txBody>
      </p:sp>
      <p:pic>
        <p:nvPicPr>
          <p:cNvPr id="6" name="Picture 18">
            <a:extLst>
              <a:ext uri="{FF2B5EF4-FFF2-40B4-BE49-F238E27FC236}">
                <a16:creationId xmlns:a16="http://schemas.microsoft.com/office/drawing/2014/main" id="{02538DF9-7DD6-374F-BA0A-AF0178143B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71800" y="3810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osceles Triangle 12">
            <a:extLst>
              <a:ext uri="{FF2B5EF4-FFF2-40B4-BE49-F238E27FC236}">
                <a16:creationId xmlns:a16="http://schemas.microsoft.com/office/drawing/2014/main" id="{E1F20C8F-0925-D84A-B079-314D039C4BC4}"/>
              </a:ext>
            </a:extLst>
          </p:cNvPr>
          <p:cNvSpPr/>
          <p:nvPr userDrawn="1"/>
        </p:nvSpPr>
        <p:spPr>
          <a:xfrm flipV="1">
            <a:off x="7032625" y="-3175"/>
            <a:ext cx="1425575" cy="5257800"/>
          </a:xfrm>
          <a:custGeom>
            <a:avLst/>
            <a:gdLst>
              <a:gd name="connsiteX0" fmla="*/ 0 w 1447800"/>
              <a:gd name="connsiteY0" fmla="*/ 5257801 h 5257801"/>
              <a:gd name="connsiteX1" fmla="*/ 1447800 w 1447800"/>
              <a:gd name="connsiteY1" fmla="*/ 0 h 5257801"/>
              <a:gd name="connsiteX2" fmla="*/ 1447800 w 1447800"/>
              <a:gd name="connsiteY2" fmla="*/ 5257801 h 5257801"/>
              <a:gd name="connsiteX3" fmla="*/ 0 w 1447800"/>
              <a:gd name="connsiteY3" fmla="*/ 5257801 h 5257801"/>
              <a:gd name="connsiteX0" fmla="*/ 0 w 1485900"/>
              <a:gd name="connsiteY0" fmla="*/ 5257801 h 5257801"/>
              <a:gd name="connsiteX1" fmla="*/ 1447800 w 1485900"/>
              <a:gd name="connsiteY1" fmla="*/ 0 h 5257801"/>
              <a:gd name="connsiteX2" fmla="*/ 1485900 w 1485900"/>
              <a:gd name="connsiteY2" fmla="*/ 5257801 h 5257801"/>
              <a:gd name="connsiteX3" fmla="*/ 0 w 1485900"/>
              <a:gd name="connsiteY3" fmla="*/ 5257801 h 5257801"/>
              <a:gd name="connsiteX0" fmla="*/ 0 w 1485900"/>
              <a:gd name="connsiteY0" fmla="*/ 5257801 h 5257801"/>
              <a:gd name="connsiteX1" fmla="*/ 1476375 w 1485900"/>
              <a:gd name="connsiteY1" fmla="*/ 0 h 5257801"/>
              <a:gd name="connsiteX2" fmla="*/ 1485900 w 1485900"/>
              <a:gd name="connsiteY2" fmla="*/ 5257801 h 5257801"/>
              <a:gd name="connsiteX3" fmla="*/ 0 w 1485900"/>
              <a:gd name="connsiteY3" fmla="*/ 5257801 h 5257801"/>
            </a:gdLst>
            <a:ahLst/>
            <a:cxnLst>
              <a:cxn ang="0">
                <a:pos x="connsiteX0" y="connsiteY0"/>
              </a:cxn>
              <a:cxn ang="0">
                <a:pos x="connsiteX1" y="connsiteY1"/>
              </a:cxn>
              <a:cxn ang="0">
                <a:pos x="connsiteX2" y="connsiteY2"/>
              </a:cxn>
              <a:cxn ang="0">
                <a:pos x="connsiteX3" y="connsiteY3"/>
              </a:cxn>
            </a:cxnLst>
            <a:rect l="l" t="t" r="r" b="b"/>
            <a:pathLst>
              <a:path w="1485900" h="5257801">
                <a:moveTo>
                  <a:pt x="0" y="5257801"/>
                </a:moveTo>
                <a:lnTo>
                  <a:pt x="1476375" y="0"/>
                </a:lnTo>
                <a:lnTo>
                  <a:pt x="1485900" y="5257801"/>
                </a:lnTo>
                <a:lnTo>
                  <a:pt x="0" y="5257801"/>
                </a:lnTo>
                <a:close/>
              </a:path>
            </a:pathLst>
          </a:custGeom>
          <a:solidFill>
            <a:srgbClr val="262A6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Isosceles Triangle 11">
            <a:extLst>
              <a:ext uri="{FF2B5EF4-FFF2-40B4-BE49-F238E27FC236}">
                <a16:creationId xmlns:a16="http://schemas.microsoft.com/office/drawing/2014/main" id="{DE0EF6C6-7969-5942-A734-3F2EA48425BE}"/>
              </a:ext>
            </a:extLst>
          </p:cNvPr>
          <p:cNvSpPr/>
          <p:nvPr userDrawn="1"/>
        </p:nvSpPr>
        <p:spPr>
          <a:xfrm flipV="1">
            <a:off x="8448675" y="0"/>
            <a:ext cx="723900" cy="5829300"/>
          </a:xfrm>
          <a:custGeom>
            <a:avLst/>
            <a:gdLst>
              <a:gd name="connsiteX0" fmla="*/ 0 w 685800"/>
              <a:gd name="connsiteY0" fmla="*/ 5791200 h 5791200"/>
              <a:gd name="connsiteX1" fmla="*/ 0 w 685800"/>
              <a:gd name="connsiteY1" fmla="*/ 0 h 5791200"/>
              <a:gd name="connsiteX2" fmla="*/ 685800 w 685800"/>
              <a:gd name="connsiteY2" fmla="*/ 5791200 h 5791200"/>
              <a:gd name="connsiteX3" fmla="*/ 0 w 685800"/>
              <a:gd name="connsiteY3" fmla="*/ 5791200 h 5791200"/>
              <a:gd name="connsiteX0" fmla="*/ 85725 w 771525"/>
              <a:gd name="connsiteY0" fmla="*/ 5810250 h 5810250"/>
              <a:gd name="connsiteX1" fmla="*/ 0 w 771525"/>
              <a:gd name="connsiteY1" fmla="*/ 0 h 5810250"/>
              <a:gd name="connsiteX2" fmla="*/ 771525 w 771525"/>
              <a:gd name="connsiteY2" fmla="*/ 5810250 h 5810250"/>
              <a:gd name="connsiteX3" fmla="*/ 85725 w 771525"/>
              <a:gd name="connsiteY3" fmla="*/ 5810250 h 5810250"/>
              <a:gd name="connsiteX0" fmla="*/ 47625 w 771525"/>
              <a:gd name="connsiteY0" fmla="*/ 5810250 h 5810250"/>
              <a:gd name="connsiteX1" fmla="*/ 0 w 771525"/>
              <a:gd name="connsiteY1" fmla="*/ 0 h 5810250"/>
              <a:gd name="connsiteX2" fmla="*/ 771525 w 771525"/>
              <a:gd name="connsiteY2" fmla="*/ 5810250 h 5810250"/>
              <a:gd name="connsiteX3" fmla="*/ 47625 w 771525"/>
              <a:gd name="connsiteY3" fmla="*/ 5810250 h 5810250"/>
              <a:gd name="connsiteX0" fmla="*/ 38100 w 762000"/>
              <a:gd name="connsiteY0" fmla="*/ 5829300 h 5829300"/>
              <a:gd name="connsiteX1" fmla="*/ 0 w 762000"/>
              <a:gd name="connsiteY1" fmla="*/ 0 h 5829300"/>
              <a:gd name="connsiteX2" fmla="*/ 762000 w 762000"/>
              <a:gd name="connsiteY2" fmla="*/ 5829300 h 5829300"/>
              <a:gd name="connsiteX3" fmla="*/ 38100 w 762000"/>
              <a:gd name="connsiteY3" fmla="*/ 5829300 h 5829300"/>
              <a:gd name="connsiteX0" fmla="*/ 0 w 723900"/>
              <a:gd name="connsiteY0" fmla="*/ 5829300 h 5829300"/>
              <a:gd name="connsiteX1" fmla="*/ 0 w 723900"/>
              <a:gd name="connsiteY1" fmla="*/ 0 h 5829300"/>
              <a:gd name="connsiteX2" fmla="*/ 723900 w 723900"/>
              <a:gd name="connsiteY2" fmla="*/ 5829300 h 5829300"/>
              <a:gd name="connsiteX3" fmla="*/ 0 w 723900"/>
              <a:gd name="connsiteY3" fmla="*/ 5829300 h 5829300"/>
            </a:gdLst>
            <a:ahLst/>
            <a:cxnLst>
              <a:cxn ang="0">
                <a:pos x="connsiteX0" y="connsiteY0"/>
              </a:cxn>
              <a:cxn ang="0">
                <a:pos x="connsiteX1" y="connsiteY1"/>
              </a:cxn>
              <a:cxn ang="0">
                <a:pos x="connsiteX2" y="connsiteY2"/>
              </a:cxn>
              <a:cxn ang="0">
                <a:pos x="connsiteX3" y="connsiteY3"/>
              </a:cxn>
            </a:cxnLst>
            <a:rect l="l" t="t" r="r" b="b"/>
            <a:pathLst>
              <a:path w="723900" h="5829300">
                <a:moveTo>
                  <a:pt x="0" y="5829300"/>
                </a:moveTo>
                <a:lnTo>
                  <a:pt x="0" y="0"/>
                </a:lnTo>
                <a:lnTo>
                  <a:pt x="723900" y="5829300"/>
                </a:lnTo>
                <a:lnTo>
                  <a:pt x="0" y="5829300"/>
                </a:lnTo>
                <a:close/>
              </a:path>
            </a:pathLst>
          </a:custGeom>
          <a:solidFill>
            <a:srgbClr val="DBAB27">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Isosceles Triangle 6">
            <a:extLst>
              <a:ext uri="{FF2B5EF4-FFF2-40B4-BE49-F238E27FC236}">
                <a16:creationId xmlns:a16="http://schemas.microsoft.com/office/drawing/2014/main" id="{428A16B6-EA63-4B44-9416-4CFC57465E36}"/>
              </a:ext>
            </a:extLst>
          </p:cNvPr>
          <p:cNvSpPr/>
          <p:nvPr userDrawn="1"/>
        </p:nvSpPr>
        <p:spPr>
          <a:xfrm>
            <a:off x="8245475" y="20638"/>
            <a:ext cx="914400" cy="6858000"/>
          </a:xfrm>
          <a:custGeom>
            <a:avLst/>
            <a:gdLst>
              <a:gd name="connsiteX0" fmla="*/ 0 w 914400"/>
              <a:gd name="connsiteY0" fmla="*/ 6858000 h 6858000"/>
              <a:gd name="connsiteX1" fmla="*/ 914400 w 914400"/>
              <a:gd name="connsiteY1" fmla="*/ 0 h 6858000"/>
              <a:gd name="connsiteX2" fmla="*/ 914400 w 914400"/>
              <a:gd name="connsiteY2" fmla="*/ 6858000 h 6858000"/>
              <a:gd name="connsiteX3" fmla="*/ 0 w 914400"/>
              <a:gd name="connsiteY3" fmla="*/ 6858000 h 6858000"/>
              <a:gd name="connsiteX0" fmla="*/ 0 w 914400"/>
              <a:gd name="connsiteY0" fmla="*/ 6850685 h 6858000"/>
              <a:gd name="connsiteX1" fmla="*/ 914400 w 914400"/>
              <a:gd name="connsiteY1" fmla="*/ 0 h 6858000"/>
              <a:gd name="connsiteX2" fmla="*/ 914400 w 914400"/>
              <a:gd name="connsiteY2" fmla="*/ 6858000 h 6858000"/>
              <a:gd name="connsiteX3" fmla="*/ 0 w 914400"/>
              <a:gd name="connsiteY3" fmla="*/ 6850685 h 6858000"/>
              <a:gd name="connsiteX0" fmla="*/ 0 w 819150"/>
              <a:gd name="connsiteY0" fmla="*/ 6841160 h 6858000"/>
              <a:gd name="connsiteX1" fmla="*/ 819150 w 819150"/>
              <a:gd name="connsiteY1" fmla="*/ 0 h 6858000"/>
              <a:gd name="connsiteX2" fmla="*/ 819150 w 819150"/>
              <a:gd name="connsiteY2" fmla="*/ 6858000 h 6858000"/>
              <a:gd name="connsiteX3" fmla="*/ 0 w 819150"/>
              <a:gd name="connsiteY3" fmla="*/ 6841160 h 6858000"/>
              <a:gd name="connsiteX0" fmla="*/ 0 w 695325"/>
              <a:gd name="connsiteY0" fmla="*/ 6860210 h 6860210"/>
              <a:gd name="connsiteX1" fmla="*/ 695325 w 695325"/>
              <a:gd name="connsiteY1" fmla="*/ 0 h 6860210"/>
              <a:gd name="connsiteX2" fmla="*/ 695325 w 695325"/>
              <a:gd name="connsiteY2" fmla="*/ 6858000 h 6860210"/>
              <a:gd name="connsiteX3" fmla="*/ 0 w 695325"/>
              <a:gd name="connsiteY3" fmla="*/ 6860210 h 6860210"/>
              <a:gd name="connsiteX0" fmla="*/ 0 w 914400"/>
              <a:gd name="connsiteY0" fmla="*/ 6850685 h 6858000"/>
              <a:gd name="connsiteX1" fmla="*/ 914400 w 914400"/>
              <a:gd name="connsiteY1" fmla="*/ 0 h 6858000"/>
              <a:gd name="connsiteX2" fmla="*/ 914400 w 914400"/>
              <a:gd name="connsiteY2" fmla="*/ 6858000 h 6858000"/>
              <a:gd name="connsiteX3" fmla="*/ 0 w 914400"/>
              <a:gd name="connsiteY3" fmla="*/ 6850685 h 6858000"/>
            </a:gdLst>
            <a:ahLst/>
            <a:cxnLst>
              <a:cxn ang="0">
                <a:pos x="connsiteX0" y="connsiteY0"/>
              </a:cxn>
              <a:cxn ang="0">
                <a:pos x="connsiteX1" y="connsiteY1"/>
              </a:cxn>
              <a:cxn ang="0">
                <a:pos x="connsiteX2" y="connsiteY2"/>
              </a:cxn>
              <a:cxn ang="0">
                <a:pos x="connsiteX3" y="connsiteY3"/>
              </a:cxn>
            </a:cxnLst>
            <a:rect l="l" t="t" r="r" b="b"/>
            <a:pathLst>
              <a:path w="914400" h="6858000">
                <a:moveTo>
                  <a:pt x="0" y="6850685"/>
                </a:moveTo>
                <a:lnTo>
                  <a:pt x="914400" y="0"/>
                </a:lnTo>
                <a:lnTo>
                  <a:pt x="914400" y="6858000"/>
                </a:lnTo>
                <a:lnTo>
                  <a:pt x="0" y="6850685"/>
                </a:lnTo>
                <a:close/>
              </a:path>
            </a:pathLst>
          </a:custGeom>
          <a:solidFill>
            <a:srgbClr val="262A63">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 descr="FDOELogo.png">
            <a:extLst>
              <a:ext uri="{FF2B5EF4-FFF2-40B4-BE49-F238E27FC236}">
                <a16:creationId xmlns:a16="http://schemas.microsoft.com/office/drawing/2014/main" id="{6ADB3011-129E-C74E-B3F4-72C79B5624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51088" y="5943600"/>
            <a:ext cx="222091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547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2153-3912-B34C-A2FA-66852A662602}"/>
              </a:ext>
            </a:extLst>
          </p:cNvPr>
          <p:cNvSpPr>
            <a:spLocks noGrp="1"/>
          </p:cNvSpPr>
          <p:nvPr>
            <p:ph type="title"/>
          </p:nvPr>
        </p:nvSpPr>
        <p:spPr>
          <a:xfrm>
            <a:off x="620961" y="2766210"/>
            <a:ext cx="2903350" cy="1325584"/>
          </a:xfrm>
          <a:prstGeom prst="rect">
            <a:avLst/>
          </a:prstGeom>
        </p:spPr>
        <p:txBody>
          <a:bodyPr/>
          <a:lstStyle>
            <a:lvl1pPr>
              <a:defRPr baseline="0">
                <a:solidFill>
                  <a:srgbClr val="A6CE3A"/>
                </a:solidFill>
              </a:defRPr>
            </a:lvl1pPr>
          </a:lstStyle>
          <a:p>
            <a:r>
              <a:rPr lang="en-US" dirty="0"/>
              <a:t>Click to edit</a:t>
            </a:r>
          </a:p>
        </p:txBody>
      </p:sp>
    </p:spTree>
    <p:extLst>
      <p:ext uri="{BB962C8B-B14F-4D97-AF65-F5344CB8AC3E}">
        <p14:creationId xmlns:p14="http://schemas.microsoft.com/office/powerpoint/2010/main" val="3265316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F2153-3912-B34C-A2FA-66852A662602}"/>
              </a:ext>
            </a:extLst>
          </p:cNvPr>
          <p:cNvSpPr>
            <a:spLocks noGrp="1"/>
          </p:cNvSpPr>
          <p:nvPr>
            <p:ph type="title"/>
          </p:nvPr>
        </p:nvSpPr>
        <p:spPr>
          <a:xfrm>
            <a:off x="620961" y="2766210"/>
            <a:ext cx="2903350" cy="1325584"/>
          </a:xfrm>
          <a:prstGeom prst="rect">
            <a:avLst/>
          </a:prstGeom>
        </p:spPr>
        <p:txBody>
          <a:bodyPr/>
          <a:lstStyle>
            <a:lvl1pPr>
              <a:defRPr baseline="0">
                <a:solidFill>
                  <a:srgbClr val="A6CE3A"/>
                </a:solidFill>
              </a:defRPr>
            </a:lvl1pPr>
          </a:lstStyle>
          <a:p>
            <a:r>
              <a:rPr lang="en-US" dirty="0"/>
              <a:t>Click to edit</a:t>
            </a:r>
          </a:p>
        </p:txBody>
      </p:sp>
    </p:spTree>
    <p:extLst>
      <p:ext uri="{BB962C8B-B14F-4D97-AF65-F5344CB8AC3E}">
        <p14:creationId xmlns:p14="http://schemas.microsoft.com/office/powerpoint/2010/main" val="2241435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903" y="364850"/>
            <a:ext cx="7886195" cy="132558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906348"/>
            <a:ext cx="7886700" cy="4354753"/>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615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B6564BD5-9FD3-4417-B9C8-F1C10455A9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5B4A45E-19BB-4F52-9BBF-6A7F0CAEA310}"/>
              </a:ext>
            </a:extLst>
          </p:cNvPr>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8" name="Rectangle 7">
            <a:extLst>
              <a:ext uri="{FF2B5EF4-FFF2-40B4-BE49-F238E27FC236}">
                <a16:creationId xmlns:a16="http://schemas.microsoft.com/office/drawing/2014/main" id="{A8B17A11-2535-40EA-BCF7-18D04DC33531}"/>
              </a:ext>
            </a:extLst>
          </p:cNvPr>
          <p:cNvSpPr/>
          <p:nvPr userDrawn="1"/>
        </p:nvSpPr>
        <p:spPr>
          <a:xfrm>
            <a:off x="482600" y="3100388"/>
            <a:ext cx="8178800"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9" name="Picture 18" descr="FDOELogo.png">
            <a:extLst>
              <a:ext uri="{FF2B5EF4-FFF2-40B4-BE49-F238E27FC236}">
                <a16:creationId xmlns:a16="http://schemas.microsoft.com/office/drawing/2014/main" id="{7B71CE63-1A4E-4A25-8A9F-ADE4E652E7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57488" y="5353050"/>
            <a:ext cx="3635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3108" y="3201340"/>
            <a:ext cx="8177784" cy="980294"/>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3108" y="4385254"/>
            <a:ext cx="8177784" cy="4067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4"/>
          </p:nvPr>
        </p:nvSpPr>
        <p:spPr>
          <a:xfrm>
            <a:off x="3535363" y="4944147"/>
            <a:ext cx="2073275" cy="365568"/>
          </a:xfrm>
        </p:spPr>
        <p:txBody>
          <a:bodyPr>
            <a:normAutofit/>
          </a:bodyPr>
          <a:lstStyle>
            <a:lvl1pPr marL="0" indent="0" algn="ctr">
              <a:buNone/>
              <a:defRPr sz="2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370496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906348"/>
            <a:ext cx="7886700" cy="435475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78619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52255-A4F8-45BF-ABA4-EDF8B803FD7D}"/>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944FFA1D-FB5E-42B6-A4B7-4E755DF77CB7}"/>
              </a:ext>
            </a:extLst>
          </p:cNvPr>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258B543D-E83B-4867-A702-E179A010BCAD}"/>
              </a:ext>
            </a:extLst>
          </p:cNvPr>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C3C457BA-C63C-4E3D-B44D-D0686500B8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6024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BAE05A-82E5-42D7-8799-96E662E39D65}"/>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E743678E-4865-4683-9ECA-1F5961E9AA37}"/>
              </a:ext>
            </a:extLst>
          </p:cNvPr>
          <p:cNvSpPr/>
          <p:nvPr userDrawn="1"/>
        </p:nvSpPr>
        <p:spPr>
          <a:xfrm>
            <a:off x="981075" y="2527300"/>
            <a:ext cx="7181850" cy="1439863"/>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69F6B3B4-DAF6-48CE-8C28-9C26D6CF818C}"/>
              </a:ext>
            </a:extLst>
          </p:cNvPr>
          <p:cNvSpPr/>
          <p:nvPr userDrawn="1"/>
        </p:nvSpPr>
        <p:spPr>
          <a:xfrm>
            <a:off x="0" y="3149600"/>
            <a:ext cx="9144000" cy="20955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B3CFC9A6-BA31-4DE4-93B1-24B94A38D3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1996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D38DCC-4462-44A4-8017-A034ADE926D8}"/>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E8664172-0BB1-4F04-B08C-0779812BFE3B}"/>
              </a:ext>
            </a:extLst>
          </p:cNvPr>
          <p:cNvSpPr/>
          <p:nvPr userDrawn="1"/>
        </p:nvSpPr>
        <p:spPr>
          <a:xfrm>
            <a:off x="981075" y="2527300"/>
            <a:ext cx="7181850" cy="1439863"/>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84DFBCE7-AD29-4A4E-9FA1-F2AA08F13E0A}"/>
              </a:ext>
            </a:extLst>
          </p:cNvPr>
          <p:cNvSpPr/>
          <p:nvPr userDrawn="1"/>
        </p:nvSpPr>
        <p:spPr>
          <a:xfrm>
            <a:off x="0" y="3149600"/>
            <a:ext cx="9144000" cy="20955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69D715F8-12F5-475B-9EE4-F8C4DF558F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050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AA7C18-6327-4326-AE77-7EA94BD5AD0E}"/>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21C0D027-BA43-470F-9DE1-0946FBA87200}"/>
              </a:ext>
            </a:extLst>
          </p:cNvPr>
          <p:cNvSpPr/>
          <p:nvPr userDrawn="1"/>
        </p:nvSpPr>
        <p:spPr>
          <a:xfrm>
            <a:off x="981075" y="2527300"/>
            <a:ext cx="7181850" cy="1439863"/>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BE02762C-0825-47FB-99DE-C72551B002A1}"/>
              </a:ext>
            </a:extLst>
          </p:cNvPr>
          <p:cNvSpPr/>
          <p:nvPr userDrawn="1"/>
        </p:nvSpPr>
        <p:spPr>
          <a:xfrm>
            <a:off x="0" y="3149600"/>
            <a:ext cx="9144000" cy="20955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DA0B95DD-E67D-4FCA-AB47-22EDDF8FBE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74663"/>
            <a:ext cx="48133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08404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A165A-DFBA-4E3F-B1F9-BDF3D37031BE}"/>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C427691A-E3E0-402A-AFA5-1161299970A2}"/>
              </a:ext>
            </a:extLst>
          </p:cNvPr>
          <p:cNvSpPr/>
          <p:nvPr userDrawn="1"/>
        </p:nvSpPr>
        <p:spPr>
          <a:xfrm>
            <a:off x="981075" y="2527300"/>
            <a:ext cx="7181850" cy="1439863"/>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4F069720-3CF1-46AC-A44E-65C7FEB81A96}"/>
              </a:ext>
            </a:extLst>
          </p:cNvPr>
          <p:cNvSpPr/>
          <p:nvPr userDrawn="1"/>
        </p:nvSpPr>
        <p:spPr>
          <a:xfrm>
            <a:off x="0" y="3149600"/>
            <a:ext cx="9144000" cy="20955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pic>
        <p:nvPicPr>
          <p:cNvPr id="7" name="Picture 18" descr="FDOELogo.png">
            <a:extLst>
              <a:ext uri="{FF2B5EF4-FFF2-40B4-BE49-F238E27FC236}">
                <a16:creationId xmlns:a16="http://schemas.microsoft.com/office/drawing/2014/main" id="{49BEC337-A020-430D-853E-1F2D62FF6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9475" y="468313"/>
            <a:ext cx="4813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60514" y="2734712"/>
            <a:ext cx="7013448" cy="1077016"/>
          </a:xfrm>
        </p:spPr>
        <p:txBody>
          <a:bodyPr anchor="ctr">
            <a:normAutofit/>
          </a:bodyPr>
          <a:lstStyle>
            <a:lvl1pPr algn="ctr">
              <a:defRPr sz="36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5742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282575" y="228600"/>
            <a:ext cx="4235450" cy="4187952"/>
          </a:xfrm>
          <a:prstGeom prst="rect">
            <a:avLst/>
          </a:prstGeom>
          <a:solidFill>
            <a:srgbClr val="3B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rgbClr val="E6C4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rgbClr val="1D7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rgbClr val="E6C467"/>
                </a:solidFill>
              </a:rPr>
              <a:t>+</a:t>
            </a:r>
          </a:p>
        </p:txBody>
      </p:sp>
      <p:sp>
        <p:nvSpPr>
          <p:cNvPr id="11" name="Rectangle 10"/>
          <p:cNvSpPr/>
          <p:nvPr/>
        </p:nvSpPr>
        <p:spPr>
          <a:xfrm>
            <a:off x="4624388" y="228600"/>
            <a:ext cx="2057400" cy="2039112"/>
          </a:xfrm>
          <a:prstGeom prst="rect">
            <a:avLst/>
          </a:prstGeom>
          <a:solidFill>
            <a:srgbClr val="7B9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rgbClr val="9FB8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1C1007AD-0316-1D40-A32D-B3CF80E950F3}"/>
              </a:ext>
            </a:extLst>
          </p:cNvPr>
          <p:cNvSpPr txBox="1"/>
          <p:nvPr userDrawn="1"/>
        </p:nvSpPr>
        <p:spPr>
          <a:xfrm>
            <a:off x="521267" y="669735"/>
            <a:ext cx="3748352" cy="1975926"/>
          </a:xfrm>
          <a:prstGeom prst="rect">
            <a:avLst/>
          </a:prstGeom>
          <a:noFill/>
        </p:spPr>
        <p:txBody>
          <a:bodyPr wrap="square" rtlCol="0">
            <a:spAutoFit/>
          </a:bodyPr>
          <a:lstStyle/>
          <a:p>
            <a:pPr algn="ctr">
              <a:defRPr/>
            </a:pPr>
            <a:r>
              <a:rPr lang="en-US" sz="2160">
                <a:solidFill>
                  <a:prstClr val="white"/>
                </a:solidFill>
                <a:latin typeface="Bangla MN"/>
                <a:cs typeface="Bangla MN"/>
              </a:rPr>
              <a:t>Contact  Information</a:t>
            </a:r>
          </a:p>
          <a:p>
            <a:pPr algn="ctr">
              <a:defRPr/>
            </a:pPr>
            <a:endParaRPr lang="en-US" sz="2160">
              <a:solidFill>
                <a:prstClr val="white"/>
              </a:solidFill>
              <a:latin typeface="Bangla MN"/>
              <a:cs typeface="Bangla MN"/>
            </a:endParaRPr>
          </a:p>
          <a:p>
            <a:pPr algn="ctr">
              <a:defRPr/>
            </a:pPr>
            <a:endParaRPr lang="en-US" sz="2160">
              <a:solidFill>
                <a:prstClr val="white"/>
              </a:solidFill>
              <a:latin typeface="Bangla MN"/>
              <a:cs typeface="Bangla MN"/>
            </a:endParaRPr>
          </a:p>
          <a:p>
            <a:pPr algn="ctr">
              <a:defRPr/>
            </a:pPr>
            <a:endParaRPr lang="en-US" sz="2160">
              <a:solidFill>
                <a:prstClr val="white"/>
              </a:solidFill>
              <a:latin typeface="Bangla MN"/>
              <a:cs typeface="Bangla MN"/>
            </a:endParaRPr>
          </a:p>
          <a:p>
            <a:pPr algn="ctr">
              <a:defRPr/>
            </a:pPr>
            <a:endParaRPr lang="en-US" sz="1440" b="1">
              <a:solidFill>
                <a:prstClr val="white"/>
              </a:solidFill>
              <a:latin typeface="Bangla MN"/>
              <a:cs typeface="Bangla MN"/>
            </a:endParaRPr>
          </a:p>
          <a:p>
            <a:pPr algn="ctr">
              <a:defRPr/>
            </a:pPr>
            <a:endParaRPr lang="en-US" sz="2160">
              <a:solidFill>
                <a:prstClr val="white"/>
              </a:solidFill>
              <a:latin typeface="Bangla MN"/>
              <a:cs typeface="Bangla MN"/>
            </a:endParaRPr>
          </a:p>
        </p:txBody>
      </p:sp>
      <p:sp>
        <p:nvSpPr>
          <p:cNvPr id="14" name="TextBox 13">
            <a:extLst>
              <a:ext uri="{FF2B5EF4-FFF2-40B4-BE49-F238E27FC236}">
                <a16:creationId xmlns:a16="http://schemas.microsoft.com/office/drawing/2014/main" id="{A91FE2F4-7212-EF4C-B957-D4230109A47B}"/>
              </a:ext>
            </a:extLst>
          </p:cNvPr>
          <p:cNvSpPr txBox="1"/>
          <p:nvPr userDrawn="1"/>
        </p:nvSpPr>
        <p:spPr>
          <a:xfrm>
            <a:off x="282575" y="4469149"/>
            <a:ext cx="3838553" cy="424732"/>
          </a:xfrm>
          <a:prstGeom prst="rect">
            <a:avLst/>
          </a:prstGeom>
          <a:noFill/>
        </p:spPr>
        <p:txBody>
          <a:bodyPr wrap="square" rtlCol="0">
            <a:spAutoFit/>
          </a:bodyPr>
          <a:lstStyle/>
          <a:p>
            <a:pPr algn="l">
              <a:defRPr/>
            </a:pPr>
            <a:r>
              <a:rPr lang="en-US" sz="1080" dirty="0">
                <a:solidFill>
                  <a:prstClr val="white">
                    <a:lumMod val="65000"/>
                  </a:prstClr>
                </a:solidFill>
                <a:latin typeface="Bangla MN"/>
                <a:cs typeface="Bangla MN"/>
              </a:rPr>
              <a:t>Florida Department of Education</a:t>
            </a:r>
          </a:p>
          <a:p>
            <a:pPr algn="l">
              <a:defRPr/>
            </a:pPr>
            <a:r>
              <a:rPr lang="en-US" sz="1080" dirty="0">
                <a:solidFill>
                  <a:prstClr val="white">
                    <a:lumMod val="65000"/>
                  </a:prstClr>
                </a:solidFill>
                <a:latin typeface="Bangla MN"/>
                <a:cs typeface="Bangla MN"/>
              </a:rPr>
              <a:t>Bureau of Student Support Services</a:t>
            </a:r>
          </a:p>
        </p:txBody>
      </p:sp>
      <p:sp>
        <p:nvSpPr>
          <p:cNvPr id="16" name="TextBox 15">
            <a:extLst>
              <a:ext uri="{FF2B5EF4-FFF2-40B4-BE49-F238E27FC236}">
                <a16:creationId xmlns:a16="http://schemas.microsoft.com/office/drawing/2014/main" id="{004B18E0-0819-7045-8C1E-F952A2E2FAD9}"/>
              </a:ext>
            </a:extLst>
          </p:cNvPr>
          <p:cNvSpPr txBox="1"/>
          <p:nvPr userDrawn="1"/>
        </p:nvSpPr>
        <p:spPr>
          <a:xfrm>
            <a:off x="6813311" y="3599686"/>
            <a:ext cx="2041931" cy="507831"/>
          </a:xfrm>
          <a:prstGeom prst="rect">
            <a:avLst/>
          </a:prstGeom>
          <a:noFill/>
        </p:spPr>
        <p:txBody>
          <a:bodyPr wrap="square" rtlCol="0">
            <a:spAutoFit/>
          </a:bodyPr>
          <a:lstStyle/>
          <a:p>
            <a:pPr algn="ctr">
              <a:defRPr/>
            </a:pPr>
            <a:r>
              <a:rPr lang="en-US" sz="1350">
                <a:solidFill>
                  <a:srgbClr val="0000FF"/>
                </a:solidFill>
                <a:latin typeface="Bangla MN"/>
                <a:cs typeface="Bangla MN"/>
                <a:hlinkClick r:id="rId2">
                  <a:extLst>
                    <a:ext uri="{A12FA001-AC4F-418D-AE19-62706E023703}">
                      <ahyp:hlinkClr xmlns:ahyp="http://schemas.microsoft.com/office/drawing/2018/hyperlinkcolor" val="tx"/>
                    </a:ext>
                  </a:extLst>
                </a:hlinkClick>
              </a:rPr>
              <a:t>https://sss.usf.edu/</a:t>
            </a:r>
            <a:endParaRPr lang="en-US" sz="1350">
              <a:solidFill>
                <a:srgbClr val="0000FF"/>
              </a:solidFill>
              <a:latin typeface="Bangla MN"/>
              <a:cs typeface="Bangla MN"/>
            </a:endParaRPr>
          </a:p>
          <a:p>
            <a:pPr algn="ctr">
              <a:defRPr/>
            </a:pPr>
            <a:endParaRPr lang="en-US" sz="1350">
              <a:solidFill>
                <a:srgbClr val="FFFFFF"/>
              </a:solidFill>
              <a:latin typeface="Bangla MN"/>
              <a:cs typeface="Bangla MN"/>
            </a:endParaRPr>
          </a:p>
        </p:txBody>
      </p:sp>
      <p:pic>
        <p:nvPicPr>
          <p:cNvPr id="17" name="Picture 16" descr="SSS[lg].jpg">
            <a:extLst>
              <a:ext uri="{FF2B5EF4-FFF2-40B4-BE49-F238E27FC236}">
                <a16:creationId xmlns:a16="http://schemas.microsoft.com/office/drawing/2014/main" id="{FFC660BA-C5A5-5941-9499-B3EBE52A63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615" y="5713882"/>
            <a:ext cx="1377185" cy="757129"/>
          </a:xfrm>
          <a:prstGeom prst="rect">
            <a:avLst/>
          </a:prstGeom>
        </p:spPr>
      </p:pic>
      <p:sp>
        <p:nvSpPr>
          <p:cNvPr id="18" name="TextBox 17">
            <a:extLst>
              <a:ext uri="{FF2B5EF4-FFF2-40B4-BE49-F238E27FC236}">
                <a16:creationId xmlns:a16="http://schemas.microsoft.com/office/drawing/2014/main" id="{21A719D8-3C23-B546-815B-15957F0C8AF0}"/>
              </a:ext>
            </a:extLst>
          </p:cNvPr>
          <p:cNvSpPr txBox="1"/>
          <p:nvPr userDrawn="1"/>
        </p:nvSpPr>
        <p:spPr>
          <a:xfrm>
            <a:off x="2585435" y="6101679"/>
            <a:ext cx="2601530" cy="369332"/>
          </a:xfrm>
          <a:prstGeom prst="rect">
            <a:avLst/>
          </a:prstGeom>
          <a:noFill/>
        </p:spPr>
        <p:txBody>
          <a:bodyPr wrap="square" rtlCol="0">
            <a:spAutoFit/>
          </a:bodyPr>
          <a:lstStyle/>
          <a:p>
            <a:pPr>
              <a:defRPr/>
            </a:pPr>
            <a:r>
              <a:rPr lang="en-US" sz="1800" spc="180">
                <a:solidFill>
                  <a:srgbClr val="663366">
                    <a:lumMod val="75000"/>
                    <a:alpha val="68000"/>
                  </a:srgbClr>
                </a:solidFill>
                <a:latin typeface="Mistral"/>
                <a:cs typeface="Brush Script MT Italic"/>
              </a:rPr>
              <a:t>In Collaboration with</a:t>
            </a:r>
            <a:r>
              <a:rPr lang="en-US" sz="1800" spc="90">
                <a:solidFill>
                  <a:srgbClr val="663366">
                    <a:lumMod val="75000"/>
                    <a:alpha val="68000"/>
                  </a:srgbClr>
                </a:solidFill>
                <a:latin typeface="Mistral"/>
                <a:cs typeface="Brush Script MT Italic"/>
              </a:rPr>
              <a:t>…</a:t>
            </a:r>
          </a:p>
        </p:txBody>
      </p:sp>
      <p:pic>
        <p:nvPicPr>
          <p:cNvPr id="19" name="Picture 18" descr="FloridaDOE_Logo_final (3).jpg">
            <a:extLst>
              <a:ext uri="{FF2B5EF4-FFF2-40B4-BE49-F238E27FC236}">
                <a16:creationId xmlns:a16="http://schemas.microsoft.com/office/drawing/2014/main" id="{2D4EEFE2-6A7A-D241-99B8-BEB4F77B0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3600" y="5578849"/>
            <a:ext cx="2468880" cy="892162"/>
          </a:xfrm>
          <a:prstGeom prst="rect">
            <a:avLst/>
          </a:prstGeom>
        </p:spPr>
      </p:pic>
      <p:sp>
        <p:nvSpPr>
          <p:cNvPr id="20" name="TextBox 19">
            <a:extLst>
              <a:ext uri="{FF2B5EF4-FFF2-40B4-BE49-F238E27FC236}">
                <a16:creationId xmlns:a16="http://schemas.microsoft.com/office/drawing/2014/main" id="{A4178C5F-F678-3546-A796-347D4C7994F7}"/>
              </a:ext>
            </a:extLst>
          </p:cNvPr>
          <p:cNvSpPr txBox="1"/>
          <p:nvPr userDrawn="1"/>
        </p:nvSpPr>
        <p:spPr>
          <a:xfrm>
            <a:off x="5953500" y="4469149"/>
            <a:ext cx="2901742" cy="590931"/>
          </a:xfrm>
          <a:prstGeom prst="rect">
            <a:avLst/>
          </a:prstGeom>
          <a:noFill/>
        </p:spPr>
        <p:txBody>
          <a:bodyPr wrap="square" rtlCol="0">
            <a:spAutoFit/>
          </a:bodyPr>
          <a:lstStyle/>
          <a:p>
            <a:pPr algn="r">
              <a:defRPr/>
            </a:pPr>
            <a:r>
              <a:rPr lang="en-US" sz="1080">
                <a:solidFill>
                  <a:prstClr val="white">
                    <a:lumMod val="65000"/>
                  </a:prstClr>
                </a:solidFill>
                <a:latin typeface="Bangla MN"/>
                <a:cs typeface="Bangla MN"/>
              </a:rPr>
              <a:t>325 W. Gaines St., Suite 644</a:t>
            </a:r>
          </a:p>
          <a:p>
            <a:pPr algn="r">
              <a:defRPr/>
            </a:pPr>
            <a:r>
              <a:rPr lang="en-US" sz="1080">
                <a:solidFill>
                  <a:prstClr val="white">
                    <a:lumMod val="65000"/>
                  </a:prstClr>
                </a:solidFill>
                <a:latin typeface="Bangla MN"/>
                <a:cs typeface="Bangla MN"/>
              </a:rPr>
              <a:t>Tallahassee, FL 32399</a:t>
            </a:r>
          </a:p>
          <a:p>
            <a:pPr algn="r">
              <a:defRPr/>
            </a:pPr>
            <a:r>
              <a:rPr lang="en-US" sz="1080">
                <a:solidFill>
                  <a:prstClr val="white">
                    <a:lumMod val="65000"/>
                  </a:prstClr>
                </a:solidFill>
                <a:latin typeface="Bangla MN"/>
                <a:cs typeface="Bangla MN"/>
              </a:rPr>
              <a:t>850-245-7851</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18776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896195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869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98D466-1266-4C53-A720-57842007E9CB}"/>
              </a:ext>
            </a:extLst>
          </p:cNvPr>
          <p:cNvSpPr/>
          <p:nvPr userDrawn="1"/>
        </p:nvSpPr>
        <p:spPr>
          <a:xfrm>
            <a:off x="0" y="0"/>
            <a:ext cx="9144000" cy="6858000"/>
          </a:xfrm>
          <a:prstGeom prst="rect">
            <a:avLst/>
          </a:prstGeom>
          <a:solidFill>
            <a:srgbClr val="00A88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C7721067-EC65-444A-8462-7BE1D8C1AC33}"/>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AE620EE-15A8-4309-80AC-F2774AEDB81C}"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7E53CEE6-570F-4E23-A868-4CBEBFCF7ECE}"/>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50AB4960-7B79-49CB-B565-5DBFADADF5DC}"/>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A49D559-4DEA-4D93-9D98-BE6E5C315E0A}" type="slidenum">
              <a:rPr lang="en-US" altLang="en-US"/>
              <a:pPr/>
              <a:t>‹#›</a:t>
            </a:fld>
            <a:endParaRPr lang="en-US" altLang="en-US"/>
          </a:p>
        </p:txBody>
      </p:sp>
    </p:spTree>
    <p:extLst>
      <p:ext uri="{BB962C8B-B14F-4D97-AF65-F5344CB8AC3E}">
        <p14:creationId xmlns:p14="http://schemas.microsoft.com/office/powerpoint/2010/main" val="39047840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457C9C-AE84-4BE9-9602-658887D86044}"/>
              </a:ext>
            </a:extLst>
          </p:cNvPr>
          <p:cNvSpPr/>
          <p:nvPr userDrawn="1"/>
        </p:nvSpPr>
        <p:spPr>
          <a:xfrm>
            <a:off x="0" y="0"/>
            <a:ext cx="9144000" cy="6858000"/>
          </a:xfrm>
          <a:prstGeom prst="rect">
            <a:avLst/>
          </a:prstGeom>
          <a:solidFill>
            <a:srgbClr val="9CB6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94F79E59-E7C0-4FBF-B8B9-FC7982436EAB}"/>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22CB542-7EEF-4F6D-92BB-059FACF60CF1}"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7BE79C5B-3DFA-48CE-8255-2B4A487B4639}"/>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5BE5BEE8-1F01-4098-A888-ADAD910972E1}"/>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6BF3056-684E-49E6-B245-3DD7454F4274}" type="slidenum">
              <a:rPr lang="en-US" altLang="en-US"/>
              <a:pPr/>
              <a:t>‹#›</a:t>
            </a:fld>
            <a:endParaRPr lang="en-US" altLang="en-US"/>
          </a:p>
        </p:txBody>
      </p:sp>
    </p:spTree>
    <p:extLst>
      <p:ext uri="{BB962C8B-B14F-4D97-AF65-F5344CB8AC3E}">
        <p14:creationId xmlns:p14="http://schemas.microsoft.com/office/powerpoint/2010/main" val="2097047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8621E0-DCCF-4DDB-BD29-C2B7C0CC331B}"/>
              </a:ext>
            </a:extLst>
          </p:cNvPr>
          <p:cNvSpPr/>
          <p:nvPr userDrawn="1"/>
        </p:nvSpPr>
        <p:spPr>
          <a:xfrm>
            <a:off x="0" y="0"/>
            <a:ext cx="9144000" cy="685800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78188844-CCD3-4378-81A9-CAB1730F0CDA}"/>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D0C38D4-BB2F-440A-A762-14114338AA10}"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10D3028F-4980-4AA4-9212-D0C935BC8BE0}"/>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9559CDA6-22E9-4D2C-9CBD-861CD4C90393}"/>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2D102512-ED7A-4F8A-B446-702CF693FDC6}" type="slidenum">
              <a:rPr lang="en-US" altLang="en-US"/>
              <a:pPr/>
              <a:t>‹#›</a:t>
            </a:fld>
            <a:endParaRPr lang="en-US" altLang="en-US"/>
          </a:p>
        </p:txBody>
      </p:sp>
    </p:spTree>
    <p:extLst>
      <p:ext uri="{BB962C8B-B14F-4D97-AF65-F5344CB8AC3E}">
        <p14:creationId xmlns:p14="http://schemas.microsoft.com/office/powerpoint/2010/main" val="27735831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C07CEC-FBA6-452E-8035-DC3945254515}"/>
              </a:ext>
            </a:extLst>
          </p:cNvPr>
          <p:cNvSpPr/>
          <p:nvPr userDrawn="1"/>
        </p:nvSpPr>
        <p:spPr>
          <a:xfrm>
            <a:off x="0" y="0"/>
            <a:ext cx="9144000" cy="6858000"/>
          </a:xfrm>
          <a:prstGeom prst="rect">
            <a:avLst/>
          </a:prstGeom>
          <a:solidFill>
            <a:srgbClr val="0068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DAE6CB79-EF2F-4E05-99AF-7D825E724E43}"/>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BF6506A-769D-403B-BE9A-9DCF613D1BEB}"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18A5556B-883A-4AFD-B45C-2B1B0D957A83}"/>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E07DEEC6-BBAF-46BE-A88F-AE9966522D44}"/>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263D239-CF07-466D-B034-B7F8051F2229}" type="slidenum">
              <a:rPr lang="en-US" altLang="en-US"/>
              <a:pPr/>
              <a:t>‹#›</a:t>
            </a:fld>
            <a:endParaRPr lang="en-US" altLang="en-US"/>
          </a:p>
        </p:txBody>
      </p:sp>
    </p:spTree>
    <p:extLst>
      <p:ext uri="{BB962C8B-B14F-4D97-AF65-F5344CB8AC3E}">
        <p14:creationId xmlns:p14="http://schemas.microsoft.com/office/powerpoint/2010/main" val="510088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Colored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AA3C69-91F2-4414-A615-B19C20C16F3A}"/>
              </a:ext>
            </a:extLst>
          </p:cNvPr>
          <p:cNvSpPr/>
          <p:nvPr userDrawn="1"/>
        </p:nvSpPr>
        <p:spPr>
          <a:xfrm>
            <a:off x="0" y="0"/>
            <a:ext cx="9144000" cy="6858000"/>
          </a:xfrm>
          <a:prstGeom prst="rect">
            <a:avLst/>
          </a:prstGeom>
          <a:solidFill>
            <a:srgbClr val="CD9D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3" name="Date Placeholder 1">
            <a:extLst>
              <a:ext uri="{FF2B5EF4-FFF2-40B4-BE49-F238E27FC236}">
                <a16:creationId xmlns:a16="http://schemas.microsoft.com/office/drawing/2014/main" id="{FD71B60D-452C-49D8-8FC0-B2F2B0101DE0}"/>
              </a:ext>
            </a:extLst>
          </p:cNvPr>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1A6ADFA-83A7-468D-B1D0-52B6BCC6AA31}" type="datetimeFigureOut">
              <a:rPr lang="en-US" altLang="en-US"/>
              <a:pPr>
                <a:defRPr/>
              </a:pPr>
              <a:t>4/29/21</a:t>
            </a:fld>
            <a:endParaRPr lang="en-US" altLang="en-US"/>
          </a:p>
        </p:txBody>
      </p:sp>
      <p:sp>
        <p:nvSpPr>
          <p:cNvPr id="4" name="Footer Placeholder 2">
            <a:extLst>
              <a:ext uri="{FF2B5EF4-FFF2-40B4-BE49-F238E27FC236}">
                <a16:creationId xmlns:a16="http://schemas.microsoft.com/office/drawing/2014/main" id="{920FB05F-8627-43C5-9486-9665A6876446}"/>
              </a:ext>
            </a:extLst>
          </p:cNvPr>
          <p:cNvSpPr>
            <a:spLocks noGrp="1"/>
          </p:cNvSpPr>
          <p:nvPr>
            <p:ph type="ftr" sz="quarter" idx="11"/>
          </p:nvPr>
        </p:nvSpPr>
        <p:spPr>
          <a:xfrm>
            <a:off x="3028950" y="6356350"/>
            <a:ext cx="30861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en-US" altLang="en-US"/>
          </a:p>
        </p:txBody>
      </p:sp>
      <p:sp>
        <p:nvSpPr>
          <p:cNvPr id="5" name="Slide Number Placeholder 3">
            <a:extLst>
              <a:ext uri="{FF2B5EF4-FFF2-40B4-BE49-F238E27FC236}">
                <a16:creationId xmlns:a16="http://schemas.microsoft.com/office/drawing/2014/main" id="{EE728B5E-6E7F-4E28-86C3-E5D6F35C5560}"/>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C2EF207-0342-4FA4-91B9-F3B031A6EF4A}" type="slidenum">
              <a:rPr lang="en-US" altLang="en-US"/>
              <a:pPr/>
              <a:t>‹#›</a:t>
            </a:fld>
            <a:endParaRPr lang="en-US" altLang="en-US"/>
          </a:p>
        </p:txBody>
      </p:sp>
    </p:spTree>
    <p:extLst>
      <p:ext uri="{BB962C8B-B14F-4D97-AF65-F5344CB8AC3E}">
        <p14:creationId xmlns:p14="http://schemas.microsoft.com/office/powerpoint/2010/main" val="21289111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C32941-84D9-4F3E-A107-F396652A7BBF}"/>
              </a:ext>
            </a:extLst>
          </p:cNvPr>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5" name="Rectangle 4">
            <a:extLst>
              <a:ext uri="{FF2B5EF4-FFF2-40B4-BE49-F238E27FC236}">
                <a16:creationId xmlns:a16="http://schemas.microsoft.com/office/drawing/2014/main" id="{B1B92B22-733C-4ACE-ABB9-80A6D7785831}"/>
              </a:ext>
            </a:extLst>
          </p:cNvPr>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6" name="Rectangle 5">
            <a:extLst>
              <a:ext uri="{FF2B5EF4-FFF2-40B4-BE49-F238E27FC236}">
                <a16:creationId xmlns:a16="http://schemas.microsoft.com/office/drawing/2014/main" id="{FAA329FE-3ECA-42C2-AD4C-04E9B7C41BA3}"/>
              </a:ext>
            </a:extLst>
          </p:cNvPr>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endParaRPr lang="en-US" altLang="en-US">
              <a:solidFill>
                <a:srgbClr val="FFFFFF"/>
              </a:solidFill>
            </a:endParaRPr>
          </a:p>
        </p:txBody>
      </p:sp>
      <p:sp>
        <p:nvSpPr>
          <p:cNvPr id="7" name="TextBox 23">
            <a:extLst>
              <a:ext uri="{FF2B5EF4-FFF2-40B4-BE49-F238E27FC236}">
                <a16:creationId xmlns:a16="http://schemas.microsoft.com/office/drawing/2014/main" id="{F5C501E4-D5EF-4399-86BD-3D10A54D6724}"/>
              </a:ext>
            </a:extLst>
          </p:cNvPr>
          <p:cNvSpPr txBox="1">
            <a:spLocks noChangeArrowheads="1"/>
          </p:cNvSpPr>
          <p:nvPr userDrawn="1"/>
        </p:nvSpPr>
        <p:spPr bwMode="auto">
          <a:xfrm>
            <a:off x="2090738" y="3429000"/>
            <a:ext cx="496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defRPr/>
            </a:pPr>
            <a:r>
              <a:rPr lang="en-US" altLang="en-US" sz="5400" b="1">
                <a:solidFill>
                  <a:schemeClr val="bg1"/>
                </a:solidFill>
                <a:ea typeface="Arial" charset="0"/>
                <a:cs typeface="Arial" charset="0"/>
              </a:rPr>
              <a:t>www.FLDOE.org</a:t>
            </a:r>
          </a:p>
        </p:txBody>
      </p:sp>
      <p:pic>
        <p:nvPicPr>
          <p:cNvPr id="8" name="Picture 24" descr="FDOELogo.png">
            <a:extLst>
              <a:ext uri="{FF2B5EF4-FFF2-40B4-BE49-F238E27FC236}">
                <a16:creationId xmlns:a16="http://schemas.microsoft.com/office/drawing/2014/main" id="{BF569CF7-3A43-4E0A-AA66-03C094E05007}"/>
              </a:ext>
            </a:extLst>
          </p:cNvPr>
          <p:cNvPicPr>
            <a:picLocks noChangeAspect="1"/>
          </p:cNvPicPr>
          <p:nvPr userDrawn="1"/>
        </p:nvPicPr>
        <p:blipFill>
          <a:blip r:embed="rId2">
            <a:extLst>
              <a:ext uri="{28A0092B-C50C-407E-A947-70E740481C1C}">
                <a14:useLocalDpi xmlns:a14="http://schemas.microsoft.com/office/drawing/2010/main" val="0"/>
              </a:ext>
            </a:extLst>
          </a:blip>
          <a:srcRect l="4701" t="10345" r="67973" b="10629"/>
          <a:stretch>
            <a:fillRect/>
          </a:stretch>
        </p:blipFill>
        <p:spPr bwMode="auto">
          <a:xfrm>
            <a:off x="3294063" y="439738"/>
            <a:ext cx="25273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extLst>
              <a:ext uri="{FF2B5EF4-FFF2-40B4-BE49-F238E27FC236}">
                <a16:creationId xmlns:a16="http://schemas.microsoft.com/office/drawing/2014/main" id="{825188E3-172B-461B-BEB6-371FA078B8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47988" y="5554663"/>
            <a:ext cx="32194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5125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1713168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05800" y="242234"/>
            <a:ext cx="554038" cy="365125"/>
          </a:xfrm>
          <a:prstGeom prst="rect">
            <a:avLst/>
          </a:prstGeom>
        </p:spPr>
        <p:txBody>
          <a:bodyPr/>
          <a:lstStyle>
            <a:lvl1pPr>
              <a:defRPr>
                <a:solidFill>
                  <a:schemeClr val="bg1">
                    <a:lumMod val="65000"/>
                  </a:schemeClr>
                </a:solidFill>
              </a:defRPr>
            </a:lvl1pPr>
          </a:lstStyle>
          <a:p>
            <a:fld id="{DB8176F0-D97F-AE43-A7BC-A3F62FF6113A}" type="slidenum">
              <a:rPr lang="en-US" smtClean="0"/>
              <a:pPr/>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rPr>
              <a:t>+</a:t>
            </a:r>
          </a:p>
        </p:txBody>
      </p:sp>
      <p:cxnSp>
        <p:nvCxnSpPr>
          <p:cNvPr id="12" name="Straight Connector 11">
            <a:extLst>
              <a:ext uri="{FF2B5EF4-FFF2-40B4-BE49-F238E27FC236}">
                <a16:creationId xmlns:a16="http://schemas.microsoft.com/office/drawing/2014/main" id="{91D0C6E9-493C-EB42-93E2-2E0E01A489EB}"/>
              </a:ext>
            </a:extLst>
          </p:cNvPr>
          <p:cNvCxnSpPr>
            <a:cxnSpLocks/>
          </p:cNvCxnSpPr>
          <p:nvPr userDrawn="1"/>
        </p:nvCxnSpPr>
        <p:spPr>
          <a:xfrm>
            <a:off x="597005" y="1600200"/>
            <a:ext cx="7457782" cy="0"/>
          </a:xfrm>
          <a:prstGeom prst="line">
            <a:avLst/>
          </a:prstGeom>
          <a:ln>
            <a:solidFill>
              <a:srgbClr val="133B5B"/>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2" name="Title 1"/>
          <p:cNvSpPr>
            <a:spLocks noGrp="1"/>
          </p:cNvSpPr>
          <p:nvPr>
            <p:ph type="title"/>
          </p:nvPr>
        </p:nvSpPr>
        <p:spPr>
          <a:xfrm>
            <a:off x="628650" y="365125"/>
            <a:ext cx="7886700" cy="1325563"/>
          </a:xfrm>
          <a:prstGeom prst="rect">
            <a:avLst/>
          </a:prstGeom>
        </p:spPr>
        <p:txBody>
          <a:bodyPr/>
          <a:lstStyle>
            <a:lvl1pPr>
              <a:defRPr sz="3200" b="1" i="0" baseline="0">
                <a:solidFill>
                  <a:srgbClr val="1B377D"/>
                </a:solidFill>
              </a:defRPr>
            </a:lvl1p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Tree>
    <p:extLst>
      <p:ext uri="{BB962C8B-B14F-4D97-AF65-F5344CB8AC3E}">
        <p14:creationId xmlns:p14="http://schemas.microsoft.com/office/powerpoint/2010/main" val="1907589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Tree>
    <p:extLst>
      <p:ext uri="{BB962C8B-B14F-4D97-AF65-F5344CB8AC3E}">
        <p14:creationId xmlns:p14="http://schemas.microsoft.com/office/powerpoint/2010/main" val="1076419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977117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608878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Rectangle 5">
            <a:extLst>
              <a:ext uri="{FF2B5EF4-FFF2-40B4-BE49-F238E27FC236}">
                <a16:creationId xmlns:a16="http://schemas.microsoft.com/office/drawing/2014/main" id="{7CD5D360-8D09-254F-A611-194D96123449}"/>
              </a:ext>
            </a:extLst>
          </p:cNvPr>
          <p:cNvSpPr/>
          <p:nvPr userDrawn="1"/>
        </p:nvSpPr>
        <p:spPr>
          <a:xfrm>
            <a:off x="3111536" y="3244334"/>
            <a:ext cx="2920928" cy="369332"/>
          </a:xfrm>
          <a:prstGeom prst="rect">
            <a:avLst/>
          </a:prstGeom>
        </p:spPr>
        <p:txBody>
          <a:bodyPr wrap="none">
            <a:spAutoFit/>
          </a:bodyPr>
          <a:lstStyle/>
          <a:p>
            <a:r>
              <a:rPr lang="en-US" dirty="0"/>
              <a:t>https://</a:t>
            </a:r>
            <a:r>
              <a:rPr lang="en-US" dirty="0" err="1"/>
              <a:t>grievingstudents.org</a:t>
            </a:r>
            <a:r>
              <a:rPr lang="en-US" dirty="0"/>
              <a:t>/</a:t>
            </a:r>
          </a:p>
        </p:txBody>
      </p:sp>
    </p:spTree>
    <p:extLst>
      <p:ext uri="{BB962C8B-B14F-4D97-AF65-F5344CB8AC3E}">
        <p14:creationId xmlns:p14="http://schemas.microsoft.com/office/powerpoint/2010/main" val="655220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2136957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descr="Background" title="Background">
            <a:extLst>
              <a:ext uri="{FF2B5EF4-FFF2-40B4-BE49-F238E27FC236}">
                <a16:creationId xmlns:a16="http://schemas.microsoft.com/office/drawing/2014/main" id="{ED148E6C-446F-1E41-AF76-A2ED53DEE3F5}"/>
              </a:ext>
            </a:extLst>
          </p:cNvPr>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descr="Background" title="Background">
            <a:extLst>
              <a:ext uri="{FF2B5EF4-FFF2-40B4-BE49-F238E27FC236}">
                <a16:creationId xmlns:a16="http://schemas.microsoft.com/office/drawing/2014/main" id="{F798D623-C087-4245-8761-84A8361E400A}"/>
              </a:ext>
            </a:extLst>
          </p:cNvPr>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descr="Background" title="Background">
            <a:extLst>
              <a:ext uri="{FF2B5EF4-FFF2-40B4-BE49-F238E27FC236}">
                <a16:creationId xmlns:a16="http://schemas.microsoft.com/office/drawing/2014/main" id="{2325F1BE-B76A-2548-AF7F-F99FD73EB4C4}"/>
              </a:ext>
            </a:extLst>
          </p:cNvPr>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8" descr="FDOELogo" title="FDOELogo">
            <a:extLst>
              <a:ext uri="{FF2B5EF4-FFF2-40B4-BE49-F238E27FC236}">
                <a16:creationId xmlns:a16="http://schemas.microsoft.com/office/drawing/2014/main" id="{42B01875-1B6F-A04A-B2C8-6A20205B8825}"/>
              </a:ext>
            </a:extLst>
          </p:cNvPr>
          <p:cNvPicPr>
            <a:picLocks noChangeAspect="1"/>
          </p:cNvPicPr>
          <p:nvPr userDrawn="1"/>
        </p:nvPicPr>
        <p:blipFill>
          <a:blip r:embed="rId2"/>
          <a:srcRect/>
          <a:stretch>
            <a:fillRect/>
          </a:stretch>
        </p:blipFill>
        <p:spPr bwMode="auto">
          <a:xfrm>
            <a:off x="2149475" y="474663"/>
            <a:ext cx="4813300" cy="1738312"/>
          </a:xfrm>
          <a:prstGeom prst="rect">
            <a:avLst/>
          </a:prstGeom>
          <a:noFill/>
          <a:ln>
            <a:noFill/>
          </a:ln>
        </p:spPr>
      </p:pic>
      <p:sp>
        <p:nvSpPr>
          <p:cNvPr id="9" name="Title 1">
            <a:extLst>
              <a:ext uri="{FF2B5EF4-FFF2-40B4-BE49-F238E27FC236}">
                <a16:creationId xmlns:a16="http://schemas.microsoft.com/office/drawing/2014/main" id="{6FBC8B80-D73C-0746-8719-3D5081394E64}"/>
              </a:ext>
            </a:extLst>
          </p:cNvPr>
          <p:cNvSpPr>
            <a:spLocks noGrp="1"/>
          </p:cNvSpPr>
          <p:nvPr>
            <p:ph type="title"/>
          </p:nvPr>
        </p:nvSpPr>
        <p:spPr>
          <a:xfrm>
            <a:off x="1060514" y="2734712"/>
            <a:ext cx="7013448" cy="1077016"/>
          </a:xfrm>
        </p:spPr>
        <p:txBody>
          <a:bodyPr anchor="ctr">
            <a:normAutofit/>
          </a:bodyPr>
          <a:lstStyle>
            <a:lvl1pPr algn="ctr">
              <a:defRPr sz="3600" baseline="0">
                <a:solidFill>
                  <a:schemeClr val="bg1"/>
                </a:solidFill>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2599ED1A-FB92-5D43-9349-FA516F89ED12}"/>
              </a:ext>
            </a:extLst>
          </p:cNvPr>
          <p:cNvSpPr>
            <a:spLocks noGrp="1"/>
          </p:cNvSpPr>
          <p:nvPr>
            <p:ph type="body" idx="1"/>
          </p:nvPr>
        </p:nvSpPr>
        <p:spPr>
          <a:xfrm>
            <a:off x="1060514" y="4227213"/>
            <a:ext cx="7013448" cy="186243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92218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9178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1328391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1040248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305800" y="242234"/>
            <a:ext cx="554038" cy="365125"/>
          </a:xfrm>
          <a:prstGeom prst="rect">
            <a:avLst/>
          </a:prstGeom>
        </p:spPr>
        <p:txBody>
          <a:bodyPr/>
          <a:lstStyle>
            <a:lvl1pPr>
              <a:defRPr>
                <a:solidFill>
                  <a:schemeClr val="bg1">
                    <a:lumMod val="65000"/>
                  </a:schemeClr>
                </a:solidFill>
              </a:defRPr>
            </a:lvl1pPr>
          </a:lstStyle>
          <a:p>
            <a:fld id="{DB8176F0-D97F-AE43-A7BC-A3F62FF6113A}" type="slidenum">
              <a:rPr lang="en-US" smtClean="0"/>
              <a:pPr/>
              <a:t>‹#›</a:t>
            </a:fld>
            <a:endParaRPr lang="en-US"/>
          </a:p>
        </p:txBody>
      </p:sp>
    </p:spTree>
    <p:extLst>
      <p:ext uri="{BB962C8B-B14F-4D97-AF65-F5344CB8AC3E}">
        <p14:creationId xmlns:p14="http://schemas.microsoft.com/office/powerpoint/2010/main" val="752782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798555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E74D84C1-04B0-6240-B130-7474BC20B86E}" type="datetimeFigureOut">
              <a:rPr lang="en-US" smtClean="0"/>
              <a:t>4/29/21</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Tree>
    <p:extLst>
      <p:ext uri="{BB962C8B-B14F-4D97-AF65-F5344CB8AC3E}">
        <p14:creationId xmlns:p14="http://schemas.microsoft.com/office/powerpoint/2010/main" val="170425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nchorCtr="0"/>
          <a:lstStyle>
            <a:lvl1pPr>
              <a:defRPr>
                <a:solidFill>
                  <a:srgbClr val="3B3F72"/>
                </a:solidFill>
                <a:latin typeface="+mj-lt"/>
              </a:defRPr>
            </a:lvl1pPr>
          </a:lstStyle>
          <a:p>
            <a:r>
              <a:rPr lang="en-US" dirty="0"/>
              <a:t>Click to edit Master title style</a:t>
            </a:r>
            <a:endParaRPr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rgbClr val="E6C467"/>
                </a:solidFill>
                <a:latin typeface="+mn-lt"/>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ctr" anchorCtr="0">
            <a:noAutofit/>
          </a:bodyPr>
          <a:lstStyle>
            <a:lvl1pPr marL="0" indent="0">
              <a:buNone/>
              <a:defRPr kumimoji="0" sz="2400" b="0" i="0" u="none" strike="noStrike" kern="1200" cap="none" spc="0" normalizeH="0" baseline="0">
                <a:ln>
                  <a:noFill/>
                </a:ln>
                <a:solidFill>
                  <a:schemeClr val="accent3"/>
                </a:solidFill>
                <a:effectLst/>
                <a:uLnTx/>
                <a:uFillTx/>
                <a:latin typeface="+mn-lt"/>
                <a:ea typeface="+mj-ea"/>
                <a:cs typeface="Bangla MN"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dirty="0"/>
              <a:t>Click to edit Master title style</a:t>
            </a:r>
            <a:endParaRPr dirty="0"/>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rgbClr val="3B3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rgbClr val="E6C4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rgbClr val="9FB8C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0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rgbClr val="E6C467"/>
                </a:solidFill>
              </a:rPr>
              <a:t>+</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0.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2.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hyperlink" Target="http://www.fldoe.org/" TargetMode="Externa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hyperlink" Target="http://www.fldoe.org/" TargetMode="Externa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7" name="Slide Number Placeholder 5"/>
          <p:cNvSpPr txBox="1">
            <a:spLocks/>
          </p:cNvSpPr>
          <p:nvPr userDrawn="1"/>
        </p:nvSpPr>
        <p:spPr>
          <a:xfrm>
            <a:off x="8546630" y="6217920"/>
            <a:ext cx="554038" cy="365125"/>
          </a:xfrm>
          <a:prstGeom prst="rect">
            <a:avLst/>
          </a:prstGeom>
        </p:spPr>
        <p:txBody>
          <a:bodyPr/>
          <a:lstStyle>
            <a:defPPr>
              <a:defRPr lang="en-US"/>
            </a:defPPr>
            <a:lvl1pPr marL="0" algn="l" defTabSz="457200" rtl="0" eaLnBrk="1" latinLnBrk="0" hangingPunct="1">
              <a:defRPr sz="1800" kern="1200">
                <a:solidFill>
                  <a:srgbClr val="A6A6A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B8176F0-D97F-AE43-A7BC-A3F62FF6113A}" type="slidenum">
              <a:rPr lang="en-US" sz="1100" smtClean="0">
                <a:solidFill>
                  <a:srgbClr val="96A9D9"/>
                </a:solidFill>
                <a:latin typeface="+mn-lt"/>
                <a:ea typeface="Bangla MN" charset="0"/>
                <a:cs typeface="Bangla MN" charset="0"/>
              </a:rPr>
              <a:pPr/>
              <a:t>‹#›</a:t>
            </a:fld>
            <a:endParaRPr lang="en-US" sz="1100" dirty="0">
              <a:solidFill>
                <a:srgbClr val="96A9D9"/>
              </a:solidFill>
              <a:latin typeface="+mn-lt"/>
              <a:ea typeface="Bangla MN" charset="0"/>
              <a:cs typeface="Bangla MN" charset="0"/>
            </a:endParaRPr>
          </a:p>
        </p:txBody>
      </p:sp>
    </p:spTree>
  </p:cSld>
  <p:clrMap bg1="lt1" tx1="dk1" bg2="lt2" tx2="dk2" accent1="accent1" accent2="accent2" accent3="accent3" accent4="accent4" accent5="accent5" accent6="accent6" hlink="hlink" folHlink="folHlink"/>
  <p:sldLayoutIdLst>
    <p:sldLayoutId id="2147483984" r:id="rId1"/>
    <p:sldLayoutId id="2147483974" r:id="rId2"/>
    <p:sldLayoutId id="2147483975" r:id="rId3"/>
    <p:sldLayoutId id="2147483976" r:id="rId4"/>
    <p:sldLayoutId id="2147483939" r:id="rId5"/>
    <p:sldLayoutId id="2147483940" r:id="rId6"/>
    <p:sldLayoutId id="2147483985" r:id="rId7"/>
    <p:sldLayoutId id="2147483941" r:id="rId8"/>
    <p:sldLayoutId id="2147483942" r:id="rId9"/>
    <p:sldLayoutId id="2147483982" r:id="rId10"/>
    <p:sldLayoutId id="2147483943" r:id="rId11"/>
    <p:sldLayoutId id="214748398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77" r:id="rId28"/>
    <p:sldLayoutId id="2147483978" r:id="rId29"/>
    <p:sldLayoutId id="2147483979" r:id="rId30"/>
    <p:sldLayoutId id="2147483980" r:id="rId31"/>
    <p:sldLayoutId id="2147483981" r:id="rId32"/>
  </p:sldLayoutIdLst>
  <p:hf hdr="0" ftr="0" dt="0"/>
  <p:txStyles>
    <p:titleStyle>
      <a:lvl1pPr algn="l" defTabSz="914400" rtl="0" eaLnBrk="1" latinLnBrk="0" hangingPunct="1">
        <a:spcBef>
          <a:spcPct val="0"/>
        </a:spcBef>
        <a:buNone/>
        <a:defRPr sz="3600" b="0" kern="1200">
          <a:solidFill>
            <a:srgbClr val="3B3F72"/>
          </a:solidFill>
          <a:latin typeface="+mj-lt"/>
          <a:ea typeface="+mj-ea"/>
          <a:cs typeface="Bangla MN"/>
        </a:defRPr>
      </a:lvl1pPr>
    </p:titleStyle>
    <p:bodyStyle>
      <a:lvl1pPr marL="228600" indent="-228600" algn="l" defTabSz="914400" rtl="0" eaLnBrk="1" latinLnBrk="0" hangingPunct="1">
        <a:spcBef>
          <a:spcPts val="2000"/>
        </a:spcBef>
        <a:buClr>
          <a:srgbClr val="3B3F72"/>
        </a:buClr>
        <a:buSzPct val="75000"/>
        <a:buFont typeface="Wingdings" pitchFamily="2" charset="2"/>
        <a:buChar char="n"/>
        <a:defRPr sz="2000" kern="1200">
          <a:solidFill>
            <a:schemeClr val="tx1">
              <a:lumMod val="65000"/>
              <a:lumOff val="35000"/>
            </a:schemeClr>
          </a:solidFill>
          <a:latin typeface="+mn-lt"/>
          <a:ea typeface="+mn-ea"/>
          <a:cs typeface="Bangla MN"/>
        </a:defRPr>
      </a:lvl1pPr>
      <a:lvl2pPr marL="4572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2pPr>
      <a:lvl3pPr marL="6858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3pPr>
      <a:lvl4pPr marL="9144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4pPr>
      <a:lvl5pPr marL="11430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02612-3603-8B4A-B9CB-6E1F41B095E7}"/>
              </a:ext>
            </a:extLst>
          </p:cNvPr>
          <p:cNvSpPr>
            <a:spLocks noGrp="1"/>
          </p:cNvSpPr>
          <p:nvPr>
            <p:ph type="title"/>
          </p:nvPr>
        </p:nvSpPr>
        <p:spPr>
          <a:xfrm>
            <a:off x="628903" y="364850"/>
            <a:ext cx="7886195" cy="1325584"/>
          </a:xfrm>
          <a:prstGeom prst="rect">
            <a:avLst/>
          </a:prstGeom>
        </p:spPr>
        <p:txBody>
          <a:bodyPr vert="horz" lIns="91440" tIns="45720" rIns="91440" bIns="45720" rtlCol="0" anchor="ctr">
            <a:normAutofit/>
          </a:bodyPr>
          <a:lstStyle/>
          <a:p>
            <a:r>
              <a:rPr lang="en-US" dirty="0"/>
              <a:t>Click to edit header</a:t>
            </a:r>
          </a:p>
        </p:txBody>
      </p:sp>
      <p:sp>
        <p:nvSpPr>
          <p:cNvPr id="3" name="Text Placeholder 2">
            <a:extLst>
              <a:ext uri="{FF2B5EF4-FFF2-40B4-BE49-F238E27FC236}">
                <a16:creationId xmlns:a16="http://schemas.microsoft.com/office/drawing/2014/main" id="{051CB7B6-5BE5-7F42-B4B7-FD0953466FAB}"/>
              </a:ext>
            </a:extLst>
          </p:cNvPr>
          <p:cNvSpPr>
            <a:spLocks noGrp="1"/>
          </p:cNvSpPr>
          <p:nvPr>
            <p:ph type="body" idx="1"/>
          </p:nvPr>
        </p:nvSpPr>
        <p:spPr>
          <a:xfrm>
            <a:off x="628903" y="1825206"/>
            <a:ext cx="7886195" cy="43521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012908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Lst>
  <p:hf hdr="0" ftr="0" dt="0"/>
  <p:txStyles>
    <p:titleStyle>
      <a:lvl1pPr algn="l" defTabSz="685883" rtl="0" eaLnBrk="1" latinLnBrk="0" hangingPunct="1">
        <a:lnSpc>
          <a:spcPct val="90000"/>
        </a:lnSpc>
        <a:spcBef>
          <a:spcPct val="0"/>
        </a:spcBef>
        <a:buNone/>
        <a:defRPr sz="3301" b="1" kern="1200" baseline="0">
          <a:solidFill>
            <a:schemeClr val="accent1"/>
          </a:solidFill>
          <a:latin typeface="+mj-lt"/>
          <a:ea typeface="+mj-ea"/>
          <a:cs typeface="+mj-cs"/>
        </a:defRPr>
      </a:lvl1pPr>
    </p:titleStyle>
    <p:bodyStyle>
      <a:lvl1pPr marL="171470" indent="-171470" algn="l" defTabSz="6858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2" indent="-171470" algn="l" defTabSz="6858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53" indent="-171470" algn="l" defTabSz="6858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94"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3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7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1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5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01"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83" rtl="0" eaLnBrk="1" latinLnBrk="0" hangingPunct="1">
        <a:defRPr sz="1350" kern="1200">
          <a:solidFill>
            <a:schemeClr val="tx1"/>
          </a:solidFill>
          <a:latin typeface="+mn-lt"/>
          <a:ea typeface="+mn-ea"/>
          <a:cs typeface="+mn-cs"/>
        </a:defRPr>
      </a:lvl1pPr>
      <a:lvl2pPr marL="342942" algn="l" defTabSz="685883" rtl="0" eaLnBrk="1" latinLnBrk="0" hangingPunct="1">
        <a:defRPr sz="1350" kern="1200">
          <a:solidFill>
            <a:schemeClr val="tx1"/>
          </a:solidFill>
          <a:latin typeface="+mn-lt"/>
          <a:ea typeface="+mn-ea"/>
          <a:cs typeface="+mn-cs"/>
        </a:defRPr>
      </a:lvl2pPr>
      <a:lvl3pPr marL="685883" algn="l" defTabSz="685883" rtl="0" eaLnBrk="1" latinLnBrk="0" hangingPunct="1">
        <a:defRPr sz="1350" kern="1200">
          <a:solidFill>
            <a:schemeClr val="tx1"/>
          </a:solidFill>
          <a:latin typeface="+mn-lt"/>
          <a:ea typeface="+mn-ea"/>
          <a:cs typeface="+mn-cs"/>
        </a:defRPr>
      </a:lvl3pPr>
      <a:lvl4pPr marL="1028823" algn="l" defTabSz="685883" rtl="0" eaLnBrk="1" latinLnBrk="0" hangingPunct="1">
        <a:defRPr sz="1350" kern="1200">
          <a:solidFill>
            <a:schemeClr val="tx1"/>
          </a:solidFill>
          <a:latin typeface="+mn-lt"/>
          <a:ea typeface="+mn-ea"/>
          <a:cs typeface="+mn-cs"/>
        </a:defRPr>
      </a:lvl4pPr>
      <a:lvl5pPr marL="1371765" algn="l" defTabSz="685883" rtl="0" eaLnBrk="1" latinLnBrk="0" hangingPunct="1">
        <a:defRPr sz="1350" kern="1200">
          <a:solidFill>
            <a:schemeClr val="tx1"/>
          </a:solidFill>
          <a:latin typeface="+mn-lt"/>
          <a:ea typeface="+mn-ea"/>
          <a:cs typeface="+mn-cs"/>
        </a:defRPr>
      </a:lvl5pPr>
      <a:lvl6pPr marL="1714706" algn="l" defTabSz="685883" rtl="0" eaLnBrk="1" latinLnBrk="0" hangingPunct="1">
        <a:defRPr sz="1350" kern="1200">
          <a:solidFill>
            <a:schemeClr val="tx1"/>
          </a:solidFill>
          <a:latin typeface="+mn-lt"/>
          <a:ea typeface="+mn-ea"/>
          <a:cs typeface="+mn-cs"/>
        </a:defRPr>
      </a:lvl6pPr>
      <a:lvl7pPr marL="2057647" algn="l" defTabSz="685883" rtl="0" eaLnBrk="1" latinLnBrk="0" hangingPunct="1">
        <a:defRPr sz="1350" kern="1200">
          <a:solidFill>
            <a:schemeClr val="tx1"/>
          </a:solidFill>
          <a:latin typeface="+mn-lt"/>
          <a:ea typeface="+mn-ea"/>
          <a:cs typeface="+mn-cs"/>
        </a:defRPr>
      </a:lvl7pPr>
      <a:lvl8pPr marL="2400589" algn="l" defTabSz="685883" rtl="0" eaLnBrk="1" latinLnBrk="0" hangingPunct="1">
        <a:defRPr sz="1350" kern="1200">
          <a:solidFill>
            <a:schemeClr val="tx1"/>
          </a:solidFill>
          <a:latin typeface="+mn-lt"/>
          <a:ea typeface="+mn-ea"/>
          <a:cs typeface="+mn-cs"/>
        </a:defRPr>
      </a:lvl8pPr>
      <a:lvl9pPr marL="2743529" algn="l" defTabSz="6858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993D42-CD84-42EE-B682-B64F6AC570A2}"/>
              </a:ext>
            </a:extLst>
          </p:cNvPr>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D5DF61-A145-4B02-85F8-C0C3CEB8BACF}"/>
              </a:ext>
            </a:extLst>
          </p:cNvPr>
          <p:cNvSpPr>
            <a:spLocks noGrp="1"/>
          </p:cNvSpPr>
          <p:nvPr>
            <p:ph type="body" idx="1"/>
          </p:nvPr>
        </p:nvSpPr>
        <p:spPr bwMode="auto">
          <a:xfrm>
            <a:off x="628650" y="1906588"/>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9" name="Text Placeholder 2">
            <a:extLst>
              <a:ext uri="{FF2B5EF4-FFF2-40B4-BE49-F238E27FC236}">
                <a16:creationId xmlns:a16="http://schemas.microsoft.com/office/drawing/2014/main" id="{FB5A8D1D-5618-4D02-A266-A0816301B579}"/>
              </a:ext>
            </a:extLst>
          </p:cNvPr>
          <p:cNvSpPr txBox="1">
            <a:spLocks/>
          </p:cNvSpPr>
          <p:nvPr/>
        </p:nvSpPr>
        <p:spPr>
          <a:xfrm>
            <a:off x="628650" y="6400800"/>
            <a:ext cx="78867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a:solidFill>
                  <a:srgbClr val="262A63"/>
                </a:solidFill>
                <a:latin typeface="Arial" panose="020B0604020202020204" pitchFamily="34" charset="0"/>
                <a:hlinkClick r:id="rId18"/>
              </a:rPr>
              <a:t>www.FLDOE.org</a:t>
            </a:r>
            <a:endParaRPr lang="en-US" altLang="en-US" sz="1200" b="1">
              <a:solidFill>
                <a:srgbClr val="262A63"/>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AA6F01DA-13C2-4304-87DF-47C46F0A6D8E}"/>
              </a:ext>
            </a:extLst>
          </p:cNvPr>
          <p:cNvCxnSpPr/>
          <p:nvPr/>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030" name="Picture 13">
            <a:extLst>
              <a:ext uri="{FF2B5EF4-FFF2-40B4-BE49-F238E27FC236}">
                <a16:creationId xmlns:a16="http://schemas.microsoft.com/office/drawing/2014/main" id="{F8C5C030-3DC9-42A4-9338-85C861F8E65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3E6EB2F7-0B76-4FA5-B663-10AAC347A285}"/>
              </a:ext>
            </a:extLst>
          </p:cNvPr>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9954B6-CEDC-40EC-A5B3-68765B72060E}"/>
              </a:ext>
            </a:extLst>
          </p:cNvPr>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998DF3-C601-40BC-8D08-9A4719C09E6F}"/>
              </a:ext>
            </a:extLst>
          </p:cNvPr>
          <p:cNvCxnSpPr/>
          <p:nvPr/>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034" name="TextBox 9">
            <a:extLst>
              <a:ext uri="{FF2B5EF4-FFF2-40B4-BE49-F238E27FC236}">
                <a16:creationId xmlns:a16="http://schemas.microsoft.com/office/drawing/2014/main" id="{6414F492-B8C7-45CB-80F6-A63167D49EF3}"/>
              </a:ext>
            </a:extLst>
          </p:cNvPr>
          <p:cNvSpPr txBox="1">
            <a:spLocks noChangeArrowheads="1"/>
          </p:cNvSpPr>
          <p:nvPr/>
        </p:nvSpPr>
        <p:spPr bwMode="auto">
          <a:xfrm>
            <a:off x="8628063" y="6324600"/>
            <a:ext cx="479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53F4A07-04A7-4A77-B4D9-963409538181}" type="slidenum">
              <a:rPr lang="en-US" altLang="en-US" sz="1600">
                <a:solidFill>
                  <a:srgbClr val="7F7F7F"/>
                </a:solidFill>
              </a:rPr>
              <a:pPr eaLnBrk="1" hangingPunct="1"/>
              <a:t>‹#›</a:t>
            </a:fld>
            <a:endParaRPr lang="en-US" altLang="en-US" sz="1600">
              <a:solidFill>
                <a:srgbClr val="7F7F7F"/>
              </a:solidFill>
            </a:endParaRPr>
          </a:p>
        </p:txBody>
      </p:sp>
    </p:spTree>
    <p:extLst>
      <p:ext uri="{BB962C8B-B14F-4D97-AF65-F5344CB8AC3E}">
        <p14:creationId xmlns:p14="http://schemas.microsoft.com/office/powerpoint/2010/main" val="138118891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Lst>
  <p:txStyles>
    <p:titleStyle>
      <a:lvl1pPr algn="l" rtl="0" eaLnBrk="0" fontAlgn="base" hangingPunct="0">
        <a:lnSpc>
          <a:spcPct val="90000"/>
        </a:lnSpc>
        <a:spcBef>
          <a:spcPct val="0"/>
        </a:spcBef>
        <a:spcAft>
          <a:spcPct val="0"/>
        </a:spcAft>
        <a:defRPr lang="en-US" sz="3200" b="1" kern="1200">
          <a:solidFill>
            <a:srgbClr val="262A63"/>
          </a:solidFill>
          <a:latin typeface="Calibri" panose="020F0502020204030204" pitchFamily="34" charset="0"/>
          <a:ea typeface="+mj-ea"/>
          <a:cs typeface="+mj-cs"/>
        </a:defRPr>
      </a:lvl1pPr>
      <a:lvl2pPr algn="l" rtl="0" eaLnBrk="0" fontAlgn="base" hangingPunct="0">
        <a:lnSpc>
          <a:spcPct val="90000"/>
        </a:lnSpc>
        <a:spcBef>
          <a:spcPct val="0"/>
        </a:spcBef>
        <a:spcAft>
          <a:spcPct val="0"/>
        </a:spcAft>
        <a:defRPr sz="3200" b="1">
          <a:solidFill>
            <a:srgbClr val="262A63"/>
          </a:solidFill>
          <a:latin typeface="Calibri" charset="0"/>
        </a:defRPr>
      </a:lvl2pPr>
      <a:lvl3pPr algn="l" rtl="0" eaLnBrk="0" fontAlgn="base" hangingPunct="0">
        <a:lnSpc>
          <a:spcPct val="90000"/>
        </a:lnSpc>
        <a:spcBef>
          <a:spcPct val="0"/>
        </a:spcBef>
        <a:spcAft>
          <a:spcPct val="0"/>
        </a:spcAft>
        <a:defRPr sz="3200" b="1">
          <a:solidFill>
            <a:srgbClr val="262A63"/>
          </a:solidFill>
          <a:latin typeface="Calibri" charset="0"/>
        </a:defRPr>
      </a:lvl3pPr>
      <a:lvl4pPr algn="l" rtl="0" eaLnBrk="0" fontAlgn="base" hangingPunct="0">
        <a:lnSpc>
          <a:spcPct val="90000"/>
        </a:lnSpc>
        <a:spcBef>
          <a:spcPct val="0"/>
        </a:spcBef>
        <a:spcAft>
          <a:spcPct val="0"/>
        </a:spcAft>
        <a:defRPr sz="3200" b="1">
          <a:solidFill>
            <a:srgbClr val="262A63"/>
          </a:solidFill>
          <a:latin typeface="Calibri" charset="0"/>
        </a:defRPr>
      </a:lvl4pPr>
      <a:lvl5pPr algn="l" rtl="0" eaLnBrk="0" fontAlgn="base" hangingPunct="0">
        <a:lnSpc>
          <a:spcPct val="90000"/>
        </a:lnSpc>
        <a:spcBef>
          <a:spcPct val="0"/>
        </a:spcBef>
        <a:spcAft>
          <a:spcPct val="0"/>
        </a:spcAft>
        <a:defRPr sz="3200" b="1">
          <a:solidFill>
            <a:srgbClr val="262A63"/>
          </a:solidFill>
          <a:latin typeface="Calibri" charset="0"/>
        </a:defRPr>
      </a:lvl5pPr>
      <a:lvl6pPr marL="457200" algn="l" rtl="0" fontAlgn="base">
        <a:lnSpc>
          <a:spcPct val="90000"/>
        </a:lnSpc>
        <a:spcBef>
          <a:spcPct val="0"/>
        </a:spcBef>
        <a:spcAft>
          <a:spcPct val="0"/>
        </a:spcAft>
        <a:defRPr sz="3200" b="1">
          <a:solidFill>
            <a:srgbClr val="262A63"/>
          </a:solidFill>
          <a:latin typeface="Calibri" charset="0"/>
        </a:defRPr>
      </a:lvl6pPr>
      <a:lvl7pPr marL="914400" algn="l" rtl="0" fontAlgn="base">
        <a:lnSpc>
          <a:spcPct val="90000"/>
        </a:lnSpc>
        <a:spcBef>
          <a:spcPct val="0"/>
        </a:spcBef>
        <a:spcAft>
          <a:spcPct val="0"/>
        </a:spcAft>
        <a:defRPr sz="3200" b="1">
          <a:solidFill>
            <a:srgbClr val="262A63"/>
          </a:solidFill>
          <a:latin typeface="Calibri" charset="0"/>
        </a:defRPr>
      </a:lvl7pPr>
      <a:lvl8pPr marL="1371600" algn="l" rtl="0" fontAlgn="base">
        <a:lnSpc>
          <a:spcPct val="90000"/>
        </a:lnSpc>
        <a:spcBef>
          <a:spcPct val="0"/>
        </a:spcBef>
        <a:spcAft>
          <a:spcPct val="0"/>
        </a:spcAft>
        <a:defRPr sz="3200" b="1">
          <a:solidFill>
            <a:srgbClr val="262A63"/>
          </a:solidFill>
          <a:latin typeface="Calibri" charset="0"/>
        </a:defRPr>
      </a:lvl8pPr>
      <a:lvl9pPr marL="1828800" algn="l" rtl="0" fontAlgn="base">
        <a:lnSpc>
          <a:spcPct val="90000"/>
        </a:lnSpc>
        <a:spcBef>
          <a:spcPct val="0"/>
        </a:spcBef>
        <a:spcAft>
          <a:spcPct val="0"/>
        </a:spcAft>
        <a:defRPr sz="3200" b="1">
          <a:solidFill>
            <a:srgbClr val="262A63"/>
          </a:solidFill>
          <a:latin typeface="Calibri" charset="0"/>
        </a:defRPr>
      </a:lvl9pPr>
    </p:titleStyle>
    <p:bodyStyle>
      <a:lvl1pPr marL="228600" indent="-228600" algn="l" rtl="0" eaLnBrk="0" fontAlgn="base" hangingPunct="0">
        <a:lnSpc>
          <a:spcPct val="90000"/>
        </a:lnSpc>
        <a:spcBef>
          <a:spcPts val="1000"/>
        </a:spcBef>
        <a:spcAft>
          <a:spcPct val="0"/>
        </a:spcAft>
        <a:buClr>
          <a:srgbClr val="262A63"/>
        </a:buClr>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Clr>
          <a:srgbClr val="00689B"/>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Clr>
          <a:srgbClr val="00A88D"/>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371600" algn="l" rtl="0" eaLnBrk="0" fontAlgn="base" hangingPunct="0">
        <a:lnSpc>
          <a:spcPct val="90000"/>
        </a:lnSpc>
        <a:spcBef>
          <a:spcPts val="500"/>
        </a:spcBef>
        <a:spcAft>
          <a:spcPct val="0"/>
        </a:spcAft>
        <a:buClr>
          <a:srgbClr val="9CB63C"/>
        </a:buClr>
        <a:buFont typeface="Arial" panose="020B0604020202020204" pitchFamily="34" charset="0"/>
        <a:defRPr sz="2000" kern="1200">
          <a:solidFill>
            <a:schemeClr val="tx1"/>
          </a:solidFill>
          <a:latin typeface="Calibri" panose="020F0502020204030204" pitchFamily="34" charset="0"/>
          <a:ea typeface="+mn-ea"/>
          <a:cs typeface="+mn-cs"/>
        </a:defRPr>
      </a:lvl4pPr>
      <a:lvl5pPr marL="2057400" indent="-228600" algn="l" rtl="0" eaLnBrk="0" fontAlgn="base" hangingPunct="0">
        <a:lnSpc>
          <a:spcPct val="90000"/>
        </a:lnSpc>
        <a:spcBef>
          <a:spcPts val="500"/>
        </a:spcBef>
        <a:spcAft>
          <a:spcPct val="0"/>
        </a:spcAft>
        <a:buClr>
          <a:srgbClr val="CD9D2C"/>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628650" y="966788"/>
            <a:ext cx="78867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8" name="Text Placeholder 2"/>
          <p:cNvSpPr>
            <a:spLocks noGrp="1"/>
          </p:cNvSpPr>
          <p:nvPr>
            <p:ph type="body" idx="1"/>
          </p:nvPr>
        </p:nvSpPr>
        <p:spPr bwMode="auto">
          <a:xfrm>
            <a:off x="628650" y="1906588"/>
            <a:ext cx="7886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9" name="Text Placeholder 2"/>
          <p:cNvSpPr txBox="1">
            <a:spLocks/>
          </p:cNvSpPr>
          <p:nvPr userDrawn="1"/>
        </p:nvSpPr>
        <p:spPr>
          <a:xfrm>
            <a:off x="628650" y="6400800"/>
            <a:ext cx="7886700" cy="387350"/>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sz="1200" b="1" u="none" dirty="0">
                <a:solidFill>
                  <a:srgbClr val="262A63"/>
                </a:solidFill>
                <a:latin typeface="Arial" panose="020B0604020202020204" pitchFamily="34" charset="0"/>
                <a:hlinkClick r:id="rId15"/>
              </a:rPr>
              <a:t>www.FLDOE.org</a:t>
            </a:r>
            <a:endParaRPr lang="en-US" sz="1200" b="1" u="none" dirty="0">
              <a:solidFill>
                <a:srgbClr val="262A63"/>
              </a:solidFill>
              <a:latin typeface="Arial" panose="020B0604020202020204" pitchFamily="34" charset="0"/>
            </a:endParaRPr>
          </a:p>
        </p:txBody>
      </p:sp>
      <p:cxnSp>
        <p:nvCxnSpPr>
          <p:cNvPr id="10" name="Straight Connector 9" descr="Background image" title="Background image"/>
          <p:cNvCxnSpPr/>
          <p:nvPr userDrawn="1"/>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11" name="Picture 13" descr="FDOE Logo" title="FDOE Logo"/>
          <p:cNvPicPr>
            <a:picLocks noChangeAspect="1"/>
          </p:cNvPicPr>
          <p:nvPr userDrawn="1"/>
        </p:nvPicPr>
        <p:blipFill>
          <a:blip r:embed="rId16"/>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descr="Background image" title="Background image"/>
          <p:cNvCxnSpPr/>
          <p:nvPr userDrawn="1"/>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Background image" title="Background image"/>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Background image" title="Background image"/>
          <p:cNvCxnSpPr/>
          <p:nvPr userDrawn="1"/>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userDrawn="1"/>
        </p:nvSpPr>
        <p:spPr bwMode="auto">
          <a:xfrm>
            <a:off x="8549640" y="6217920"/>
            <a:ext cx="4794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fld id="{C5EF5CDB-D1B6-2E43-8443-938C4112CFCB}" type="slidenum">
              <a:rPr lang="en-US" altLang="en-US" sz="1100" smtClean="0">
                <a:solidFill>
                  <a:srgbClr val="95A9D9"/>
                </a:solidFill>
                <a:latin typeface="Rockwell" panose="02060603020205020403" pitchFamily="18" charset="77"/>
                <a:ea typeface="+mn-ea"/>
                <a:cs typeface="Arial" panose="020B0604020202020204" pitchFamily="34" charset="0"/>
              </a:rPr>
              <a:pPr eaLnBrk="1" hangingPunct="1">
                <a:defRPr/>
              </a:pPr>
              <a:t>‹#›</a:t>
            </a:fld>
            <a:endParaRPr lang="en-US" altLang="en-US" sz="1100" dirty="0">
              <a:solidFill>
                <a:srgbClr val="95A9D9"/>
              </a:solidFill>
              <a:latin typeface="Rockwell" panose="02060603020205020403" pitchFamily="18" charset="77"/>
              <a:ea typeface="+mn-ea"/>
              <a:cs typeface="Arial" panose="020B0604020202020204" pitchFamily="34" charset="0"/>
            </a:endParaRPr>
          </a:p>
        </p:txBody>
      </p:sp>
    </p:spTree>
    <p:extLst>
      <p:ext uri="{BB962C8B-B14F-4D97-AF65-F5344CB8AC3E}">
        <p14:creationId xmlns:p14="http://schemas.microsoft.com/office/powerpoint/2010/main" val="154117412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73" r:id="rId8"/>
    <p:sldLayoutId id="2147483997" r:id="rId9"/>
    <p:sldLayoutId id="2147483969" r:id="rId10"/>
    <p:sldLayoutId id="2147483970" r:id="rId11"/>
    <p:sldLayoutId id="2147483971" r:id="rId12"/>
    <p:sldLayoutId id="2147483972" r:id="rId13"/>
  </p:sldLayoutIdLst>
  <p:txStyles>
    <p:titleStyle>
      <a:lvl1pPr algn="l" defTabSz="914400" rtl="0" eaLnBrk="1" latinLnBrk="0" hangingPunct="1">
        <a:lnSpc>
          <a:spcPct val="90000"/>
        </a:lnSpc>
        <a:spcBef>
          <a:spcPct val="0"/>
        </a:spcBef>
        <a:buNone/>
        <a:defRPr sz="32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hyperlink" Target="http://www.fldoe.org/academics/exceptional-student-edu/beess-resources/parental-consent-form-prior-written-no.stml"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mailto:Trinity.Henderson@fldoe.org" TargetMode="External"/><Relationship Id="rId2" Type="http://schemas.openxmlformats.org/officeDocument/2006/relationships/hyperlink" Target="mailto:Amanda.Walker@fldoe.org" TargetMode="Externa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hyperlink" Target="http://www.leg.state.fl.us/Statutes/index.cfm?App_mode=Display_Statute&amp;Search_String=&amp;URL=1000-1099/1003/Sections/1003.4295.html"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www.fldoe.org/policy/articulation/ccd/"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flbog.edu/wp-content/uploads/6_002FINAL_FTIC_03252020.pdf" TargetMode="External"/><Relationship Id="rId2" Type="http://schemas.openxmlformats.org/officeDocument/2006/relationships/hyperlink" Target="http://www.leg.state.fl.us/Statutes/index.cfm?App_mode=Display_Statute&amp;Search_String=&amp;URL=1000-1099/1009/1009PARTIIIBContentsIndex.html" TargetMode="Externa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mailto:sherry.reach@cambridgeinternational.or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hyperlink" Target="https://sso.osfaffelp.org/BFIEHS/Course/ComprehensiveCourse" TargetMode="External"/><Relationship Id="rId2" Type="http://schemas.openxmlformats.org/officeDocument/2006/relationships/hyperlink" Target="https://www.floridastudentfinancialaidsg.org/PDF/BFHandbookChapter1.pdf"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www.flbog.edu/wp-content/uploads/6_002FINAL_FTIC_03252020.pdf"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8" Type="http://schemas.openxmlformats.org/officeDocument/2006/relationships/hyperlink" Target="https://sso.osfaffelp.org/BFIEHS/Course/CourseList?submit=BySubjectArea&amp;btnlnkSubjArea=EN&amp;T20SubjArea=English&amp;sort=FASFMSIndicator&amp;sortdir=ASC" TargetMode="External"/><Relationship Id="rId13" Type="http://schemas.openxmlformats.org/officeDocument/2006/relationships/hyperlink" Target="https://sso.osfaffelp.org/BFIEHS/Course/VocedProgramList?courseNum=8006120" TargetMode="External"/><Relationship Id="rId3" Type="http://schemas.openxmlformats.org/officeDocument/2006/relationships/hyperlink" Target="https://sso.osfaffelp.org/BFIEHS/Course/CourseList?submit=BySubjectArea&amp;btnlnkSubjArea=EN&amp;T20SubjArea=English&amp;sort=Title&amp;sortdir=ASC" TargetMode="External"/><Relationship Id="rId7" Type="http://schemas.openxmlformats.org/officeDocument/2006/relationships/hyperlink" Target="https://sso.osfaffelp.org/BFIEHS/Course/CourseList?submit=BySubjectArea&amp;btnlnkSubjArea=EN&amp;T20SubjArea=English&amp;sort=WeightIndicator&amp;sortdir=ASC" TargetMode="External"/><Relationship Id="rId12" Type="http://schemas.openxmlformats.org/officeDocument/2006/relationships/hyperlink" Target="https://sso.osfaffelp.org/BFIEHS/Course/CourseList?submit=BySubjectArea&amp;btnlnkSubjArea=EN&amp;T20SubjArea=English&amp;sort=SUSCoreIndicator&amp;sortdir=ASC" TargetMode="External"/><Relationship Id="rId2" Type="http://schemas.openxmlformats.org/officeDocument/2006/relationships/hyperlink" Target="https://sso.osfaffelp.org/BFIEHS/Course/CourseList?submit=BySubjectArea&amp;btnlnkSubjArea=EN&amp;T20SubjArea=English&amp;sort=Code&amp;sortdir=ASC" TargetMode="External"/><Relationship Id="rId1" Type="http://schemas.openxmlformats.org/officeDocument/2006/relationships/slideLayout" Target="../slideLayouts/slideLayout1.xml"/><Relationship Id="rId6" Type="http://schemas.openxmlformats.org/officeDocument/2006/relationships/hyperlink" Target="https://sso.osfaffelp.org/BFIEHS/Course/CourseList?submit=BySubjectArea&amp;btnlnkSubjArea=EN&amp;T20SubjArea=English&amp;sort=EffExpYear&amp;sortdir=ASC" TargetMode="External"/><Relationship Id="rId11" Type="http://schemas.openxmlformats.org/officeDocument/2006/relationships/hyperlink" Target="https://sso.osfaffelp.org/BFIEHS/Course/CourseList?submit=BySubjectArea&amp;btnlnkSubjArea=EN&amp;T20SubjArea=English&amp;sort=SussubjArea&amp;sortdir=ASC" TargetMode="External"/><Relationship Id="rId5" Type="http://schemas.openxmlformats.org/officeDocument/2006/relationships/hyperlink" Target="https://sso.osfaffelp.org/BFIEHS/Course/CourseList?submit=BySubjectArea&amp;btnlnkSubjArea=EN&amp;T20SubjArea=English&amp;sort=MaxCredit&amp;sortdir=ASC" TargetMode="External"/><Relationship Id="rId10" Type="http://schemas.openxmlformats.org/officeDocument/2006/relationships/hyperlink" Target="https://sso.osfaffelp.org/BFIEHS/Course/CourseList?submit=BySubjectArea&amp;btnlnkSubjArea=EN&amp;T20SubjArea=English&amp;sort=VOCProgramIndicator&amp;sortdir=ASC" TargetMode="External"/><Relationship Id="rId4" Type="http://schemas.openxmlformats.org/officeDocument/2006/relationships/hyperlink" Target="https://sso.osfaffelp.org/BFIEHS/Course/CourseList?submit=BySubjectArea&amp;btnlnkSubjArea=EN&amp;T20SubjArea=English&amp;sort=SubjectAreaCode&amp;sortdir=ASC" TargetMode="External"/><Relationship Id="rId9" Type="http://schemas.openxmlformats.org/officeDocument/2006/relationships/hyperlink" Target="https://sso.osfaffelp.org/BFIEHS/Course/CourseList?submit=BySubjectArea&amp;btnlnkSubjArea=EN&amp;T20SubjArea=English&amp;sort=GSVCoreIndicator&amp;sortdir=ASC" TargetMode="External"/><Relationship Id="rId14" Type="http://schemas.openxmlformats.org/officeDocument/2006/relationships/hyperlink" Target="https://sso.osfaffelp.org/BFIEHS/Course/VocedProgramList?courseNum=8600580"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sso.osfaffelp.org/BFIEHS/Course/CourseList?submit=BySubjectArea&amp;btnlnkSubjArea=EN&amp;T20SubjArea=English&amp;sort=WeightIndicator&amp;sortdir=ASC" TargetMode="External"/><Relationship Id="rId13" Type="http://schemas.openxmlformats.org/officeDocument/2006/relationships/hyperlink" Target="https://sso.osfaffelp.org/BFIEHS/Course/CourseList?submit=BySubjectArea&amp;btnlnkSubjArea=EN&amp;T20SubjArea=English&amp;sort=SUSCoreIndicator&amp;sortdir=ASC" TargetMode="External"/><Relationship Id="rId3" Type="http://schemas.openxmlformats.org/officeDocument/2006/relationships/hyperlink" Target="https://sso.osfaffelp.org/BFIEHS/Course/CourseList?submit=BySubjectArea&amp;btnlnkSubjArea=EN&amp;T20SubjArea=English&amp;sort=Code&amp;sortdir=ASC" TargetMode="External"/><Relationship Id="rId7" Type="http://schemas.openxmlformats.org/officeDocument/2006/relationships/hyperlink" Target="https://sso.osfaffelp.org/BFIEHS/Course/CourseList?submit=BySubjectArea&amp;btnlnkSubjArea=EN&amp;T20SubjArea=English&amp;sort=EffExpYear&amp;sortdir=ASC" TargetMode="External"/><Relationship Id="rId12" Type="http://schemas.openxmlformats.org/officeDocument/2006/relationships/hyperlink" Target="https://sso.osfaffelp.org/BFIEHS/Course/CourseList?submit=BySubjectArea&amp;btnlnkSubjArea=EN&amp;T20SubjArea=English&amp;sort=SussubjArea&amp;sortdir=ASC" TargetMode="External"/><Relationship Id="rId2" Type="http://schemas.openxmlformats.org/officeDocument/2006/relationships/hyperlink" Target="http://www.fldoe.org/policy/articulation/ccd/" TargetMode="External"/><Relationship Id="rId1" Type="http://schemas.openxmlformats.org/officeDocument/2006/relationships/slideLayout" Target="../slideLayouts/slideLayout1.xml"/><Relationship Id="rId6" Type="http://schemas.openxmlformats.org/officeDocument/2006/relationships/hyperlink" Target="https://sso.osfaffelp.org/BFIEHS/Course/CourseList?submit=BySubjectArea&amp;btnlnkSubjArea=EN&amp;T20SubjArea=English&amp;sort=MaxCredit&amp;sortdir=ASC" TargetMode="External"/><Relationship Id="rId11" Type="http://schemas.openxmlformats.org/officeDocument/2006/relationships/hyperlink" Target="https://sso.osfaffelp.org/BFIEHS/Course/CourseList?submit=BySubjectArea&amp;btnlnkSubjArea=EN&amp;T20SubjArea=English&amp;sort=VOCProgramIndicator&amp;sortdir=ASC" TargetMode="External"/><Relationship Id="rId5" Type="http://schemas.openxmlformats.org/officeDocument/2006/relationships/hyperlink" Target="https://sso.osfaffelp.org/BFIEHS/Course/CourseList?submit=BySubjectArea&amp;btnlnkSubjArea=EN&amp;T20SubjArea=English&amp;sort=SubjectAreaCode&amp;sortdir=ASC" TargetMode="External"/><Relationship Id="rId15" Type="http://schemas.openxmlformats.org/officeDocument/2006/relationships/hyperlink" Target="https://sso.osfaffelp.org/BFIEHS/Course/VocedProgramList?courseNum=8600580" TargetMode="External"/><Relationship Id="rId10" Type="http://schemas.openxmlformats.org/officeDocument/2006/relationships/hyperlink" Target="https://sso.osfaffelp.org/BFIEHS/Course/CourseList?submit=BySubjectArea&amp;btnlnkSubjArea=EN&amp;T20SubjArea=English&amp;sort=GSVCoreIndicator&amp;sortdir=ASC" TargetMode="External"/><Relationship Id="rId4" Type="http://schemas.openxmlformats.org/officeDocument/2006/relationships/hyperlink" Target="https://sso.osfaffelp.org/BFIEHS/Course/CourseList?submit=BySubjectArea&amp;btnlnkSubjArea=EN&amp;T20SubjArea=English&amp;sort=Title&amp;sortdir=ASC" TargetMode="External"/><Relationship Id="rId9" Type="http://schemas.openxmlformats.org/officeDocument/2006/relationships/hyperlink" Target="https://sso.osfaffelp.org/BFIEHS/Course/CourseList?submit=BySubjectArea&amp;btnlnkSubjArea=EN&amp;T20SubjArea=English&amp;sort=FASFMSIndicator&amp;sortdir=ASC" TargetMode="External"/><Relationship Id="rId14" Type="http://schemas.openxmlformats.org/officeDocument/2006/relationships/hyperlink" Target="https://sso.osfaffelp.org/BFIEHS/Course/VocedProgramList?courseNum=8006120"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hyperlink" Target="http://www.leg.state.fl.us/Statutes/index.cfm?App_mode=Display_Statute&amp;Search_String=&amp;URL=1000-1099/1007/Sections/1007.271.html"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fldoe.org/core/fileparse.php/5421/urlt/CareerTechList.pdf" TargetMode="External"/><Relationship Id="rId7" Type="http://schemas.openxmlformats.org/officeDocument/2006/relationships/hyperlink" Target="http://www.fldoe.org/policy/articulation/dual-enrollment-agreements.stml" TargetMode="External"/><Relationship Id="rId2" Type="http://schemas.openxmlformats.org/officeDocument/2006/relationships/hyperlink" Target="http://www.fldoe.org/core/fileparse.php/5421/urlt/AcademicList.pdf" TargetMode="External"/><Relationship Id="rId1" Type="http://schemas.openxmlformats.org/officeDocument/2006/relationships/slideLayout" Target="../slideLayouts/slideLayout1.xml"/><Relationship Id="rId6" Type="http://schemas.openxmlformats.org/officeDocument/2006/relationships/hyperlink" Target="https://dlss.flvc.org/admin-tools/common-prerequisites-manuals" TargetMode="External"/><Relationship Id="rId5" Type="http://schemas.openxmlformats.org/officeDocument/2006/relationships/hyperlink" Target="http://www.fldoe.org/policy/articulation/general-edu-core-course-options.stml" TargetMode="External"/><Relationship Id="rId4" Type="http://schemas.openxmlformats.org/officeDocument/2006/relationships/hyperlink" Target="http://www.fldoe.org/core/fileparse.php/5421/urlt/0078391-acc-cbe.pdf"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mailto:Pedro.Hernandez@fldoe.org" TargetMode="External"/><Relationship Id="rId2" Type="http://schemas.openxmlformats.org/officeDocument/2006/relationships/hyperlink" Target="mailto:osfa@fldoe.org" TargetMode="Externa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1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www.cambridgeinternational.org/covid/" TargetMode="Externa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s://www.flrules.org/gateway/ruleNo.asp?id=6A-10.0315" TargetMode="External"/><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hyperlink" Target="https://www.floridastudentfinancialaidsg.org/SAPBFMAIN/SAPBFMAIN" TargetMode="External"/><Relationship Id="rId2" Type="http://schemas.openxmlformats.org/officeDocument/2006/relationships/hyperlink" Target="https://www.floridastudentfinancialaidsg.org/PDF/BFHandbookChapter2.pdf"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mbridgeinternational.org/programmes-and-qualifications/cambridge-advanced/cambridge-aice-diploma/"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sss.usf.edu/resources/topic/medicaid/index.html" TargetMode="External"/><Relationship Id="rId2" Type="http://schemas.openxmlformats.org/officeDocument/2006/relationships/hyperlink" Target="mailto:Nanci.English@fldoe.org" TargetMode="External"/><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hyperlink" Target="https://sss.usf.edu/resources/format/pdf/ParentalConsentCombined.pdf"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https://sss.usf.edu/resources/format/pdf/Medicaid_Certified_School_Match_2020_Fee_Schedule%20Updated%20November%202020.pdf" TargetMode="External"/><Relationship Id="rId4" Type="http://schemas.openxmlformats.org/officeDocument/2006/relationships/hyperlink" Target="https://sss.usf.edu/resources/format/pdf/Certified_School_MatchHB.pdf"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s://www.cambridgeinternational.org/programmes-and-qualifications/cambridge-advanced/cambridge-aice-diploma/qualification/" TargetMode="Externa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hyperlink" Target="mailto:Teresa.Masterson@fldoe.org" TargetMode="External"/><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www.semanticscholar.org/paper/School-Counselor-and-School-Nurse-Collaboration%3A-Tuttle-Yordy/63fed9763b6ec54d3c485f217b74c2046d992853"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hyperlink" Target="mailto:jesus.Aviles@fldoe.org" TargetMode="Externa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hyperlink" Target="https://info.fldoe.org/docushare/dsweb/Get/Document-8986/dps-2020-116.pdf"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www.fldoe.org/core/fileparse.php/7571/urlt/0086202-y2007-4.pdf" TargetMode="External"/><Relationship Id="rId4" Type="http://schemas.openxmlformats.org/officeDocument/2006/relationships/hyperlink" Target="http://www.fldoe.org/core/fileparse.php/7690/urlt/0070069-accomm-educator.pdf"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info.fldoe.org/docushare/dsweb/Get/Document-8988/dps-2020-116b.pdf"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hyperlink" Target="https://www.flrules.org/gateway/ruleNo.asp?id=6A-1.0943"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8" Type="http://schemas.openxmlformats.org/officeDocument/2006/relationships/hyperlink" Target="https://info.fldoe.org/docushare/dsweb/Get/Document-7505/dps-2015-152.pdf" TargetMode="External"/><Relationship Id="rId3" Type="http://schemas.openxmlformats.org/officeDocument/2006/relationships/hyperlink" Target="https://sites.ed.gov/idea/regs/b/d/300.300" TargetMode="External"/><Relationship Id="rId7" Type="http://schemas.openxmlformats.org/officeDocument/2006/relationships/hyperlink" Target="https://www.flrules.org/gateway/ruleNo.asp?id=6A-6.03028" TargetMode="External"/><Relationship Id="rId2" Type="http://schemas.openxmlformats.org/officeDocument/2006/relationships/notesSlide" Target="../notesSlides/notesSlide62.xml"/><Relationship Id="rId1" Type="http://schemas.openxmlformats.org/officeDocument/2006/relationships/slideLayout" Target="../slideLayouts/slideLayout10.xml"/><Relationship Id="rId6" Type="http://schemas.openxmlformats.org/officeDocument/2006/relationships/hyperlink" Target="https://sites.ed.gov/idea/regs/b/d/300.323" TargetMode="External"/><Relationship Id="rId5" Type="http://schemas.openxmlformats.org/officeDocument/2006/relationships/hyperlink" Target="https://sites.ed.gov/idea/regs/b/d/300.301" TargetMode="External"/><Relationship Id="rId4" Type="http://schemas.openxmlformats.org/officeDocument/2006/relationships/hyperlink" Target="https://www.flrules.org/gateway/RuleNo.asp?ID=6A-6.03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hyperlink" Target="https://www2.ed.gov/about/offices/list/ocr/docs/504-resource-guide-201612.pdf"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hyperlink" Target="https://www2.ed.gov/about/offices/list/ocr/docs/howto.html?src=rt"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hyperlink" Target="mailto:Martha.Rodriguez@fldoe.org" TargetMode="External"/><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3" Type="http://schemas.openxmlformats.org/officeDocument/2006/relationships/hyperlink" Target="https://videos.schoolcounselor.org/effective-crisistrauma-response" TargetMode="External"/><Relationship Id="rId2" Type="http://schemas.openxmlformats.org/officeDocument/2006/relationships/hyperlink" Target="https://www.schoolcounselor.org/Events-Professional-Development/Professional-Development/ASCA-U-Specialist-Training/Trauma-Crisis-Specialist" TargetMode="External"/><Relationship Id="rId1" Type="http://schemas.openxmlformats.org/officeDocument/2006/relationships/slideLayout" Target="../slideLayouts/slideLayout1.xml"/><Relationship Id="rId6" Type="http://schemas.openxmlformats.org/officeDocument/2006/relationships/hyperlink" Target="https://videos.schoolcounselor.org/alleviating-anxiety-through-school-counseling-interventions" TargetMode="External"/><Relationship Id="rId5" Type="http://schemas.openxmlformats.org/officeDocument/2006/relationships/hyperlink" Target="https://videos.schoolcounselor.org/infusing-a-caring-climate-into-your-school" TargetMode="External"/><Relationship Id="rId4" Type="http://schemas.openxmlformats.org/officeDocument/2006/relationships/hyperlink" Target="https://videos.schoolcounselor.org/counseling-kids-in-crisi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hyperlink" Target="https://www.nasponline.org/resources-and-publications/resources-and-podcasts/diversity-and-social-justice/cultural-competence/culturally-competent-crisis-response" TargetMode="External"/><Relationship Id="rId7" Type="http://schemas.openxmlformats.org/officeDocument/2006/relationships/hyperlink" Target="https://www2.ed.gov/admins/lead/safety/emergencyplan/crisisplanning.pdf" TargetMode="External"/><Relationship Id="rId2" Type="http://schemas.openxmlformats.org/officeDocument/2006/relationships/hyperlink" Target="https://www.nea.org/resource-library/neas-school-crisis-guide" TargetMode="External"/><Relationship Id="rId1" Type="http://schemas.openxmlformats.org/officeDocument/2006/relationships/slideLayout" Target="../slideLayouts/slideLayout1.xml"/><Relationship Id="rId6" Type="http://schemas.openxmlformats.org/officeDocument/2006/relationships/hyperlink" Target="https://rems.ed.gov/" TargetMode="External"/><Relationship Id="rId5" Type="http://schemas.openxmlformats.org/officeDocument/2006/relationships/hyperlink" Target="https://rems.ed.gov/docs/CreatingPlans.pdf" TargetMode="External"/><Relationship Id="rId4" Type="http://schemas.openxmlformats.org/officeDocument/2006/relationships/hyperlink" Target="https://files.eric.ed.gov/fulltext/ED488995.pdf"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www.schoolcrisiscenter.org/wp-content/uploads/2020/08/Guidelines-Death-Student-or-Staff-Booklet-Format.pdf" TargetMode="External"/><Relationship Id="rId2" Type="http://schemas.openxmlformats.org/officeDocument/2006/relationships/hyperlink" Target="https://grievingstudents.org/" TargetMode="External"/><Relationship Id="rId1" Type="http://schemas.openxmlformats.org/officeDocument/2006/relationships/slideLayout" Target="../slideLayouts/slideLayout1.xml"/><Relationship Id="rId6" Type="http://schemas.openxmlformats.org/officeDocument/2006/relationships/hyperlink" Target="https://www.schoolcrisiscenter.org/wp-content/uploads/2020/08/Guidelines-Talking-to-Kids-About-Attacks-Two-Sided-Onesheet-Format.pdf" TargetMode="External"/><Relationship Id="rId5" Type="http://schemas.openxmlformats.org/officeDocument/2006/relationships/hyperlink" Target="https://grievingstudents.org/module-section/talking-with-children/" TargetMode="External"/><Relationship Id="rId4" Type="http://schemas.openxmlformats.org/officeDocument/2006/relationships/hyperlink" Target="https://grievingstudents.org/module-section/death-school-crisis/"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s://sss.usf.edu/" TargetMode="External"/><Relationship Id="rId3" Type="http://schemas.openxmlformats.org/officeDocument/2006/relationships/hyperlink" Target="http://www2c.cdc.gov/podcasts/player.asp?f=303306" TargetMode="External"/><Relationship Id="rId7" Type="http://schemas.openxmlformats.org/officeDocument/2006/relationships/hyperlink" Target="https://www.apa.org/topics/resilience" TargetMode="External"/><Relationship Id="rId2" Type="http://schemas.openxmlformats.org/officeDocument/2006/relationships/hyperlink" Target="https://www.schoolcrisiscenter.org/resources/covid-19-pandemic-resources/" TargetMode="External"/><Relationship Id="rId1" Type="http://schemas.openxmlformats.org/officeDocument/2006/relationships/slideLayout" Target="../slideLayouts/slideLayout28.xml"/><Relationship Id="rId6" Type="http://schemas.openxmlformats.org/officeDocument/2006/relationships/hyperlink" Target="http://www.nctsn.org/content/psychological-first-aid" TargetMode="External"/><Relationship Id="rId5" Type="http://schemas.openxmlformats.org/officeDocument/2006/relationships/hyperlink" Target="https://store.samhsa.gov/product/Taking-Care-of-Your-Behavioral-Health-During-an-Infectious-Disease-Outbreak/sma14-4894" TargetMode="External"/><Relationship Id="rId4" Type="http://schemas.openxmlformats.org/officeDocument/2006/relationships/hyperlink" Target="https://www.samhsa.gov/disaster-preparedness" TargetMode="External"/><Relationship Id="rId9" Type="http://schemas.openxmlformats.org/officeDocument/2006/relationships/image" Target="../media/image72.jpg"/></Relationships>
</file>

<file path=ppt/slides/_rels/slide183.xml.rels><?xml version="1.0" encoding="UTF-8" standalone="yes"?>
<Relationships xmlns="http://schemas.openxmlformats.org/package/2006/relationships"><Relationship Id="rId8" Type="http://schemas.openxmlformats.org/officeDocument/2006/relationships/hyperlink" Target="https://www.cdc.gov/coronavirus/2019-ncov/" TargetMode="External"/><Relationship Id="rId3" Type="http://schemas.openxmlformats.org/officeDocument/2006/relationships/hyperlink" Target="http://www.suicidepreventionlifeline.org/GetHelp/LifelineChat.aspx" TargetMode="External"/><Relationship Id="rId7" Type="http://schemas.openxmlformats.org/officeDocument/2006/relationships/hyperlink" Target="https://www.cdc.gov/niosh/emres/2019_ncov.html" TargetMode="External"/><Relationship Id="rId2" Type="http://schemas.openxmlformats.org/officeDocument/2006/relationships/hyperlink" Target="https://suicidepreventionlifeline.org/" TargetMode="External"/><Relationship Id="rId1" Type="http://schemas.openxmlformats.org/officeDocument/2006/relationships/slideLayout" Target="../slideLayouts/slideLayout28.xml"/><Relationship Id="rId6" Type="http://schemas.openxmlformats.org/officeDocument/2006/relationships/hyperlink" Target="http://www.samhsa.gov/find-treatment" TargetMode="External"/><Relationship Id="rId5" Type="http://schemas.openxmlformats.org/officeDocument/2006/relationships/hyperlink" Target="https://www.samhsa.gov/find-help/disaster-distress-helpline" TargetMode="External"/><Relationship Id="rId10" Type="http://schemas.openxmlformats.org/officeDocument/2006/relationships/image" Target="../media/image72.jpg"/><Relationship Id="rId4" Type="http://schemas.openxmlformats.org/officeDocument/2006/relationships/hyperlink" Target="https://www.thehotline.org/" TargetMode="External"/><Relationship Id="rId9" Type="http://schemas.openxmlformats.org/officeDocument/2006/relationships/hyperlink" Target="https://wwwn.cdc.gov/dcs/ContactUs/Form"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8.xml"/></Relationships>
</file>

<file path=ppt/slides/_rels/slide185.xml.rels><?xml version="1.0" encoding="UTF-8" standalone="yes"?>
<Relationships xmlns="http://schemas.openxmlformats.org/package/2006/relationships"><Relationship Id="rId8" Type="http://schemas.openxmlformats.org/officeDocument/2006/relationships/hyperlink" Target="mailto:Rebecca.Moistner@fldoe.org" TargetMode="External"/><Relationship Id="rId13" Type="http://schemas.openxmlformats.org/officeDocument/2006/relationships/hyperlink" Target="mailto:Andrew.Weatherill@fldoe.org" TargetMode="External"/><Relationship Id="rId18" Type="http://schemas.openxmlformats.org/officeDocument/2006/relationships/hyperlink" Target="mailto:Teresa.Masterson@fldoe.org" TargetMode="External"/><Relationship Id="rId3" Type="http://schemas.openxmlformats.org/officeDocument/2006/relationships/image" Target="../media/image74.jpeg"/><Relationship Id="rId21" Type="http://schemas.openxmlformats.org/officeDocument/2006/relationships/hyperlink" Target="mailto:Iris.Williams@fldoe.org" TargetMode="External"/><Relationship Id="rId7" Type="http://schemas.openxmlformats.org/officeDocument/2006/relationships/hyperlink" Target="mailto:Jan.Oberschlake@fldoe.org" TargetMode="External"/><Relationship Id="rId12" Type="http://schemas.openxmlformats.org/officeDocument/2006/relationships/hyperlink" Target="mailto:Barbara.Williams1@fldoe.org" TargetMode="External"/><Relationship Id="rId17" Type="http://schemas.openxmlformats.org/officeDocument/2006/relationships/hyperlink" Target="mailto:Damera.Hopkins@fldoe.org" TargetMode="External"/><Relationship Id="rId2" Type="http://schemas.openxmlformats.org/officeDocument/2006/relationships/hyperlink" Target="http://sss.usf.edu/" TargetMode="External"/><Relationship Id="rId16" Type="http://schemas.openxmlformats.org/officeDocument/2006/relationships/hyperlink" Target="mailto:Nanci.English@fldoe.org" TargetMode="External"/><Relationship Id="rId20" Type="http://schemas.openxmlformats.org/officeDocument/2006/relationships/hyperlink" Target="mailto:Felicia.Trumpler@fldoe.org" TargetMode="External"/><Relationship Id="rId1" Type="http://schemas.openxmlformats.org/officeDocument/2006/relationships/slideLayout" Target="../slideLayouts/slideLayout18.xml"/><Relationship Id="rId6" Type="http://schemas.openxmlformats.org/officeDocument/2006/relationships/hyperlink" Target="mailto:Thomas.Garrett@fldoe.org" TargetMode="External"/><Relationship Id="rId11" Type="http://schemas.openxmlformats.org/officeDocument/2006/relationships/hyperlink" Target="mailto:Marsha.Studdard@fldoe.org" TargetMode="External"/><Relationship Id="rId5" Type="http://schemas.openxmlformats.org/officeDocument/2006/relationships/hyperlink" Target="mailto:Joseph.Ashmore@fldoe.org" TargetMode="External"/><Relationship Id="rId15" Type="http://schemas.openxmlformats.org/officeDocument/2006/relationships/hyperlink" Target="mailto:Jesus.Aviles@fldoe.org" TargetMode="External"/><Relationship Id="rId10" Type="http://schemas.openxmlformats.org/officeDocument/2006/relationships/hyperlink" Target="mailto:Liane.Schuessler@fldoe.org" TargetMode="External"/><Relationship Id="rId19" Type="http://schemas.openxmlformats.org/officeDocument/2006/relationships/hyperlink" Target="mailto:Martha.Rodriguez@fldoe.org" TargetMode="External"/><Relationship Id="rId4" Type="http://schemas.openxmlformats.org/officeDocument/2006/relationships/hyperlink" Target="mailto:Curtis.Williams@fldoe.org" TargetMode="External"/><Relationship Id="rId9" Type="http://schemas.openxmlformats.org/officeDocument/2006/relationships/hyperlink" Target="mailto:LaSandra.Barnhill@fldoe.org" TargetMode="External"/><Relationship Id="rId14" Type="http://schemas.openxmlformats.org/officeDocument/2006/relationships/hyperlink" Target="mailto:jmcastil@usf.edu" TargetMode="Externa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cambridgeinternational.org/programmes-and-qualifications/cambridge-advanced/cambridge-international-as-and-a-levels/qualification/"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gradetranscripts.cambridgeinternational.or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ailto:Karen.brown@flibs.org" TargetMode="External"/><Relationship Id="rId2" Type="http://schemas.openxmlformats.org/officeDocument/2006/relationships/hyperlink" Target="mailto:Ralph.cline@flibs.org" TargetMode="Externa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ibo.org/news/news-about-the-ib/covid-19-coronavirus-updates/"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mailto:Felicia.Trumpler@fldoe.org" TargetMode="Externa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1000-1099/1007/Sections/1007.27.html" TargetMode="External"/><Relationship Id="rId7" Type="http://schemas.openxmlformats.org/officeDocument/2006/relationships/image" Target="../media/image32.png"/><Relationship Id="rId2" Type="http://schemas.openxmlformats.org/officeDocument/2006/relationships/hyperlink" Target="http://www.leg.state.fl.us/statutes/index.cfm?App_mode=Display_Statute&amp;URL=1000-1099/1011/Sections/1011.62.html" TargetMode="External"/><Relationship Id="rId1" Type="http://schemas.openxmlformats.org/officeDocument/2006/relationships/slideLayout" Target="../slideLayouts/slideLayout6.xml"/><Relationship Id="rId6" Type="http://schemas.openxmlformats.org/officeDocument/2006/relationships/hyperlink" Target="http://www.leg.state.fl.us/Statutes/index.cfm?App_mode=Display_Statute&amp;URL=1000-1099/1009/Sections/1009.531.html" TargetMode="External"/><Relationship Id="rId5" Type="http://schemas.openxmlformats.org/officeDocument/2006/relationships/hyperlink" Target="http://www.leg.state.fl.us/Statutes/index.cfm?App_mode=Display_Statute&amp;URL=1000-1099/1003/Sections/1003.4285.html" TargetMode="External"/><Relationship Id="rId4" Type="http://schemas.openxmlformats.org/officeDocument/2006/relationships/hyperlink" Target="http://www.leg.state.fl.us/Statutes/index.cfm?App_mode=Display_Statute&amp;Search_String=&amp;URL=1000-1099/1003/Sections/1003.4282.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hyperlink" Target="http://www.fldoe.org/core/fileparse.php/19861/urlt/EO-02Webinar.pdf" TargetMode="External"/><Relationship Id="rId2" Type="http://schemas.openxmlformats.org/officeDocument/2006/relationships/hyperlink" Target="http://www.fldoe.org/core/fileparse.php/19861/urlt/2021-EO-02.pdf" TargetMode="External"/><Relationship Id="rId1" Type="http://schemas.openxmlformats.org/officeDocument/2006/relationships/slideLayout" Target="../slideLayouts/slideLayout19.xml"/><Relationship Id="rId5" Type="http://schemas.openxmlformats.org/officeDocument/2006/relationships/hyperlink" Target="http://www.fldoe.org/em-response/index.stml" TargetMode="External"/><Relationship Id="rId4" Type="http://schemas.openxmlformats.org/officeDocument/2006/relationships/hyperlink" Target="https://attendee.gotowebinar.com/recording/3754713875802233870"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2.xml"/><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hyperlink" Target="http://www.fldoe.org/academics/career-adult-edu/career-tech-edu/program-resources.stml"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www.fldoe.org/core/fileparse.php/5421/urlt/AcademicList.pdf" TargetMode="External"/><Relationship Id="rId3" Type="http://schemas.openxmlformats.org/officeDocument/2006/relationships/hyperlink" Target="http://leg.state.fl.us/Statutes/index.cfm?App_mode=Display_Statute&amp;Search_String=&amp;URL=1000-1099/1008/Sections/1008.25.html" TargetMode="External"/><Relationship Id="rId7" Type="http://schemas.openxmlformats.org/officeDocument/2006/relationships/hyperlink" Target="http://www.fldoe.org/core/fileparse.php/5421/urlt/DualEnrollmentFAQ.pdf" TargetMode="External"/><Relationship Id="rId2" Type="http://schemas.openxmlformats.org/officeDocument/2006/relationships/hyperlink" Target="http://www.fldoe.org/core/fileparse.php/7764/urlt/SecondaryStudentProgressionFAQ.pdf" TargetMode="External"/><Relationship Id="rId1" Type="http://schemas.openxmlformats.org/officeDocument/2006/relationships/slideLayout" Target="../slideLayouts/slideLayout28.xml"/><Relationship Id="rId6" Type="http://schemas.openxmlformats.org/officeDocument/2006/relationships/hyperlink" Target="http://www.fldoe.org/core/fileparse.php/5421/urlt/FCFFEH-2021.pdf" TargetMode="External"/><Relationship Id="rId5" Type="http://schemas.openxmlformats.org/officeDocument/2006/relationships/hyperlink" Target="http://www.fldoe.org/core/fileparse.php/7764/urlt/GradRequireFSA.pdf" TargetMode="External"/><Relationship Id="rId4" Type="http://schemas.openxmlformats.org/officeDocument/2006/relationships/hyperlink" Target="http://www.fldoe.org/core/fileparse.php/7764/urlt/StandardDiplomaRequirements.pdf" TargetMode="Externa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Anne.Nyman@fldoe.org" TargetMode="External"/><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hyperlink" Target="mailto:Melissa.Tomlin@fldoe.org" TargetMode="External"/><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hyperlink" Target="mailto:Robert.Blevins@fldoe.org" TargetMode="External"/><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Kaitlin.Vickers@fldoe.org" TargetMode="Externa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Elizabeth.Winger@fldoe.org" TargetMode="Externa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hyperlink" Target="mailto:Mueller@fldoe.org" TargetMode="External"/><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3" Type="http://schemas.openxmlformats.org/officeDocument/2006/relationships/hyperlink" Target="mailto:Pamela.Gilman@fldoe.org" TargetMode="External"/><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hyperlink" Target="mailto:Kathryn.wheeler@fldoe.org" TargetMode="Externa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mailto:ksmith@fcrr.org" TargetMode="Externa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2" Type="http://schemas.openxmlformats.org/officeDocument/2006/relationships/hyperlink" Target="mailto:Wendy.Metty@fldoe.org" TargetMode="Externa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hyperlink" Target="https://ecfr.io/Title-34/Section-300.43"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www.leg.state.fl.us/statutes/index.cfm?mode=View%20Statutes&amp;SubMenu=1&amp;App_mode=Display_Statute&amp;Search_String=1003.5716&amp;URL=1000-1099/1003/Sections/1003.5716.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rehabworks.org/docs/flyers/Pre-EmploymentTransitionServices.pdf?id=1" TargetMode="External"/><Relationship Id="rId2" Type="http://schemas.openxmlformats.org/officeDocument/2006/relationships/hyperlink" Target="http://www.leg.state.fl.us/Statutes/index.cfm?App_mode=Display_Statute&amp;URL=1000-1099/1003/Sections/1003.5716.html"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1000-1099/1003/Sections/1003.4282.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info.fldoe.org/docushare/dsweb/Get/Document-7322/dps-2015-34.pdf" TargetMode="External"/><Relationship Id="rId4" Type="http://schemas.openxmlformats.org/officeDocument/2006/relationships/hyperlink" Target="https://www.flrules.org/gateway/ruleNo.asp?id=6A-1.09963"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hyperlink" Target="https://www.flrules.org/gateway/ruleNo.asp?id=6A-1.09963"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1000-1099/1003/Sections/1003.4282.html"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hyperlink" Target="https://www.govinfo.gov/content/pkg/CFR-2011-title34-vol2/pdf/CFR-2011-title34-vol2-sec300-503.pd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leg.state.fl.us/Statutes/index.cfm?App_mode=Display_Statute&amp;URL=1000-1099/1008/Sections/1008.22.html"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www.leg.state.fl.us/statutes/index.cfm?App_mode=Display_Statute&amp;URL=1000-1099/1007/Sections/1007.02.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info.fldoe.org/docushare/dsweb/Get/Document-7321/dps-2015-16.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8.xml"/><Relationship Id="rId5" Type="http://schemas.openxmlformats.org/officeDocument/2006/relationships/hyperlink" Target="http://www.fldoe.org/core/fileparse.php/7522/urlt/1819-AHSTAP.pdf" TargetMode="External"/><Relationship Id="rId4" Type="http://schemas.openxmlformats.org/officeDocument/2006/relationships/hyperlink" Target="http://www.leg.state.fl.us/Statutes/?App_mode=Display_Statute&amp;URL=1000-1099/1008/Sections/1008.22.html"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hyperlink" Target="http://project10.info/Documents/PSE_Product_Edited_English9.10.2020_1.pdf" TargetMode="External"/><Relationship Id="rId3" Type="http://schemas.openxmlformats.org/officeDocument/2006/relationships/hyperlink" Target="http://project10.info/Documents/FINAL_Post_School_Predictor_Product_6.13.19C_2.pdf" TargetMode="External"/><Relationship Id="rId7" Type="http://schemas.openxmlformats.org/officeDocument/2006/relationships/hyperlink" Target="http://project10.info/Documents/Resources_and_References_for_Middle_School_Transition_Trail_Map_1.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project10.info/Documents/Benchmarks_for_MS_Transition_Planning_Final_7.27.20_docx_1_1_1.pdf" TargetMode="External"/><Relationship Id="rId5" Type="http://schemas.openxmlformats.org/officeDocument/2006/relationships/hyperlink" Target="http://project10.info/Documents/Middle_School_Transition_Trail_Map_-_Final_7.28.2020_2.pdf" TargetMode="External"/><Relationship Id="rId10" Type="http://schemas.openxmlformats.org/officeDocument/2006/relationships/hyperlink" Target="http://project10.info/" TargetMode="External"/><Relationship Id="rId4" Type="http://schemas.openxmlformats.org/officeDocument/2006/relationships/hyperlink" Target="http://project10.info/Documents/Secondary_Transition_Roadmap_FINAL_1.19.21_1.pdf" TargetMode="External"/><Relationship Id="rId9" Type="http://schemas.openxmlformats.org/officeDocument/2006/relationships/hyperlink" Target="http://www.fldoe.org/academics/exceptional-student-edu/secondary-transition.stm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fl-pda.org/" TargetMode="External"/><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www.fldoe.org/" TargetMode="External"/></Relationships>
</file>

<file path=ppt/slides/_rels/slide87.xml.rels><?xml version="1.0" encoding="UTF-8" standalone="yes"?>
<Relationships xmlns="http://schemas.openxmlformats.org/package/2006/relationships"><Relationship Id="rId2" Type="http://schemas.openxmlformats.org/officeDocument/2006/relationships/hyperlink" Target="mailto:Chelsea.Strickland@fldoe.org" TargetMode="Externa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https://fsaa-training.onlinehelp.measuredprogress.org/wp-content/uploads/sites/8/docs/FlaAlt_ResourceGuideIEP.pdf"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6E8101-6539-4C0C-ABC0-E66592DE6D56}"/>
              </a:ext>
            </a:extLst>
          </p:cNvPr>
          <p:cNvSpPr>
            <a:spLocks noGrp="1"/>
          </p:cNvSpPr>
          <p:nvPr>
            <p:ph type="subTitle" idx="1"/>
          </p:nvPr>
        </p:nvSpPr>
        <p:spPr>
          <a:xfrm>
            <a:off x="381000" y="5276537"/>
            <a:ext cx="6400800" cy="685800"/>
          </a:xfrm>
        </p:spPr>
        <p:txBody>
          <a:bodyPr>
            <a:noAutofit/>
          </a:bodyPr>
          <a:lstStyle/>
          <a:p>
            <a:pPr>
              <a:spcBef>
                <a:spcPts val="0"/>
              </a:spcBef>
              <a:defRPr/>
            </a:pPr>
            <a:r>
              <a:rPr lang="en-US" sz="1400" dirty="0"/>
              <a:t>Felicia M. Trumpler, School Counseling Consultant </a:t>
            </a:r>
          </a:p>
          <a:p>
            <a:pPr>
              <a:spcBef>
                <a:spcPts val="0"/>
              </a:spcBef>
              <a:defRPr/>
            </a:pPr>
            <a:r>
              <a:rPr lang="en-US" sz="1400" dirty="0"/>
              <a:t>Bureau of Student Support Services </a:t>
            </a:r>
          </a:p>
          <a:p>
            <a:pPr>
              <a:defRPr/>
            </a:pPr>
            <a:r>
              <a:rPr lang="en-US" sz="1400" dirty="0"/>
              <a:t> </a:t>
            </a:r>
          </a:p>
        </p:txBody>
      </p:sp>
      <p:sp>
        <p:nvSpPr>
          <p:cNvPr id="18434" name="Title 1">
            <a:extLst>
              <a:ext uri="{FF2B5EF4-FFF2-40B4-BE49-F238E27FC236}">
                <a16:creationId xmlns:a16="http://schemas.microsoft.com/office/drawing/2014/main" id="{ABE78504-AD3A-4056-A7BB-A4449F20BDD0}"/>
              </a:ext>
            </a:extLst>
          </p:cNvPr>
          <p:cNvSpPr>
            <a:spLocks noGrp="1"/>
          </p:cNvSpPr>
          <p:nvPr>
            <p:ph type="ctrTitle"/>
          </p:nvPr>
        </p:nvSpPr>
        <p:spPr>
          <a:xfrm>
            <a:off x="381000" y="4489866"/>
            <a:ext cx="6400800" cy="685800"/>
          </a:xfrm>
        </p:spPr>
        <p:txBody>
          <a:bodyPr>
            <a:normAutofit fontScale="90000"/>
          </a:bodyPr>
          <a:lstStyle/>
          <a:p>
            <a:r>
              <a:rPr altLang="en-US" dirty="0"/>
              <a:t>Spring 2021 School Counselor Forum</a:t>
            </a:r>
            <a:br>
              <a:rPr altLang="en-US" dirty="0"/>
            </a:br>
            <a:r>
              <a:rPr altLang="en-US" sz="2200" dirty="0"/>
              <a:t>Division of Public Schools  </a:t>
            </a:r>
          </a:p>
        </p:txBody>
      </p:sp>
    </p:spTree>
    <p:extLst>
      <p:ext uri="{BB962C8B-B14F-4D97-AF65-F5344CB8AC3E}">
        <p14:creationId xmlns:p14="http://schemas.microsoft.com/office/powerpoint/2010/main" val="276191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C3C018D6-AB5E-8647-A23E-5E3D64382D08}"/>
              </a:ext>
            </a:extLst>
          </p:cNvPr>
          <p:cNvPicPr>
            <a:picLocks noChangeAspect="1"/>
          </p:cNvPicPr>
          <p:nvPr/>
        </p:nvPicPr>
        <p:blipFill>
          <a:blip r:embed="rId2"/>
          <a:stretch>
            <a:fillRect/>
          </a:stretch>
        </p:blipFill>
        <p:spPr>
          <a:xfrm>
            <a:off x="415811" y="834393"/>
            <a:ext cx="8311483" cy="5189213"/>
          </a:xfrm>
          <a:prstGeom prst="rect">
            <a:avLst/>
          </a:prstGeom>
        </p:spPr>
      </p:pic>
      <p:sp>
        <p:nvSpPr>
          <p:cNvPr id="3" name="Oval 2">
            <a:extLst>
              <a:ext uri="{FF2B5EF4-FFF2-40B4-BE49-F238E27FC236}">
                <a16:creationId xmlns:a16="http://schemas.microsoft.com/office/drawing/2014/main" id="{15690264-0EC7-47C8-BB00-D0940305095D}"/>
              </a:ext>
            </a:extLst>
          </p:cNvPr>
          <p:cNvSpPr/>
          <p:nvPr/>
        </p:nvSpPr>
        <p:spPr>
          <a:xfrm>
            <a:off x="479687" y="1229949"/>
            <a:ext cx="5358984" cy="1897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own Arrow 3">
            <a:extLst>
              <a:ext uri="{FF2B5EF4-FFF2-40B4-BE49-F238E27FC236}">
                <a16:creationId xmlns:a16="http://schemas.microsoft.com/office/drawing/2014/main" id="{C3CAAD4A-5ED0-470F-8E7F-D9DDF3E8136F}"/>
              </a:ext>
            </a:extLst>
          </p:cNvPr>
          <p:cNvSpPr/>
          <p:nvPr/>
        </p:nvSpPr>
        <p:spPr>
          <a:xfrm>
            <a:off x="7033744" y="454417"/>
            <a:ext cx="249238" cy="9779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Down Arrow 4">
            <a:extLst>
              <a:ext uri="{FF2B5EF4-FFF2-40B4-BE49-F238E27FC236}">
                <a16:creationId xmlns:a16="http://schemas.microsoft.com/office/drawing/2014/main" id="{FD5028EC-9908-4D7C-A081-BEF5B3D6DD43}"/>
              </a:ext>
            </a:extLst>
          </p:cNvPr>
          <p:cNvSpPr/>
          <p:nvPr/>
        </p:nvSpPr>
        <p:spPr>
          <a:xfrm rot="2862847">
            <a:off x="8039973" y="2530253"/>
            <a:ext cx="389276" cy="9779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59073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B42E4BC2-2D3F-4B8D-BC1C-FCE8E96C9F9D}"/>
              </a:ext>
            </a:extLst>
          </p:cNvPr>
          <p:cNvSpPr>
            <a:spLocks noGrp="1"/>
          </p:cNvSpPr>
          <p:nvPr>
            <p:ph type="title"/>
          </p:nvPr>
        </p:nvSpPr>
        <p:spPr>
          <a:xfrm>
            <a:off x="498474" y="855103"/>
            <a:ext cx="8052922" cy="1020834"/>
          </a:xfrm>
        </p:spPr>
        <p:txBody>
          <a:bodyPr/>
          <a:lstStyle/>
          <a:p>
            <a:pPr>
              <a:lnSpc>
                <a:spcPct val="75000"/>
              </a:lnSpc>
            </a:pPr>
            <a:r>
              <a:rPr altLang="en-US" sz="3200" dirty="0"/>
              <a:t>Instruction in Florida Standards Access Points, FSAA and Parent Consent</a:t>
            </a:r>
          </a:p>
        </p:txBody>
      </p:sp>
      <p:sp>
        <p:nvSpPr>
          <p:cNvPr id="78851" name="Content Placeholder 2">
            <a:extLst>
              <a:ext uri="{FF2B5EF4-FFF2-40B4-BE49-F238E27FC236}">
                <a16:creationId xmlns:a16="http://schemas.microsoft.com/office/drawing/2014/main" id="{9E4F245D-8D3E-4E5C-A26C-F0E91343BB34}"/>
              </a:ext>
            </a:extLst>
          </p:cNvPr>
          <p:cNvSpPr>
            <a:spLocks noGrp="1"/>
          </p:cNvSpPr>
          <p:nvPr>
            <p:ph idx="1"/>
          </p:nvPr>
        </p:nvSpPr>
        <p:spPr>
          <a:xfrm>
            <a:off x="498474" y="1981200"/>
            <a:ext cx="8170038" cy="4144963"/>
          </a:xfrm>
        </p:spPr>
        <p:txBody>
          <a:bodyPr>
            <a:noAutofit/>
          </a:bodyPr>
          <a:lstStyle/>
          <a:p>
            <a:r>
              <a:rPr lang="en-US" altLang="en-US" dirty="0"/>
              <a:t>In accordance with Rule 6A-6.0331(10)(b), F.A.C., if the decision of the IEP team is that the student will participate in Access Courses and, if applicable, be assessed through the FSAA, the parents of the student </a:t>
            </a:r>
            <a:r>
              <a:rPr lang="en-US" altLang="en-US" b="1" dirty="0"/>
              <a:t>must</a:t>
            </a:r>
            <a:r>
              <a:rPr lang="en-US" altLang="en-US" dirty="0"/>
              <a:t> give signed consent to have their child instructed in Florida Standards Access Points and the student’s achievement measured based on alternate academic achievement standards.</a:t>
            </a:r>
          </a:p>
          <a:p>
            <a:r>
              <a:rPr lang="en-US" altLang="en-US" dirty="0"/>
              <a:t>This decision must be documented on the Parental Consent Form—Instruction in the State Standards Access Points Curriculum and FSAA administration, available at </a:t>
            </a:r>
            <a:r>
              <a:rPr lang="en-US" altLang="en-US" dirty="0">
                <a:solidFill>
                  <a:srgbClr val="0000FF"/>
                </a:solidFill>
                <a:hlinkClick r:id="rId3">
                  <a:extLst>
                    <a:ext uri="{A12FA001-AC4F-418D-AE19-62706E023703}">
                      <ahyp:hlinkClr xmlns:ahyp="http://schemas.microsoft.com/office/drawing/2018/hyperlinkcolor" val="tx"/>
                    </a:ext>
                  </a:extLst>
                </a:hlinkClick>
              </a:rPr>
              <a:t>http://www.fldoe.org/academics/exceptional-student-edu/beess-resources/parental-consent-form-prior-written-no.stml</a:t>
            </a:r>
            <a:r>
              <a:rPr lang="en-US" altLang="en-US" dirty="0"/>
              <a:t>.</a:t>
            </a:r>
          </a:p>
        </p:txBody>
      </p:sp>
    </p:spTree>
    <p:extLst>
      <p:ext uri="{BB962C8B-B14F-4D97-AF65-F5344CB8AC3E}">
        <p14:creationId xmlns:p14="http://schemas.microsoft.com/office/powerpoint/2010/main" val="364428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CB8C693D-0555-4BB2-9E68-691FF577A65A}"/>
              </a:ext>
            </a:extLst>
          </p:cNvPr>
          <p:cNvSpPr>
            <a:spLocks noGrp="1"/>
          </p:cNvSpPr>
          <p:nvPr>
            <p:ph type="title"/>
          </p:nvPr>
        </p:nvSpPr>
        <p:spPr>
          <a:xfrm>
            <a:off x="498474" y="978927"/>
            <a:ext cx="8052922" cy="1020834"/>
          </a:xfrm>
        </p:spPr>
        <p:txBody>
          <a:bodyPr/>
          <a:lstStyle/>
          <a:p>
            <a:r>
              <a:rPr altLang="en-US" sz="3200" dirty="0"/>
              <a:t>FSAA and Parent Consent</a:t>
            </a:r>
          </a:p>
        </p:txBody>
      </p:sp>
      <p:sp>
        <p:nvSpPr>
          <p:cNvPr id="80899" name="Content Placeholder 2">
            <a:extLst>
              <a:ext uri="{FF2B5EF4-FFF2-40B4-BE49-F238E27FC236}">
                <a16:creationId xmlns:a16="http://schemas.microsoft.com/office/drawing/2014/main" id="{A9BE630A-3660-460B-A4D1-5AED0C838ED5}"/>
              </a:ext>
            </a:extLst>
          </p:cNvPr>
          <p:cNvSpPr>
            <a:spLocks noGrp="1"/>
          </p:cNvSpPr>
          <p:nvPr>
            <p:ph idx="1"/>
          </p:nvPr>
        </p:nvSpPr>
        <p:spPr/>
        <p:txBody>
          <a:bodyPr/>
          <a:lstStyle/>
          <a:p>
            <a:r>
              <a:rPr lang="en-US" altLang="en-US"/>
              <a:t>If the parents fail to respond after reasonable efforts by the school district to obtain consent, the school district may provide instruction in the state standards Access Points curriculum and administer the FSAA.</a:t>
            </a:r>
          </a:p>
          <a:p>
            <a:r>
              <a:rPr lang="en-US" altLang="en-US"/>
              <a:t>The IEP should include a statement of why the student cannot participate in the general assessment and why the alternate assessment is appropriate.</a:t>
            </a:r>
          </a:p>
        </p:txBody>
      </p:sp>
    </p:spTree>
    <p:extLst>
      <p:ext uri="{BB962C8B-B14F-4D97-AF65-F5344CB8AC3E}">
        <p14:creationId xmlns:p14="http://schemas.microsoft.com/office/powerpoint/2010/main" val="39060827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1">
            <a:extLst>
              <a:ext uri="{FF2B5EF4-FFF2-40B4-BE49-F238E27FC236}">
                <a16:creationId xmlns:a16="http://schemas.microsoft.com/office/drawing/2014/main" id="{53068958-958D-48A3-8D10-5F8B3418F343}"/>
              </a:ext>
            </a:extLst>
          </p:cNvPr>
          <p:cNvSpPr>
            <a:spLocks noGrp="1"/>
          </p:cNvSpPr>
          <p:nvPr>
            <p:ph type="title"/>
          </p:nvPr>
        </p:nvSpPr>
        <p:spPr>
          <a:xfrm>
            <a:off x="498474" y="969965"/>
            <a:ext cx="8052922" cy="1020834"/>
          </a:xfrm>
        </p:spPr>
        <p:txBody>
          <a:bodyPr/>
          <a:lstStyle/>
          <a:p>
            <a:r>
              <a:rPr altLang="en-US" sz="3200" dirty="0"/>
              <a:t>1% Waiver and Percent Tested</a:t>
            </a:r>
          </a:p>
        </p:txBody>
      </p:sp>
      <p:sp>
        <p:nvSpPr>
          <p:cNvPr id="87042" name="Content Placeholder 2">
            <a:extLst>
              <a:ext uri="{FF2B5EF4-FFF2-40B4-BE49-F238E27FC236}">
                <a16:creationId xmlns:a16="http://schemas.microsoft.com/office/drawing/2014/main" id="{4CA7FE5B-F5F8-4177-8E38-28E9F09C4EC4}"/>
              </a:ext>
            </a:extLst>
          </p:cNvPr>
          <p:cNvSpPr>
            <a:spLocks noGrp="1"/>
          </p:cNvSpPr>
          <p:nvPr>
            <p:ph idx="1"/>
          </p:nvPr>
        </p:nvSpPr>
        <p:spPr>
          <a:xfrm>
            <a:off x="498474" y="1981200"/>
            <a:ext cx="8052922" cy="4144963"/>
          </a:xfrm>
        </p:spPr>
        <p:txBody>
          <a:bodyPr/>
          <a:lstStyle/>
          <a:p>
            <a:r>
              <a:rPr lang="en-US" altLang="en-US" dirty="0"/>
              <a:t>States must test 95% of students for each subject area in order to apply for a waiver of the federal impact of exceeding the 1% cap (this impacts Title I funding).</a:t>
            </a:r>
          </a:p>
          <a:p>
            <a:r>
              <a:rPr lang="en-US" altLang="en-US" dirty="0"/>
              <a:t>Schools testing less than 95% of their students, overall or by subgroup, will have to review their testing practices and submit a plan for change to achieve 95% tested.</a:t>
            </a:r>
          </a:p>
          <a:p>
            <a:r>
              <a:rPr lang="en-US" altLang="en-US" dirty="0"/>
              <a:t>Florida has applied for the 95% participation waiver for the 2020-2021 school year.</a:t>
            </a:r>
          </a:p>
        </p:txBody>
      </p:sp>
    </p:spTree>
    <p:extLst>
      <p:ext uri="{BB962C8B-B14F-4D97-AF65-F5344CB8AC3E}">
        <p14:creationId xmlns:p14="http://schemas.microsoft.com/office/powerpoint/2010/main" val="16016407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73989"/>
            <a:ext cx="5638800" cy="1362075"/>
          </a:xfrm>
        </p:spPr>
        <p:txBody>
          <a:bodyPr anchor="ctr"/>
          <a:lstStyle/>
          <a:p>
            <a:r>
              <a:rPr lang="en-US" dirty="0"/>
              <a:t>Office of Articulation </a:t>
            </a:r>
          </a:p>
        </p:txBody>
      </p:sp>
      <p:sp>
        <p:nvSpPr>
          <p:cNvPr id="3" name="Text Placeholder 2"/>
          <p:cNvSpPr>
            <a:spLocks noGrp="1"/>
          </p:cNvSpPr>
          <p:nvPr>
            <p:ph type="body" idx="1"/>
          </p:nvPr>
        </p:nvSpPr>
        <p:spPr>
          <a:xfrm>
            <a:off x="2286000" y="4287573"/>
            <a:ext cx="5638800" cy="1500187"/>
          </a:xfrm>
        </p:spPr>
        <p:txBody>
          <a:bodyPr/>
          <a:lstStyle/>
          <a:p>
            <a:r>
              <a:rPr lang="en-US" sz="1600" dirty="0"/>
              <a:t>Amanda Walker</a:t>
            </a:r>
          </a:p>
          <a:p>
            <a:r>
              <a:rPr lang="en-US" sz="1600" dirty="0"/>
              <a:t>850-245-9549</a:t>
            </a:r>
          </a:p>
          <a:p>
            <a:r>
              <a:rPr lang="en-US" sz="1600" dirty="0">
                <a:solidFill>
                  <a:srgbClr val="E6C467"/>
                </a:solidFill>
                <a:hlinkClick r:id="rId2">
                  <a:extLst>
                    <a:ext uri="{A12FA001-AC4F-418D-AE19-62706E023703}">
                      <ahyp:hlinkClr xmlns:ahyp="http://schemas.microsoft.com/office/drawing/2018/hyperlinkcolor" val="tx"/>
                    </a:ext>
                  </a:extLst>
                </a:hlinkClick>
              </a:rPr>
              <a:t>Amanda.Walker@fldoe.org</a:t>
            </a:r>
            <a:r>
              <a:rPr lang="en-US" sz="1600" dirty="0">
                <a:solidFill>
                  <a:srgbClr val="E6C467"/>
                </a:solidFill>
              </a:rPr>
              <a:t> </a:t>
            </a:r>
          </a:p>
          <a:p>
            <a:endParaRPr lang="en-US" dirty="0"/>
          </a:p>
          <a:p>
            <a:endParaRPr lang="en-US" dirty="0"/>
          </a:p>
          <a:p>
            <a:endParaRPr lang="en-US" dirty="0"/>
          </a:p>
        </p:txBody>
      </p:sp>
      <p:sp>
        <p:nvSpPr>
          <p:cNvPr id="4" name="TextBox 3"/>
          <p:cNvSpPr txBox="1"/>
          <p:nvPr/>
        </p:nvSpPr>
        <p:spPr>
          <a:xfrm>
            <a:off x="5204291" y="4287192"/>
            <a:ext cx="3860799" cy="907941"/>
          </a:xfrm>
          <a:prstGeom prst="rect">
            <a:avLst/>
          </a:prstGeom>
          <a:noFill/>
        </p:spPr>
        <p:txBody>
          <a:bodyPr wrap="square" rtlCol="0">
            <a:spAutoFit/>
          </a:bodyPr>
          <a:lstStyle/>
          <a:p>
            <a:pPr marL="0" indent="0">
              <a:spcAft>
                <a:spcPts val="300"/>
              </a:spcAft>
              <a:buNone/>
            </a:pPr>
            <a:r>
              <a:rPr lang="en-US" sz="1600" dirty="0">
                <a:solidFill>
                  <a:schemeClr val="bg1"/>
                </a:solidFill>
              </a:rPr>
              <a:t>Trinity Henderson</a:t>
            </a:r>
          </a:p>
          <a:p>
            <a:pPr marL="0" indent="0">
              <a:spcAft>
                <a:spcPts val="300"/>
              </a:spcAft>
              <a:buNone/>
            </a:pPr>
            <a:r>
              <a:rPr lang="en-US" sz="1600" dirty="0">
                <a:solidFill>
                  <a:schemeClr val="bg1"/>
                </a:solidFill>
              </a:rPr>
              <a:t>850-245-9543</a:t>
            </a:r>
          </a:p>
          <a:p>
            <a:pPr marL="0" indent="0">
              <a:spcAft>
                <a:spcPts val="300"/>
              </a:spcAft>
              <a:buNone/>
            </a:pPr>
            <a:r>
              <a:rPr lang="en-US" sz="1600" dirty="0">
                <a:solidFill>
                  <a:srgbClr val="E6C467"/>
                </a:solidFill>
                <a:hlinkClick r:id="rId3">
                  <a:extLst>
                    <a:ext uri="{A12FA001-AC4F-418D-AE19-62706E023703}">
                      <ahyp:hlinkClr xmlns:ahyp="http://schemas.microsoft.com/office/drawing/2018/hyperlinkcolor" val="tx"/>
                    </a:ext>
                  </a:extLst>
                </a:hlinkClick>
              </a:rPr>
              <a:t>Trinity.Henderson@fldoe.org</a:t>
            </a:r>
            <a:r>
              <a:rPr lang="en-US" sz="1600" dirty="0">
                <a:solidFill>
                  <a:srgbClr val="E6C467"/>
                </a:solidFill>
              </a:rPr>
              <a:t> </a:t>
            </a:r>
          </a:p>
        </p:txBody>
      </p:sp>
    </p:spTree>
    <p:extLst>
      <p:ext uri="{BB962C8B-B14F-4D97-AF65-F5344CB8AC3E}">
        <p14:creationId xmlns:p14="http://schemas.microsoft.com/office/powerpoint/2010/main" val="2703462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Articulation Topics</a:t>
            </a:r>
          </a:p>
        </p:txBody>
      </p:sp>
      <p:sp>
        <p:nvSpPr>
          <p:cNvPr id="3" name="Content Placeholder 2"/>
          <p:cNvSpPr>
            <a:spLocks noGrp="1"/>
          </p:cNvSpPr>
          <p:nvPr>
            <p:ph idx="1"/>
          </p:nvPr>
        </p:nvSpPr>
        <p:spPr>
          <a:xfrm>
            <a:off x="4168775" y="565658"/>
            <a:ext cx="4597399" cy="6316214"/>
          </a:xfrm>
        </p:spPr>
        <p:txBody>
          <a:bodyPr anchor="ctr">
            <a:normAutofit/>
          </a:bodyPr>
          <a:lstStyle/>
          <a:p>
            <a:r>
              <a:rPr lang="en-US" dirty="0"/>
              <a:t>Credit Acceleration Program</a:t>
            </a:r>
          </a:p>
          <a:p>
            <a:pPr lvl="1"/>
            <a:r>
              <a:rPr lang="en-US" dirty="0"/>
              <a:t>Transcript Reporting and Reminders</a:t>
            </a:r>
          </a:p>
          <a:p>
            <a:r>
              <a:rPr lang="en-US" dirty="0"/>
              <a:t>Bright Futures and Talented Twenty</a:t>
            </a:r>
          </a:p>
          <a:p>
            <a:pPr lvl="1"/>
            <a:r>
              <a:rPr lang="en-US" dirty="0"/>
              <a:t>FAS/FMS/GSV Scholarship Program Requirements</a:t>
            </a:r>
          </a:p>
          <a:p>
            <a:pPr lvl="1"/>
            <a:r>
              <a:rPr lang="en-US" dirty="0"/>
              <a:t>Bright Futures Program Resources</a:t>
            </a:r>
          </a:p>
          <a:p>
            <a:pPr lvl="1"/>
            <a:r>
              <a:rPr lang="en-US" dirty="0"/>
              <a:t>Talented Twenty Program and Course Requirements</a:t>
            </a:r>
          </a:p>
          <a:p>
            <a:pPr lvl="1"/>
            <a:r>
              <a:rPr lang="en-US" dirty="0"/>
              <a:t>Bright Futures Course Table and </a:t>
            </a:r>
            <a:br>
              <a:rPr lang="en-US" dirty="0"/>
            </a:br>
            <a:r>
              <a:rPr lang="en-US" dirty="0"/>
              <a:t>Data Fields</a:t>
            </a:r>
          </a:p>
          <a:p>
            <a:r>
              <a:rPr lang="en-US" dirty="0"/>
              <a:t>Credit-by-Examination</a:t>
            </a:r>
          </a:p>
          <a:p>
            <a:r>
              <a:rPr lang="en-US" dirty="0"/>
              <a:t>Dual Enrollment</a:t>
            </a:r>
          </a:p>
          <a:p>
            <a:r>
              <a:rPr lang="en-US" dirty="0"/>
              <a:t>Presenter Contact Information</a:t>
            </a:r>
          </a:p>
        </p:txBody>
      </p:sp>
      <p:sp>
        <p:nvSpPr>
          <p:cNvPr id="4" name="Text Placeholder 3">
            <a:extLst>
              <a:ext uri="{FF2B5EF4-FFF2-40B4-BE49-F238E27FC236}">
                <a16:creationId xmlns:a16="http://schemas.microsoft.com/office/drawing/2014/main" id="{04AE7EF0-A706-644B-93D7-30FD2B98C95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212297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69692"/>
            <a:ext cx="8193925" cy="1020834"/>
          </a:xfrm>
        </p:spPr>
        <p:txBody>
          <a:bodyPr/>
          <a:lstStyle/>
          <a:p>
            <a:r>
              <a:rPr lang="en-US" sz="3200" dirty="0"/>
              <a:t>Credit Acceleration Program (CAP)</a:t>
            </a:r>
          </a:p>
        </p:txBody>
      </p:sp>
      <p:sp>
        <p:nvSpPr>
          <p:cNvPr id="3" name="Content Placeholder 2"/>
          <p:cNvSpPr>
            <a:spLocks noGrp="1"/>
          </p:cNvSpPr>
          <p:nvPr>
            <p:ph idx="1"/>
          </p:nvPr>
        </p:nvSpPr>
        <p:spPr>
          <a:xfrm>
            <a:off x="498474" y="1981200"/>
            <a:ext cx="8060310" cy="4144963"/>
          </a:xfrm>
        </p:spPr>
        <p:txBody>
          <a:bodyPr>
            <a:normAutofit/>
          </a:bodyPr>
          <a:lstStyle/>
          <a:p>
            <a:pPr marL="0" indent="0">
              <a:buNone/>
            </a:pPr>
            <a:r>
              <a:rPr lang="en-US" dirty="0"/>
              <a:t>Authorized by </a:t>
            </a:r>
            <a:r>
              <a:rPr lang="en-US" dirty="0">
                <a:solidFill>
                  <a:srgbClr val="0000FF"/>
                </a:solidFill>
                <a:hlinkClick r:id="rId2">
                  <a:extLst>
                    <a:ext uri="{A12FA001-AC4F-418D-AE19-62706E023703}">
                      <ahyp:hlinkClr xmlns:ahyp="http://schemas.microsoft.com/office/drawing/2018/hyperlinkcolor" val="tx"/>
                    </a:ext>
                  </a:extLst>
                </a:hlinkClick>
              </a:rPr>
              <a:t>s. 1003.4295, F.S.</a:t>
            </a:r>
            <a:endParaRPr lang="en-US" dirty="0">
              <a:solidFill>
                <a:srgbClr val="0000FF"/>
              </a:solidFill>
            </a:endParaRPr>
          </a:p>
          <a:p>
            <a:r>
              <a:rPr lang="en-US" sz="1800" dirty="0"/>
              <a:t>A student may earn high school credit in Algebra 1, Geometry, U.S. History or Biology 1 if the student passes the corresponding statewide, standardized end-of-course (EOC) assessment without the requirement of enrolling in or completing the course. </a:t>
            </a:r>
          </a:p>
          <a:p>
            <a:r>
              <a:rPr lang="en-US" sz="1800" dirty="0"/>
              <a:t>A student can earn high school credit in courses required for high school graduation through the passage of an Advanced Placement (AP) examination or a College Level Examination Program (CLEP). If a student attains a passing score on an AP examination or CLEP, then the school district is required to award course credit to the student who is not enrolled in or who has not completed the course.</a:t>
            </a:r>
          </a:p>
        </p:txBody>
      </p:sp>
    </p:spTree>
    <p:extLst>
      <p:ext uri="{BB962C8B-B14F-4D97-AF65-F5344CB8AC3E}">
        <p14:creationId xmlns:p14="http://schemas.microsoft.com/office/powerpoint/2010/main" val="25701600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69692"/>
            <a:ext cx="8052922" cy="1020834"/>
          </a:xfrm>
        </p:spPr>
        <p:txBody>
          <a:bodyPr/>
          <a:lstStyle/>
          <a:p>
            <a:r>
              <a:rPr lang="en-US" sz="3200" dirty="0"/>
              <a:t>CAP Transcript Reporting</a:t>
            </a:r>
          </a:p>
        </p:txBody>
      </p:sp>
      <p:sp>
        <p:nvSpPr>
          <p:cNvPr id="3" name="Content Placeholder 2"/>
          <p:cNvSpPr>
            <a:spLocks noGrp="1"/>
          </p:cNvSpPr>
          <p:nvPr>
            <p:ph idx="1"/>
          </p:nvPr>
        </p:nvSpPr>
        <p:spPr>
          <a:xfrm>
            <a:off x="498474" y="1981200"/>
            <a:ext cx="8052922" cy="4474464"/>
          </a:xfrm>
        </p:spPr>
        <p:txBody>
          <a:bodyPr>
            <a:normAutofit fontScale="25000" lnSpcReduction="20000"/>
          </a:bodyPr>
          <a:lstStyle/>
          <a:p>
            <a:pPr marL="0" indent="0">
              <a:lnSpc>
                <a:spcPct val="120000"/>
              </a:lnSpc>
              <a:buNone/>
            </a:pPr>
            <a:r>
              <a:rPr lang="en-US" sz="7200" dirty="0"/>
              <a:t>What is recorded on the high school transcript if a student earns course credit without enrollment in a course? </a:t>
            </a:r>
          </a:p>
          <a:p>
            <a:pPr>
              <a:lnSpc>
                <a:spcPct val="120000"/>
              </a:lnSpc>
              <a:spcBef>
                <a:spcPts val="1200"/>
              </a:spcBef>
            </a:pPr>
            <a:r>
              <a:rPr lang="en-US" sz="6400" dirty="0"/>
              <a:t>An entry is listed with the course name, number, credit attempted, credit earned and a grade of “T” in the term that the assessment or examination is passed. </a:t>
            </a:r>
          </a:p>
          <a:p>
            <a:pPr marL="0" indent="0">
              <a:lnSpc>
                <a:spcPct val="120000"/>
              </a:lnSpc>
              <a:buNone/>
            </a:pPr>
            <a:r>
              <a:rPr lang="en-US" sz="7200" dirty="0"/>
              <a:t>What is recorded on the high school transcript if a student took and passed an EOC assessment or AP examination with enrollment in the respective course </a:t>
            </a:r>
            <a:r>
              <a:rPr lang="en-US" sz="7200" u="sng" dirty="0"/>
              <a:t>for one semester</a:t>
            </a:r>
            <a:r>
              <a:rPr lang="en-US" sz="7200" dirty="0"/>
              <a:t>? </a:t>
            </a:r>
          </a:p>
          <a:p>
            <a:pPr>
              <a:lnSpc>
                <a:spcPct val="120000"/>
              </a:lnSpc>
              <a:spcBef>
                <a:spcPts val="1200"/>
              </a:spcBef>
            </a:pPr>
            <a:r>
              <a:rPr lang="en-US" sz="6400" dirty="0"/>
              <a:t>The grade for the term the student was enrolled is recorded on the high school transcript and counts in the cumulative grade point average (GPA). An additional course entry is listed with the course name, number, credit attempted, credit earned and a grade of “T.” </a:t>
            </a:r>
          </a:p>
          <a:p>
            <a:pPr marL="0" indent="0">
              <a:buNone/>
            </a:pPr>
            <a:r>
              <a:rPr lang="en-US" sz="7200" dirty="0"/>
              <a:t>The CLEP course numbers and subject codes are listed in the </a:t>
            </a:r>
            <a:r>
              <a:rPr lang="en-US" sz="7200" dirty="0">
                <a:solidFill>
                  <a:srgbClr val="0000FF"/>
                </a:solidFill>
                <a:hlinkClick r:id="rId2">
                  <a:extLst>
                    <a:ext uri="{A12FA001-AC4F-418D-AE19-62706E023703}">
                      <ahyp:hlinkClr xmlns:ahyp="http://schemas.microsoft.com/office/drawing/2018/hyperlinkcolor" val="tx"/>
                    </a:ext>
                  </a:extLst>
                </a:hlinkClick>
              </a:rPr>
              <a:t>Course Code Directory</a:t>
            </a:r>
            <a:r>
              <a:rPr lang="en-US" sz="7200" dirty="0">
                <a:solidFill>
                  <a:srgbClr val="0000FF"/>
                </a:solidFill>
              </a:rPr>
              <a:t> </a:t>
            </a:r>
            <a:r>
              <a:rPr lang="en-US" sz="7200" dirty="0"/>
              <a:t>(CCD).</a:t>
            </a:r>
          </a:p>
          <a:p>
            <a:endParaRPr lang="en-US" sz="4500" dirty="0"/>
          </a:p>
          <a:p>
            <a:endParaRPr lang="en-US" dirty="0"/>
          </a:p>
        </p:txBody>
      </p:sp>
    </p:spTree>
    <p:extLst>
      <p:ext uri="{BB962C8B-B14F-4D97-AF65-F5344CB8AC3E}">
        <p14:creationId xmlns:p14="http://schemas.microsoft.com/office/powerpoint/2010/main" val="33506570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Reminders	</a:t>
            </a:r>
          </a:p>
        </p:txBody>
      </p:sp>
      <p:sp>
        <p:nvSpPr>
          <p:cNvPr id="3" name="Content Placeholder 2"/>
          <p:cNvSpPr>
            <a:spLocks noGrp="1"/>
          </p:cNvSpPr>
          <p:nvPr>
            <p:ph idx="1"/>
          </p:nvPr>
        </p:nvSpPr>
        <p:spPr>
          <a:xfrm>
            <a:off x="4022471" y="273050"/>
            <a:ext cx="4597399" cy="6323194"/>
          </a:xfrm>
        </p:spPr>
        <p:txBody>
          <a:bodyPr>
            <a:normAutofit/>
          </a:bodyPr>
          <a:lstStyle/>
          <a:p>
            <a:pPr>
              <a:spcBef>
                <a:spcPts val="0"/>
              </a:spcBef>
              <a:spcAft>
                <a:spcPts val="1200"/>
              </a:spcAft>
            </a:pPr>
            <a:r>
              <a:rPr lang="en-US" dirty="0"/>
              <a:t>Comparative scores cannot be used to earn Algebra 1 credit via the CAP. </a:t>
            </a:r>
          </a:p>
          <a:p>
            <a:pPr>
              <a:spcBef>
                <a:spcPts val="0"/>
              </a:spcBef>
              <a:spcAft>
                <a:spcPts val="1200"/>
              </a:spcAft>
            </a:pPr>
            <a:r>
              <a:rPr lang="en-US" dirty="0"/>
              <a:t>Middle grades students may earn high school course credit through the CAP if the student passes the statewide EOC without enrolling in or completing the course.</a:t>
            </a:r>
          </a:p>
          <a:p>
            <a:pPr>
              <a:spcBef>
                <a:spcPts val="0"/>
              </a:spcBef>
              <a:spcAft>
                <a:spcPts val="1200"/>
              </a:spcAft>
            </a:pPr>
            <a:r>
              <a:rPr lang="en-US" dirty="0"/>
              <a:t>Schools may not require a dual enrollment student to take a high school course as preparation before taking an EOC. Credit can be awarded toward high school graduation requirements using the CAP.</a:t>
            </a:r>
          </a:p>
        </p:txBody>
      </p:sp>
      <p:sp>
        <p:nvSpPr>
          <p:cNvPr id="4" name="Text Placeholder 3">
            <a:extLst>
              <a:ext uri="{FF2B5EF4-FFF2-40B4-BE49-F238E27FC236}">
                <a16:creationId xmlns:a16="http://schemas.microsoft.com/office/drawing/2014/main" id="{1A27EC3E-775C-244D-8299-1995F222F3C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922604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 Futures and Talented Twenty</a:t>
            </a:r>
          </a:p>
        </p:txBody>
      </p:sp>
      <p:sp>
        <p:nvSpPr>
          <p:cNvPr id="3" name="Content Placeholder 2"/>
          <p:cNvSpPr>
            <a:spLocks noGrp="1"/>
          </p:cNvSpPr>
          <p:nvPr>
            <p:ph idx="1"/>
          </p:nvPr>
        </p:nvSpPr>
        <p:spPr>
          <a:xfrm>
            <a:off x="4141343" y="273050"/>
            <a:ext cx="4597399" cy="5853113"/>
          </a:xfrm>
        </p:spPr>
        <p:txBody>
          <a:bodyPr>
            <a:normAutofit/>
          </a:bodyPr>
          <a:lstStyle/>
          <a:p>
            <a:pPr marL="0" indent="0">
              <a:spcBef>
                <a:spcPts val="0"/>
              </a:spcBef>
              <a:spcAft>
                <a:spcPts val="600"/>
              </a:spcAft>
              <a:buNone/>
            </a:pPr>
            <a:r>
              <a:rPr lang="en-US" dirty="0"/>
              <a:t>State Scholarship Programs </a:t>
            </a:r>
            <a:br>
              <a:rPr lang="en-US" dirty="0"/>
            </a:br>
            <a:r>
              <a:rPr lang="en-US" dirty="0"/>
              <a:t>(</a:t>
            </a:r>
            <a:r>
              <a:rPr lang="en-US" dirty="0">
                <a:hlinkClick r:id="rId2">
                  <a:extLst>
                    <a:ext uri="{A12FA001-AC4F-418D-AE19-62706E023703}">
                      <ahyp:hlinkClr xmlns:ahyp="http://schemas.microsoft.com/office/drawing/2018/hyperlinkcolor" val="tx"/>
                    </a:ext>
                  </a:extLst>
                </a:hlinkClick>
              </a:rPr>
              <a:t>ss. 1009.53–1009.538, F.S.</a:t>
            </a:r>
            <a:r>
              <a:rPr lang="en-US" dirty="0"/>
              <a:t>)</a:t>
            </a:r>
          </a:p>
          <a:p>
            <a:pPr>
              <a:spcBef>
                <a:spcPts val="0"/>
              </a:spcBef>
              <a:spcAft>
                <a:spcPts val="600"/>
              </a:spcAft>
            </a:pPr>
            <a:r>
              <a:rPr lang="en-US" sz="1800" dirty="0"/>
              <a:t>Florida Academic Scholar</a:t>
            </a:r>
          </a:p>
          <a:p>
            <a:pPr>
              <a:spcBef>
                <a:spcPts val="0"/>
              </a:spcBef>
              <a:spcAft>
                <a:spcPts val="600"/>
              </a:spcAft>
            </a:pPr>
            <a:r>
              <a:rPr lang="en-US" sz="1800" dirty="0"/>
              <a:t>Florida Medallion Scholar</a:t>
            </a:r>
          </a:p>
          <a:p>
            <a:pPr>
              <a:spcBef>
                <a:spcPts val="0"/>
              </a:spcBef>
              <a:spcAft>
                <a:spcPts val="600"/>
              </a:spcAft>
            </a:pPr>
            <a:r>
              <a:rPr lang="en-US" sz="1800" dirty="0"/>
              <a:t>Gold Seal Vocational</a:t>
            </a:r>
          </a:p>
          <a:p>
            <a:pPr marL="0" indent="0">
              <a:spcBef>
                <a:spcPts val="0"/>
              </a:spcBef>
              <a:spcAft>
                <a:spcPts val="600"/>
              </a:spcAft>
              <a:buNone/>
            </a:pPr>
            <a:endParaRPr lang="en-US" dirty="0"/>
          </a:p>
          <a:p>
            <a:pPr marL="0" indent="0">
              <a:spcBef>
                <a:spcPts val="0"/>
              </a:spcBef>
              <a:spcAft>
                <a:spcPts val="600"/>
              </a:spcAft>
              <a:buNone/>
            </a:pPr>
            <a:r>
              <a:rPr lang="en-US" dirty="0"/>
              <a:t>State University System (SUS) Admissions (</a:t>
            </a:r>
            <a:r>
              <a:rPr lang="en-US" dirty="0">
                <a:hlinkClick r:id="rId3">
                  <a:extLst>
                    <a:ext uri="{A12FA001-AC4F-418D-AE19-62706E023703}">
                      <ahyp:hlinkClr xmlns:ahyp="http://schemas.microsoft.com/office/drawing/2018/hyperlinkcolor" val="tx"/>
                    </a:ext>
                  </a:extLst>
                </a:hlinkClick>
              </a:rPr>
              <a:t>Board of Governor Regulation 6.002</a:t>
            </a:r>
            <a:r>
              <a:rPr lang="en-US" dirty="0"/>
              <a:t>)</a:t>
            </a:r>
          </a:p>
          <a:p>
            <a:pPr>
              <a:spcBef>
                <a:spcPts val="0"/>
              </a:spcBef>
              <a:spcAft>
                <a:spcPts val="600"/>
              </a:spcAft>
            </a:pPr>
            <a:r>
              <a:rPr lang="en-US" sz="1800" dirty="0"/>
              <a:t>Talented Twenty</a:t>
            </a:r>
          </a:p>
        </p:txBody>
      </p:sp>
      <p:sp>
        <p:nvSpPr>
          <p:cNvPr id="4" name="Text Placeholder 3">
            <a:extLst>
              <a:ext uri="{FF2B5EF4-FFF2-40B4-BE49-F238E27FC236}">
                <a16:creationId xmlns:a16="http://schemas.microsoft.com/office/drawing/2014/main" id="{77E4D0F3-184E-C940-A573-6DE67ED9AC6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956173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9" y="854830"/>
            <a:ext cx="8052922" cy="1020834"/>
          </a:xfrm>
        </p:spPr>
        <p:txBody>
          <a:bodyPr>
            <a:normAutofit fontScale="90000"/>
          </a:bodyPr>
          <a:lstStyle/>
          <a:p>
            <a:pPr>
              <a:lnSpc>
                <a:spcPct val="75000"/>
              </a:lnSpc>
            </a:pPr>
            <a:br>
              <a:rPr lang="en-US" b="1" dirty="0"/>
            </a:br>
            <a:r>
              <a:rPr lang="en-US" dirty="0"/>
              <a:t>Bright Futures Scholarship Program Requirements (FAS/FMS)</a:t>
            </a:r>
            <a:br>
              <a:rPr lang="en-US" dirty="0"/>
            </a:br>
            <a:endParaRPr lang="en-US" dirty="0"/>
          </a:p>
        </p:txBody>
      </p:sp>
      <p:sp>
        <p:nvSpPr>
          <p:cNvPr id="3" name="Content Placeholder 2"/>
          <p:cNvSpPr>
            <a:spLocks noGrp="1"/>
          </p:cNvSpPr>
          <p:nvPr>
            <p:ph idx="1"/>
          </p:nvPr>
        </p:nvSpPr>
        <p:spPr>
          <a:xfrm>
            <a:off x="498474" y="1981200"/>
            <a:ext cx="8102187" cy="4144963"/>
          </a:xfrm>
        </p:spPr>
        <p:txBody>
          <a:bodyPr>
            <a:normAutofit/>
          </a:bodyPr>
          <a:lstStyle/>
          <a:p>
            <a:pPr marL="0" indent="0">
              <a:spcAft>
                <a:spcPts val="1200"/>
              </a:spcAft>
              <a:buNone/>
            </a:pPr>
            <a:r>
              <a:rPr lang="en-US" dirty="0"/>
              <a:t>FAS and FMS initial eligibility requirements:</a:t>
            </a:r>
            <a:endParaRPr lang="en-US" sz="1950" dirty="0"/>
          </a:p>
          <a:p>
            <a:pPr>
              <a:lnSpc>
                <a:spcPct val="110000"/>
              </a:lnSpc>
              <a:spcBef>
                <a:spcPts val="0"/>
              </a:spcBef>
            </a:pPr>
            <a:r>
              <a:rPr lang="en-US" sz="1500" dirty="0"/>
              <a:t>Graduate high school from a Florida public high school with a standard Florida high school diploma (high school graduation requirements), graduate from a registered FDOE private high school, earn a GED, complete a home education program or graduate from a non-Florida high school; </a:t>
            </a:r>
          </a:p>
          <a:p>
            <a:pPr>
              <a:lnSpc>
                <a:spcPct val="110000"/>
              </a:lnSpc>
              <a:spcBef>
                <a:spcPts val="0"/>
              </a:spcBef>
            </a:pPr>
            <a:r>
              <a:rPr lang="en-US" sz="1500" dirty="0"/>
              <a:t>Complete the required high school coursework; </a:t>
            </a:r>
          </a:p>
          <a:p>
            <a:pPr>
              <a:lnSpc>
                <a:spcPct val="110000"/>
              </a:lnSpc>
              <a:spcBef>
                <a:spcPts val="0"/>
              </a:spcBef>
            </a:pPr>
            <a:r>
              <a:rPr lang="en-US" sz="1500" dirty="0"/>
              <a:t>Achieve the required minimum high school GPA; </a:t>
            </a:r>
          </a:p>
          <a:p>
            <a:pPr>
              <a:lnSpc>
                <a:spcPct val="110000"/>
              </a:lnSpc>
              <a:spcBef>
                <a:spcPts val="0"/>
              </a:spcBef>
            </a:pPr>
            <a:r>
              <a:rPr lang="en-US" sz="1500" dirty="0"/>
              <a:t>Achieve the required minimum score on either the ACT® or SAT® college entrance exam; and </a:t>
            </a:r>
          </a:p>
          <a:p>
            <a:pPr>
              <a:lnSpc>
                <a:spcPct val="110000"/>
              </a:lnSpc>
              <a:spcBef>
                <a:spcPts val="0"/>
              </a:spcBef>
            </a:pPr>
            <a:r>
              <a:rPr lang="en-US" sz="1500" dirty="0"/>
              <a:t>Complete the required number of service hours. </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2114542414"/>
              </p:ext>
            </p:extLst>
          </p:nvPr>
        </p:nvGraphicFramePr>
        <p:xfrm>
          <a:off x="628650" y="4950303"/>
          <a:ext cx="7886701" cy="941784"/>
        </p:xfrm>
        <a:graphic>
          <a:graphicData uri="http://schemas.openxmlformats.org/drawingml/2006/table">
            <a:tbl>
              <a:tblPr firstRow="1" firstCol="1" bandRow="1">
                <a:tableStyleId>{5C22544A-7EE6-4342-B048-85BDC9FD1C3A}</a:tableStyleId>
              </a:tblPr>
              <a:tblGrid>
                <a:gridCol w="401439">
                  <a:extLst>
                    <a:ext uri="{9D8B030D-6E8A-4147-A177-3AD203B41FA5}">
                      <a16:colId xmlns:a16="http://schemas.microsoft.com/office/drawing/2014/main" val="1808187377"/>
                    </a:ext>
                  </a:extLst>
                </a:gridCol>
                <a:gridCol w="3894077">
                  <a:extLst>
                    <a:ext uri="{9D8B030D-6E8A-4147-A177-3AD203B41FA5}">
                      <a16:colId xmlns:a16="http://schemas.microsoft.com/office/drawing/2014/main" val="827483422"/>
                    </a:ext>
                  </a:extLst>
                </a:gridCol>
                <a:gridCol w="925002">
                  <a:extLst>
                    <a:ext uri="{9D8B030D-6E8A-4147-A177-3AD203B41FA5}">
                      <a16:colId xmlns:a16="http://schemas.microsoft.com/office/drawing/2014/main" val="3620779517"/>
                    </a:ext>
                  </a:extLst>
                </a:gridCol>
                <a:gridCol w="1741181">
                  <a:extLst>
                    <a:ext uri="{9D8B030D-6E8A-4147-A177-3AD203B41FA5}">
                      <a16:colId xmlns:a16="http://schemas.microsoft.com/office/drawing/2014/main" val="4077907494"/>
                    </a:ext>
                  </a:extLst>
                </a:gridCol>
                <a:gridCol w="925002">
                  <a:extLst>
                    <a:ext uri="{9D8B030D-6E8A-4147-A177-3AD203B41FA5}">
                      <a16:colId xmlns:a16="http://schemas.microsoft.com/office/drawing/2014/main" val="276889208"/>
                    </a:ext>
                  </a:extLst>
                </a:gridCol>
              </a:tblGrid>
              <a:tr h="403622">
                <a:tc>
                  <a:txBody>
                    <a:bodyPr/>
                    <a:lstStyle/>
                    <a:p>
                      <a:pPr marL="0" marR="0" algn="ctr">
                        <a:lnSpc>
                          <a:spcPct val="107000"/>
                        </a:lnSpc>
                        <a:spcBef>
                          <a:spcPts val="0"/>
                        </a:spcBef>
                        <a:spcAft>
                          <a:spcPts val="0"/>
                        </a:spcAft>
                      </a:pPr>
                      <a:r>
                        <a:rPr lang="en-US" sz="800" dirty="0">
                          <a:effectLst/>
                        </a:rPr>
                        <a:t>TYPE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800">
                          <a:effectLst/>
                        </a:rPr>
                        <a:t>16 High School Course Credits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800">
                          <a:effectLst/>
                        </a:rPr>
                        <a:t>High School Weighted Bright Futures GPA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800">
                          <a:effectLst/>
                        </a:rPr>
                        <a:t>College Entrance Exams by High School Graduation Year (ACT®/SAT®)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800" dirty="0">
                          <a:effectLst/>
                        </a:rPr>
                        <a:t>Service Hours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17315610"/>
                  </a:ext>
                </a:extLst>
              </a:tr>
              <a:tr h="269081">
                <a:tc>
                  <a:txBody>
                    <a:bodyPr/>
                    <a:lstStyle/>
                    <a:p>
                      <a:pPr marL="0" marR="0">
                        <a:lnSpc>
                          <a:spcPct val="107000"/>
                        </a:lnSpc>
                        <a:spcBef>
                          <a:spcPts val="0"/>
                        </a:spcBef>
                        <a:spcAft>
                          <a:spcPts val="0"/>
                        </a:spcAft>
                      </a:pPr>
                      <a:r>
                        <a:rPr lang="en-US" sz="800">
                          <a:effectLst/>
                        </a:rPr>
                        <a:t>FAS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rowSpan="2">
                  <a:txBody>
                    <a:bodyPr/>
                    <a:lstStyle/>
                    <a:p>
                      <a:pPr marL="0" marR="0">
                        <a:lnSpc>
                          <a:spcPct val="107000"/>
                        </a:lnSpc>
                        <a:spcBef>
                          <a:spcPts val="0"/>
                        </a:spcBef>
                        <a:spcAft>
                          <a:spcPts val="0"/>
                        </a:spcAft>
                      </a:pPr>
                      <a:r>
                        <a:rPr lang="en-US" sz="800">
                          <a:effectLst/>
                        </a:rPr>
                        <a:t>4 - English (three must include substantial writing)</a:t>
                      </a:r>
                    </a:p>
                    <a:p>
                      <a:pPr marL="0" marR="0">
                        <a:lnSpc>
                          <a:spcPct val="107000"/>
                        </a:lnSpc>
                        <a:spcBef>
                          <a:spcPts val="0"/>
                        </a:spcBef>
                        <a:spcAft>
                          <a:spcPts val="0"/>
                        </a:spcAft>
                      </a:pPr>
                      <a:r>
                        <a:rPr lang="en-US" sz="800">
                          <a:effectLst/>
                        </a:rPr>
                        <a:t>4 - Mathematics (at or above the Algebra 1 level) </a:t>
                      </a:r>
                    </a:p>
                    <a:p>
                      <a:pPr marL="0" marR="0">
                        <a:lnSpc>
                          <a:spcPct val="107000"/>
                        </a:lnSpc>
                        <a:spcBef>
                          <a:spcPts val="0"/>
                        </a:spcBef>
                        <a:spcAft>
                          <a:spcPts val="0"/>
                        </a:spcAft>
                      </a:pPr>
                      <a:r>
                        <a:rPr lang="en-US" sz="800">
                          <a:effectLst/>
                        </a:rPr>
                        <a:t>3 - Natural Science (two must have substantial laboratory)</a:t>
                      </a:r>
                    </a:p>
                    <a:p>
                      <a:pPr marL="0" marR="0">
                        <a:lnSpc>
                          <a:spcPct val="107000"/>
                        </a:lnSpc>
                        <a:spcBef>
                          <a:spcPts val="0"/>
                        </a:spcBef>
                        <a:spcAft>
                          <a:spcPts val="0"/>
                        </a:spcAft>
                      </a:pPr>
                      <a:r>
                        <a:rPr lang="en-US" sz="800">
                          <a:effectLst/>
                        </a:rPr>
                        <a:t>3 - Social Science 2 - World Language (sequential, in same language)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3.50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2020-21 Graduates: 29/1330 </a:t>
                      </a:r>
                    </a:p>
                    <a:p>
                      <a:pPr marL="0" marR="0">
                        <a:lnSpc>
                          <a:spcPct val="107000"/>
                        </a:lnSpc>
                        <a:spcBef>
                          <a:spcPts val="0"/>
                        </a:spcBef>
                        <a:spcAft>
                          <a:spcPts val="0"/>
                        </a:spcAft>
                      </a:pPr>
                      <a:r>
                        <a:rPr lang="en-US" sz="800">
                          <a:effectLst/>
                        </a:rPr>
                        <a:t>2021-22 Graduates: 29/1330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100 hours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83855881"/>
                  </a:ext>
                </a:extLst>
              </a:tr>
              <a:tr h="269081">
                <a:tc>
                  <a:txBody>
                    <a:bodyPr/>
                    <a:lstStyle/>
                    <a:p>
                      <a:pPr marL="0" marR="0">
                        <a:lnSpc>
                          <a:spcPct val="107000"/>
                        </a:lnSpc>
                        <a:spcBef>
                          <a:spcPts val="0"/>
                        </a:spcBef>
                        <a:spcAft>
                          <a:spcPts val="0"/>
                        </a:spcAft>
                      </a:pPr>
                      <a:r>
                        <a:rPr lang="en-US" sz="800">
                          <a:effectLst/>
                        </a:rPr>
                        <a:t>FMS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vMerge="1">
                  <a:txBody>
                    <a:bodyPr/>
                    <a:lstStyle/>
                    <a:p>
                      <a:endParaRPr lang="en-US"/>
                    </a:p>
                  </a:txBody>
                  <a:tcPr/>
                </a:tc>
                <a:tc>
                  <a:txBody>
                    <a:bodyPr/>
                    <a:lstStyle/>
                    <a:p>
                      <a:pPr marL="0" marR="0">
                        <a:lnSpc>
                          <a:spcPct val="107000"/>
                        </a:lnSpc>
                        <a:spcBef>
                          <a:spcPts val="0"/>
                        </a:spcBef>
                        <a:spcAft>
                          <a:spcPts val="0"/>
                        </a:spcAft>
                      </a:pPr>
                      <a:r>
                        <a:rPr lang="en-US" sz="800">
                          <a:effectLst/>
                        </a:rPr>
                        <a:t>3.00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2020-21 Graduates: 25/1210 </a:t>
                      </a:r>
                    </a:p>
                    <a:p>
                      <a:pPr marL="0" marR="0">
                        <a:lnSpc>
                          <a:spcPct val="107000"/>
                        </a:lnSpc>
                        <a:spcBef>
                          <a:spcPts val="0"/>
                        </a:spcBef>
                        <a:spcAft>
                          <a:spcPts val="0"/>
                        </a:spcAft>
                      </a:pPr>
                      <a:r>
                        <a:rPr lang="en-US" sz="800">
                          <a:effectLst/>
                        </a:rPr>
                        <a:t>2021-22 Graduates: 25/1210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dirty="0">
                          <a:effectLst/>
                        </a:rPr>
                        <a:t>75 hours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16858708"/>
                  </a:ext>
                </a:extLst>
              </a:tr>
            </a:tbl>
          </a:graphicData>
        </a:graphic>
      </p:graphicFrame>
    </p:spTree>
    <p:extLst>
      <p:ext uri="{BB962C8B-B14F-4D97-AF65-F5344CB8AC3E}">
        <p14:creationId xmlns:p14="http://schemas.microsoft.com/office/powerpoint/2010/main" val="78676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Image result for university of cambridge">
            <a:extLst>
              <a:ext uri="{FF2B5EF4-FFF2-40B4-BE49-F238E27FC236}">
                <a16:creationId xmlns:a16="http://schemas.microsoft.com/office/drawing/2014/main" id="{1B2BEF40-0EBA-F34E-8DE1-45E7A76B3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804" y="465072"/>
            <a:ext cx="3994879" cy="18909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70533"/>
            <a:ext cx="9144000" cy="1116106"/>
          </a:xfrm>
        </p:spPr>
        <p:txBody>
          <a:bodyPr>
            <a:noAutofit/>
          </a:bodyPr>
          <a:lstStyle/>
          <a:p>
            <a:pPr algn="ctr"/>
            <a:r>
              <a:rPr lang="en-GB" sz="2800" dirty="0">
                <a:solidFill>
                  <a:schemeClr val="bg1"/>
                </a:solidFill>
                <a:ea typeface="ＭＳ Ｐゴシック"/>
                <a:cs typeface="ＭＳ Ｐゴシック"/>
              </a:rPr>
              <a:t>Cambridge Advanced International Certificate of Education (AICE) Diploma and Curriculum </a:t>
            </a:r>
            <a:br>
              <a:rPr lang="en-GB" sz="2800" dirty="0">
                <a:solidFill>
                  <a:schemeClr val="bg1"/>
                </a:solidFill>
                <a:ea typeface="ＭＳ Ｐゴシック"/>
                <a:cs typeface="ＭＳ Ｐゴシック"/>
              </a:rPr>
            </a:br>
            <a:r>
              <a:rPr lang="en-GB" sz="2800" dirty="0">
                <a:solidFill>
                  <a:schemeClr val="bg1"/>
                </a:solidFill>
                <a:ea typeface="ＭＳ Ｐゴシック"/>
                <a:cs typeface="ＭＳ Ｐゴシック"/>
              </a:rPr>
              <a:t>Overview and Updates</a:t>
            </a:r>
            <a:endParaRPr lang="en-US" sz="2800" dirty="0">
              <a:solidFill>
                <a:schemeClr val="bg1"/>
              </a:solidFill>
            </a:endParaRPr>
          </a:p>
        </p:txBody>
      </p:sp>
      <p:sp>
        <p:nvSpPr>
          <p:cNvPr id="3" name="Text Placeholder 2"/>
          <p:cNvSpPr>
            <a:spLocks noGrp="1"/>
          </p:cNvSpPr>
          <p:nvPr>
            <p:ph type="body" idx="4294967295"/>
          </p:nvPr>
        </p:nvSpPr>
        <p:spPr>
          <a:xfrm>
            <a:off x="923637" y="4612238"/>
            <a:ext cx="7509163" cy="1500188"/>
          </a:xfrm>
        </p:spPr>
        <p:txBody>
          <a:bodyPr>
            <a:normAutofit/>
          </a:bodyPr>
          <a:lstStyle/>
          <a:p>
            <a:pPr marL="0" indent="0">
              <a:lnSpc>
                <a:spcPct val="110000"/>
              </a:lnSpc>
              <a:spcBef>
                <a:spcPts val="0"/>
              </a:spcBef>
              <a:buNone/>
            </a:pPr>
            <a:r>
              <a:rPr lang="en-US" sz="2200" dirty="0">
                <a:solidFill>
                  <a:schemeClr val="bg1"/>
                </a:solidFill>
              </a:rPr>
              <a:t>Sherry Reach, Deputy Regional Director, </a:t>
            </a:r>
            <a:r>
              <a:rPr lang="en-US" altLang="en-US" sz="2200" dirty="0">
                <a:solidFill>
                  <a:schemeClr val="bg1"/>
                </a:solidFill>
              </a:rPr>
              <a:t>North America</a:t>
            </a:r>
            <a:endParaRPr lang="en-GB" altLang="en-US" sz="2200" dirty="0">
              <a:solidFill>
                <a:schemeClr val="bg1"/>
              </a:solidFill>
            </a:endParaRPr>
          </a:p>
          <a:p>
            <a:pPr marL="0" indent="0" algn="ctr">
              <a:lnSpc>
                <a:spcPct val="110000"/>
              </a:lnSpc>
              <a:spcBef>
                <a:spcPts val="0"/>
              </a:spcBef>
              <a:buNone/>
            </a:pPr>
            <a:r>
              <a:rPr lang="en-US" altLang="en-US" sz="2200" dirty="0">
                <a:solidFill>
                  <a:srgbClr val="E7C567"/>
                </a:solidFill>
                <a:hlinkClick r:id="rId4">
                  <a:extLst>
                    <a:ext uri="{A12FA001-AC4F-418D-AE19-62706E023703}">
                      <ahyp:hlinkClr xmlns:ahyp="http://schemas.microsoft.com/office/drawing/2018/hyperlinkcolor" val="tx"/>
                    </a:ext>
                  </a:extLst>
                </a:hlinkClick>
              </a:rPr>
              <a:t>sherry.reach@cambridgeinternational.org</a:t>
            </a:r>
            <a:endParaRPr lang="en-GB" altLang="en-US" sz="2200" dirty="0">
              <a:solidFill>
                <a:srgbClr val="E7C567"/>
              </a:solidFill>
            </a:endParaRPr>
          </a:p>
          <a:p>
            <a:pPr>
              <a:lnSpc>
                <a:spcPct val="110000"/>
              </a:lnSpc>
              <a:spcBef>
                <a:spcPts val="0"/>
              </a:spcBef>
            </a:pPr>
            <a:endParaRPr lang="en-US" dirty="0"/>
          </a:p>
        </p:txBody>
      </p:sp>
    </p:spTree>
    <p:extLst>
      <p:ext uri="{BB962C8B-B14F-4D97-AF65-F5344CB8AC3E}">
        <p14:creationId xmlns:p14="http://schemas.microsoft.com/office/powerpoint/2010/main" val="7203140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9" y="845686"/>
            <a:ext cx="8052922" cy="1020834"/>
          </a:xfrm>
        </p:spPr>
        <p:txBody>
          <a:bodyPr>
            <a:normAutofit fontScale="90000"/>
          </a:bodyPr>
          <a:lstStyle/>
          <a:p>
            <a:pPr>
              <a:lnSpc>
                <a:spcPct val="75000"/>
              </a:lnSpc>
            </a:pPr>
            <a:br>
              <a:rPr lang="en-US" b="1" dirty="0"/>
            </a:br>
            <a:r>
              <a:rPr lang="en-US" dirty="0"/>
              <a:t>Bright Futures Scholarship Program Requirements (GSV)</a:t>
            </a:r>
            <a:br>
              <a:rPr lang="en-US" dirty="0"/>
            </a:br>
            <a:endParaRPr lang="en-US" dirty="0"/>
          </a:p>
        </p:txBody>
      </p:sp>
      <p:sp>
        <p:nvSpPr>
          <p:cNvPr id="3" name="Content Placeholder 2"/>
          <p:cNvSpPr>
            <a:spLocks noGrp="1"/>
          </p:cNvSpPr>
          <p:nvPr>
            <p:ph idx="1"/>
          </p:nvPr>
        </p:nvSpPr>
        <p:spPr>
          <a:xfrm>
            <a:off x="498474" y="1981200"/>
            <a:ext cx="8102187" cy="4144963"/>
          </a:xfrm>
        </p:spPr>
        <p:txBody>
          <a:bodyPr>
            <a:normAutofit/>
          </a:bodyPr>
          <a:lstStyle/>
          <a:p>
            <a:pPr marL="0" indent="0">
              <a:spcAft>
                <a:spcPts val="1200"/>
              </a:spcAft>
              <a:buNone/>
            </a:pPr>
            <a:r>
              <a:rPr lang="en-US" dirty="0"/>
              <a:t>Florida GSV initial eligibility requirements:</a:t>
            </a:r>
            <a:endParaRPr lang="en-US" sz="1950" dirty="0"/>
          </a:p>
          <a:p>
            <a:pPr>
              <a:lnSpc>
                <a:spcPct val="110000"/>
              </a:lnSpc>
              <a:spcBef>
                <a:spcPts val="0"/>
              </a:spcBef>
            </a:pPr>
            <a:r>
              <a:rPr lang="en-US" sz="1500" dirty="0"/>
              <a:t>Achieve the required weighted minimum 3.0 GPA in the non-elective high school courses; </a:t>
            </a:r>
          </a:p>
          <a:p>
            <a:pPr>
              <a:lnSpc>
                <a:spcPct val="110000"/>
              </a:lnSpc>
              <a:spcBef>
                <a:spcPts val="0"/>
              </a:spcBef>
            </a:pPr>
            <a:r>
              <a:rPr lang="en-US" sz="1500" dirty="0"/>
              <a:t>Take at least three full credits in a single CTE program; </a:t>
            </a:r>
          </a:p>
          <a:p>
            <a:pPr>
              <a:lnSpc>
                <a:spcPct val="110000"/>
              </a:lnSpc>
              <a:spcBef>
                <a:spcPts val="0"/>
              </a:spcBef>
            </a:pPr>
            <a:r>
              <a:rPr lang="en-US" sz="1500" dirty="0"/>
              <a:t>Achieve the required minimum 3.5 unweighted GPA in the career education courses; </a:t>
            </a:r>
          </a:p>
          <a:p>
            <a:pPr>
              <a:lnSpc>
                <a:spcPct val="110000"/>
              </a:lnSpc>
              <a:spcBef>
                <a:spcPts val="0"/>
              </a:spcBef>
            </a:pPr>
            <a:r>
              <a:rPr lang="en-US" sz="1500" dirty="0"/>
              <a:t>Achieve the required minimum score on the ACT®, SAT® or Florida Postsecondary Education Readiness Test (P.E.R.T.) exams (see table below); and </a:t>
            </a:r>
          </a:p>
          <a:p>
            <a:pPr>
              <a:lnSpc>
                <a:spcPct val="110000"/>
              </a:lnSpc>
              <a:spcBef>
                <a:spcPts val="0"/>
              </a:spcBef>
            </a:pPr>
            <a:r>
              <a:rPr lang="en-US" sz="1500" dirty="0"/>
              <a:t>Complete 30 service hours.</a:t>
            </a:r>
            <a:endParaRPr lang="en-US" sz="1800" dirty="0"/>
          </a:p>
          <a:p>
            <a:pPr marL="0" indent="0">
              <a:buNone/>
            </a:pPr>
            <a:endParaRPr lang="en-US" sz="1800" dirty="0"/>
          </a:p>
          <a:p>
            <a:pPr marL="0" indent="0">
              <a:buNone/>
            </a:pP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161007249"/>
              </p:ext>
            </p:extLst>
          </p:nvPr>
        </p:nvGraphicFramePr>
        <p:xfrm>
          <a:off x="1850390" y="4533865"/>
          <a:ext cx="5227321" cy="1345410"/>
        </p:xfrm>
        <a:graphic>
          <a:graphicData uri="http://schemas.openxmlformats.org/drawingml/2006/table">
            <a:tbl>
              <a:tblPr firstRow="1" firstCol="1" bandRow="1">
                <a:tableStyleId>{5C22544A-7EE6-4342-B048-85BDC9FD1C3A}</a:tableStyleId>
              </a:tblPr>
              <a:tblGrid>
                <a:gridCol w="2055495">
                  <a:extLst>
                    <a:ext uri="{9D8B030D-6E8A-4147-A177-3AD203B41FA5}">
                      <a16:colId xmlns:a16="http://schemas.microsoft.com/office/drawing/2014/main" val="3097535494"/>
                    </a:ext>
                  </a:extLst>
                </a:gridCol>
                <a:gridCol w="1585913">
                  <a:extLst>
                    <a:ext uri="{9D8B030D-6E8A-4147-A177-3AD203B41FA5}">
                      <a16:colId xmlns:a16="http://schemas.microsoft.com/office/drawing/2014/main" val="161652485"/>
                    </a:ext>
                  </a:extLst>
                </a:gridCol>
                <a:gridCol w="1585913">
                  <a:extLst>
                    <a:ext uri="{9D8B030D-6E8A-4147-A177-3AD203B41FA5}">
                      <a16:colId xmlns:a16="http://schemas.microsoft.com/office/drawing/2014/main" val="3087381426"/>
                    </a:ext>
                  </a:extLst>
                </a:gridCol>
              </a:tblGrid>
              <a:tr h="134541">
                <a:tc>
                  <a:txBody>
                    <a:bodyPr/>
                    <a:lstStyle/>
                    <a:p>
                      <a:pPr marL="0" marR="0">
                        <a:lnSpc>
                          <a:spcPct val="107000"/>
                        </a:lnSpc>
                        <a:spcBef>
                          <a:spcPts val="0"/>
                        </a:spcBef>
                        <a:spcAft>
                          <a:spcPts val="0"/>
                        </a:spcAft>
                      </a:pPr>
                      <a:r>
                        <a:rPr lang="en-US" sz="800">
                          <a:effectLst/>
                        </a:rPr>
                        <a:t>Exam Type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Sub-Test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Required Score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22101305"/>
                  </a:ext>
                </a:extLst>
              </a:tr>
              <a:tr h="134541">
                <a:tc rowSpan="3">
                  <a:txBody>
                    <a:bodyPr/>
                    <a:lstStyle/>
                    <a:p>
                      <a:pPr marL="0" marR="0">
                        <a:lnSpc>
                          <a:spcPct val="107000"/>
                        </a:lnSpc>
                        <a:spcBef>
                          <a:spcPts val="0"/>
                        </a:spcBef>
                        <a:spcAft>
                          <a:spcPts val="0"/>
                        </a:spcAft>
                      </a:pPr>
                      <a:r>
                        <a:rPr lang="en-US" sz="800">
                          <a:effectLst/>
                        </a:rPr>
                        <a:t>ACT®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Reading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19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99314365"/>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English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17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30196334"/>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Mathematics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dirty="0">
                          <a:effectLst/>
                        </a:rPr>
                        <a:t>10</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376078052"/>
                  </a:ext>
                </a:extLst>
              </a:tr>
              <a:tr h="134541">
                <a:tc rowSpan="3">
                  <a:txBody>
                    <a:bodyPr/>
                    <a:lstStyle/>
                    <a:p>
                      <a:pPr marL="0" marR="0">
                        <a:lnSpc>
                          <a:spcPct val="107000"/>
                        </a:lnSpc>
                        <a:spcBef>
                          <a:spcPts val="0"/>
                        </a:spcBef>
                        <a:spcAft>
                          <a:spcPts val="0"/>
                        </a:spcAft>
                      </a:pPr>
                      <a:r>
                        <a:rPr lang="en-US" sz="800">
                          <a:effectLst/>
                        </a:rPr>
                        <a:t>SAT®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Reading Test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22881022"/>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Writing and Language Test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25</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85295945"/>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Math Test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24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267298312"/>
                  </a:ext>
                </a:extLst>
              </a:tr>
              <a:tr h="134541">
                <a:tc rowSpan="3">
                  <a:txBody>
                    <a:bodyPr/>
                    <a:lstStyle/>
                    <a:p>
                      <a:pPr marL="0" marR="0">
                        <a:lnSpc>
                          <a:spcPct val="107000"/>
                        </a:lnSpc>
                        <a:spcBef>
                          <a:spcPts val="0"/>
                        </a:spcBef>
                        <a:spcAft>
                          <a:spcPts val="0"/>
                        </a:spcAft>
                      </a:pPr>
                      <a:r>
                        <a:rPr lang="en-US" sz="800">
                          <a:effectLst/>
                        </a:rPr>
                        <a:t>P.E.R.T. </a:t>
                      </a:r>
                    </a:p>
                    <a:p>
                      <a:pPr marL="0" marR="0">
                        <a:lnSpc>
                          <a:spcPct val="107000"/>
                        </a:lnSpc>
                        <a:spcBef>
                          <a:spcPts val="0"/>
                        </a:spcBef>
                        <a:spcAft>
                          <a:spcPts val="0"/>
                        </a:spcAft>
                      </a:pPr>
                      <a:r>
                        <a:rPr lang="en-US" sz="800">
                          <a:effectLst/>
                        </a:rPr>
                        <a:t>(only applies to the GSV Scholarship)</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Reading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106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031871605"/>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Writing</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a:effectLst/>
                        </a:rPr>
                        <a:t>103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21248295"/>
                  </a:ext>
                </a:extLst>
              </a:tr>
              <a:tr h="134541">
                <a:tc vMerge="1">
                  <a:txBody>
                    <a:bodyPr/>
                    <a:lstStyle/>
                    <a:p>
                      <a:endParaRPr lang="en-US"/>
                    </a:p>
                  </a:txBody>
                  <a:tcPr/>
                </a:tc>
                <a:tc>
                  <a:txBody>
                    <a:bodyPr/>
                    <a:lstStyle/>
                    <a:p>
                      <a:pPr marL="0" marR="0">
                        <a:lnSpc>
                          <a:spcPct val="107000"/>
                        </a:lnSpc>
                        <a:spcBef>
                          <a:spcPts val="0"/>
                        </a:spcBef>
                        <a:spcAft>
                          <a:spcPts val="0"/>
                        </a:spcAft>
                      </a:pPr>
                      <a:r>
                        <a:rPr lang="en-US" sz="800">
                          <a:effectLst/>
                        </a:rPr>
                        <a:t>Mathematics</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07000"/>
                        </a:lnSpc>
                        <a:spcBef>
                          <a:spcPts val="0"/>
                        </a:spcBef>
                        <a:spcAft>
                          <a:spcPts val="0"/>
                        </a:spcAft>
                      </a:pPr>
                      <a:r>
                        <a:rPr lang="en-US" sz="800" dirty="0">
                          <a:effectLst/>
                        </a:rPr>
                        <a:t>114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8571013"/>
                  </a:ext>
                </a:extLst>
              </a:tr>
            </a:tbl>
          </a:graphicData>
        </a:graphic>
      </p:graphicFrame>
    </p:spTree>
    <p:extLst>
      <p:ext uri="{BB962C8B-B14F-4D97-AF65-F5344CB8AC3E}">
        <p14:creationId xmlns:p14="http://schemas.microsoft.com/office/powerpoint/2010/main" val="36506447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9" y="854830"/>
            <a:ext cx="8052922" cy="1020834"/>
          </a:xfrm>
        </p:spPr>
        <p:txBody>
          <a:bodyPr/>
          <a:lstStyle/>
          <a:p>
            <a:pPr>
              <a:lnSpc>
                <a:spcPct val="75000"/>
              </a:lnSpc>
            </a:pPr>
            <a:r>
              <a:rPr lang="en-US" sz="3200" dirty="0"/>
              <a:t>Bright Futures Scholarship </a:t>
            </a:r>
            <a:br>
              <a:rPr lang="en-US" sz="3200" dirty="0"/>
            </a:br>
            <a:r>
              <a:rPr lang="en-US" sz="3200" dirty="0"/>
              <a:t>Program Resources </a:t>
            </a:r>
          </a:p>
        </p:txBody>
      </p:sp>
      <p:sp>
        <p:nvSpPr>
          <p:cNvPr id="3" name="Content Placeholder 2"/>
          <p:cNvSpPr>
            <a:spLocks noGrp="1"/>
          </p:cNvSpPr>
          <p:nvPr>
            <p:ph idx="1"/>
          </p:nvPr>
        </p:nvSpPr>
        <p:spPr>
          <a:xfrm>
            <a:off x="498474" y="1981200"/>
            <a:ext cx="8102187" cy="4144963"/>
          </a:xfrm>
        </p:spPr>
        <p:txBody>
          <a:bodyPr/>
          <a:lstStyle/>
          <a:p>
            <a:r>
              <a:rPr lang="en-US" dirty="0"/>
              <a:t>The Bright Futures Scholarship Program </a:t>
            </a:r>
            <a:r>
              <a:rPr lang="en-US" dirty="0">
                <a:solidFill>
                  <a:srgbClr val="0000FF"/>
                </a:solidFill>
                <a:hlinkClick r:id="rId2">
                  <a:extLst>
                    <a:ext uri="{A12FA001-AC4F-418D-AE19-62706E023703}">
                      <ahyp:hlinkClr xmlns:ahyp="http://schemas.microsoft.com/office/drawing/2018/hyperlinkcolor" val="tx"/>
                    </a:ext>
                  </a:extLst>
                </a:hlinkClick>
              </a:rPr>
              <a:t>Student Handboo</a:t>
            </a:r>
            <a:r>
              <a:rPr lang="en-US" dirty="0">
                <a:solidFill>
                  <a:srgbClr val="B86FB7"/>
                </a:solidFill>
                <a:hlinkClick r:id="rId2">
                  <a:extLst>
                    <a:ext uri="{A12FA001-AC4F-418D-AE19-62706E023703}">
                      <ahyp:hlinkClr xmlns:ahyp="http://schemas.microsoft.com/office/drawing/2018/hyperlinkcolor" val="tx"/>
                    </a:ext>
                  </a:extLst>
                </a:hlinkClick>
              </a:rPr>
              <a:t>k</a:t>
            </a:r>
            <a:r>
              <a:rPr lang="en-US" dirty="0"/>
              <a:t> provides additional ways to qualify.</a:t>
            </a:r>
          </a:p>
          <a:p>
            <a:r>
              <a:rPr lang="en-US" dirty="0"/>
              <a:t>Refer to the </a:t>
            </a:r>
            <a:r>
              <a:rPr lang="en-US" dirty="0">
                <a:solidFill>
                  <a:srgbClr val="0000FF"/>
                </a:solidFill>
                <a:hlinkClick r:id="rId3">
                  <a:extLst>
                    <a:ext uri="{A12FA001-AC4F-418D-AE19-62706E023703}">
                      <ahyp:hlinkClr xmlns:ahyp="http://schemas.microsoft.com/office/drawing/2018/hyperlinkcolor" val="tx"/>
                    </a:ext>
                  </a:extLst>
                </a:hlinkClick>
              </a:rPr>
              <a:t>Bright Futures Course Table</a:t>
            </a:r>
            <a:r>
              <a:rPr lang="en-US" dirty="0">
                <a:solidFill>
                  <a:srgbClr val="0000FF"/>
                </a:solidFill>
              </a:rPr>
              <a:t> </a:t>
            </a:r>
            <a:r>
              <a:rPr lang="en-US" dirty="0"/>
              <a:t>(BFCT) for specific information on which courses count toward Bright Futures Scholarship requirements.</a:t>
            </a:r>
          </a:p>
          <a:p>
            <a:pPr lvl="1"/>
            <a:r>
              <a:rPr lang="en-US" dirty="0"/>
              <a:t>The BFCT is also used to determine which courses count toward the Talented Twenty Program.</a:t>
            </a:r>
          </a:p>
          <a:p>
            <a:pPr marL="0" indent="0">
              <a:buNone/>
            </a:pPr>
            <a:endParaRPr lang="en-US" dirty="0"/>
          </a:p>
        </p:txBody>
      </p:sp>
    </p:spTree>
    <p:extLst>
      <p:ext uri="{BB962C8B-B14F-4D97-AF65-F5344CB8AC3E}">
        <p14:creationId xmlns:p14="http://schemas.microsoft.com/office/powerpoint/2010/main" val="15504490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60366"/>
            <a:ext cx="8052922" cy="1020834"/>
          </a:xfrm>
        </p:spPr>
        <p:txBody>
          <a:bodyPr/>
          <a:lstStyle/>
          <a:p>
            <a:r>
              <a:rPr lang="en-US" sz="3200" dirty="0"/>
              <a:t>Talented Twenty Program Requirements</a:t>
            </a:r>
          </a:p>
        </p:txBody>
      </p:sp>
      <p:sp>
        <p:nvSpPr>
          <p:cNvPr id="3" name="Content Placeholder 2"/>
          <p:cNvSpPr>
            <a:spLocks noGrp="1"/>
          </p:cNvSpPr>
          <p:nvPr>
            <p:ph idx="1"/>
          </p:nvPr>
        </p:nvSpPr>
        <p:spPr>
          <a:xfrm>
            <a:off x="498474" y="1981200"/>
            <a:ext cx="8052922" cy="4144963"/>
          </a:xfrm>
        </p:spPr>
        <p:txBody>
          <a:bodyPr vert="horz" lIns="91440" tIns="45720" rIns="91440" bIns="45720" rtlCol="0" anchor="t">
            <a:normAutofit fontScale="92500" lnSpcReduction="10000"/>
          </a:bodyPr>
          <a:lstStyle/>
          <a:p>
            <a:pPr marL="0" indent="0">
              <a:buNone/>
            </a:pPr>
            <a:r>
              <a:rPr lang="en-US" dirty="0"/>
              <a:t>Within space and fiscal limitations, admission to a university in the SUS </a:t>
            </a:r>
            <a:r>
              <a:rPr lang="en-US"/>
              <a:t>shall be granted to a first-time-in-college (FTIC) applicant who:</a:t>
            </a:r>
          </a:p>
          <a:p>
            <a:r>
              <a:rPr lang="en-US" dirty="0"/>
              <a:t>is a graduate of a public Florida high school; </a:t>
            </a:r>
          </a:p>
          <a:p>
            <a:r>
              <a:rPr lang="en-US" dirty="0"/>
              <a:t>has completed the eighteen (18) required high school units;</a:t>
            </a:r>
          </a:p>
          <a:p>
            <a:r>
              <a:rPr lang="en-US" dirty="0"/>
              <a:t>ranks in the top 20% of his/her high school graduating class; and</a:t>
            </a:r>
          </a:p>
          <a:p>
            <a:r>
              <a:rPr lang="en-US" dirty="0"/>
              <a:t>has submitted SAT scores or ACT scores, prior to enrollment. </a:t>
            </a:r>
          </a:p>
          <a:p>
            <a:r>
              <a:rPr lang="en-US" dirty="0"/>
              <a:t>A Talented Twenty student is not guaranteed admission to the university of first choice and should work closely with a high school counselor to identify options. The SUS will use class rank as determined by the FDOE.</a:t>
            </a:r>
          </a:p>
          <a:p>
            <a:endParaRPr lang="en-US" dirty="0"/>
          </a:p>
        </p:txBody>
      </p:sp>
    </p:spTree>
    <p:extLst>
      <p:ext uri="{BB962C8B-B14F-4D97-AF65-F5344CB8AC3E}">
        <p14:creationId xmlns:p14="http://schemas.microsoft.com/office/powerpoint/2010/main" val="1979535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39" y="749742"/>
            <a:ext cx="8052922" cy="1020834"/>
          </a:xfrm>
        </p:spPr>
        <p:txBody>
          <a:bodyPr/>
          <a:lstStyle/>
          <a:p>
            <a:r>
              <a:rPr lang="en-US" sz="3200" dirty="0"/>
              <a:t>Talented Twenty Course Requirements</a:t>
            </a:r>
          </a:p>
        </p:txBody>
      </p:sp>
      <p:graphicFrame>
        <p:nvGraphicFramePr>
          <p:cNvPr id="4" name="Table 3"/>
          <p:cNvGraphicFramePr>
            <a:graphicFrameLocks noGrp="1"/>
          </p:cNvGraphicFramePr>
          <p:nvPr>
            <p:extLst>
              <p:ext uri="{D42A27DB-BD31-4B8C-83A1-F6EECF244321}">
                <p14:modId xmlns:p14="http://schemas.microsoft.com/office/powerpoint/2010/main" val="398534496"/>
              </p:ext>
            </p:extLst>
          </p:nvPr>
        </p:nvGraphicFramePr>
        <p:xfrm>
          <a:off x="462428" y="1680703"/>
          <a:ext cx="8136033" cy="4691743"/>
        </p:xfrm>
        <a:graphic>
          <a:graphicData uri="http://schemas.openxmlformats.org/drawingml/2006/table">
            <a:tbl>
              <a:tblPr firstRow="1" firstCol="1" bandRow="1">
                <a:tableStyleId>{EB344D84-9AFB-497E-A393-DC336BA19D2E}</a:tableStyleId>
              </a:tblPr>
              <a:tblGrid>
                <a:gridCol w="8136033">
                  <a:extLst>
                    <a:ext uri="{9D8B030D-6E8A-4147-A177-3AD203B41FA5}">
                      <a16:colId xmlns:a16="http://schemas.microsoft.com/office/drawing/2014/main" val="2468503505"/>
                    </a:ext>
                  </a:extLst>
                </a:gridCol>
              </a:tblGrid>
              <a:tr h="279903">
                <a:tc>
                  <a:txBody>
                    <a:bodyPr/>
                    <a:lstStyle/>
                    <a:p>
                      <a:pPr marL="0" marR="0" algn="ctr">
                        <a:lnSpc>
                          <a:spcPct val="107000"/>
                        </a:lnSpc>
                        <a:spcBef>
                          <a:spcPts val="0"/>
                        </a:spcBef>
                        <a:spcAft>
                          <a:spcPts val="0"/>
                        </a:spcAft>
                      </a:pPr>
                      <a:r>
                        <a:rPr lang="en-US" sz="1200" dirty="0">
                          <a:effectLst/>
                        </a:rPr>
                        <a:t>Students Entering High School July 1, 2007, or Later*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B w="28575" cap="flat" cmpd="sng" algn="ctr">
                      <a:solidFill>
                        <a:schemeClr val="bg1"/>
                      </a:solidFill>
                      <a:prstDash val="solid"/>
                      <a:round/>
                      <a:headEnd type="none" w="med" len="med"/>
                      <a:tailEnd type="none" w="med" len="med"/>
                    </a:lnB>
                    <a:solidFill>
                      <a:srgbClr val="3B3F71"/>
                    </a:solidFill>
                  </a:tcPr>
                </a:tc>
                <a:extLst>
                  <a:ext uri="{0D108BD9-81ED-4DB2-BD59-A6C34878D82A}">
                    <a16:rowId xmlns:a16="http://schemas.microsoft.com/office/drawing/2014/main" val="2174648385"/>
                  </a:ext>
                </a:extLst>
              </a:tr>
              <a:tr h="418005">
                <a:tc>
                  <a:txBody>
                    <a:bodyPr/>
                    <a:lstStyle/>
                    <a:p>
                      <a:pPr marL="0" marR="0">
                        <a:lnSpc>
                          <a:spcPct val="107000"/>
                        </a:lnSpc>
                        <a:spcBef>
                          <a:spcPts val="0"/>
                        </a:spcBef>
                        <a:spcAft>
                          <a:spcPts val="0"/>
                        </a:spcAft>
                      </a:pPr>
                      <a:r>
                        <a:rPr lang="en-US" sz="1100" b="0" dirty="0">
                          <a:effectLst/>
                        </a:rPr>
                        <a:t>4 credits – English/Language Arts (three of which must have included substantial writing requirements).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T w="28575" cap="flat" cmpd="sng" algn="ctr">
                      <a:solidFill>
                        <a:schemeClr val="bg1"/>
                      </a:solidFill>
                      <a:prstDash val="solid"/>
                      <a:round/>
                      <a:headEnd type="none" w="med" len="med"/>
                      <a:tailEnd type="none" w="med" len="med"/>
                    </a:lnT>
                    <a:solidFill>
                      <a:srgbClr val="3B3F71"/>
                    </a:solidFill>
                  </a:tcPr>
                </a:tc>
                <a:extLst>
                  <a:ext uri="{0D108BD9-81ED-4DB2-BD59-A6C34878D82A}">
                    <a16:rowId xmlns:a16="http://schemas.microsoft.com/office/drawing/2014/main" val="1913083745"/>
                  </a:ext>
                </a:extLst>
              </a:tr>
              <a:tr h="428398">
                <a:tc>
                  <a:txBody>
                    <a:bodyPr/>
                    <a:lstStyle/>
                    <a:p>
                      <a:pPr marL="0" marR="0">
                        <a:lnSpc>
                          <a:spcPct val="107000"/>
                        </a:lnSpc>
                        <a:spcBef>
                          <a:spcPts val="0"/>
                        </a:spcBef>
                        <a:spcAft>
                          <a:spcPts val="0"/>
                        </a:spcAft>
                      </a:pPr>
                      <a:r>
                        <a:rPr lang="en-US" sz="1100" b="0" dirty="0">
                          <a:effectLst/>
                        </a:rPr>
                        <a:t>4 credits – Mathematics (at or above the Algebra 1 level).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3604203761"/>
                  </a:ext>
                </a:extLst>
              </a:tr>
              <a:tr h="443429">
                <a:tc>
                  <a:txBody>
                    <a:bodyPr/>
                    <a:lstStyle/>
                    <a:p>
                      <a:pPr marL="0" marR="0">
                        <a:lnSpc>
                          <a:spcPct val="107000"/>
                        </a:lnSpc>
                        <a:spcBef>
                          <a:spcPts val="0"/>
                        </a:spcBef>
                        <a:spcAft>
                          <a:spcPts val="0"/>
                        </a:spcAft>
                      </a:pPr>
                      <a:r>
                        <a:rPr lang="en-US" sz="1100" b="0" dirty="0">
                          <a:effectLst/>
                        </a:rPr>
                        <a:t>3 credits – Natural Science (two of which must have included substantial laboratory requirements).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1102072799"/>
                  </a:ext>
                </a:extLst>
              </a:tr>
              <a:tr h="435913">
                <a:tc>
                  <a:txBody>
                    <a:bodyPr/>
                    <a:lstStyle/>
                    <a:p>
                      <a:pPr marL="0" marR="0">
                        <a:lnSpc>
                          <a:spcPct val="107000"/>
                        </a:lnSpc>
                        <a:spcBef>
                          <a:spcPts val="0"/>
                        </a:spcBef>
                        <a:spcAft>
                          <a:spcPts val="0"/>
                        </a:spcAft>
                      </a:pPr>
                      <a:r>
                        <a:rPr lang="en-US" sz="1100" b="0" dirty="0">
                          <a:effectLst/>
                        </a:rPr>
                        <a:t>3 credits – Social Science (to include anthropology, history, civics, political science, economics, sociology, psychology and/or geography).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694141738"/>
                  </a:ext>
                </a:extLst>
              </a:tr>
              <a:tr h="435914">
                <a:tc>
                  <a:txBody>
                    <a:bodyPr/>
                    <a:lstStyle/>
                    <a:p>
                      <a:pPr marL="0" marR="0">
                        <a:lnSpc>
                          <a:spcPct val="107000"/>
                        </a:lnSpc>
                        <a:spcBef>
                          <a:spcPts val="0"/>
                        </a:spcBef>
                        <a:spcAft>
                          <a:spcPts val="0"/>
                        </a:spcAft>
                      </a:pPr>
                      <a:r>
                        <a:rPr lang="en-US" sz="1100" b="0" dirty="0">
                          <a:effectLst/>
                        </a:rPr>
                        <a:t>2 credits – Foreign Language See subsection (1)(h) of </a:t>
                      </a:r>
                      <a:r>
                        <a:rPr lang="en-US" sz="1100" b="0" u="sng" dirty="0">
                          <a:solidFill>
                            <a:srgbClr val="E6C467"/>
                          </a:solidFill>
                          <a:effectLst/>
                          <a:hlinkClick r:id="rId2">
                            <a:extLst>
                              <a:ext uri="{A12FA001-AC4F-418D-AE19-62706E023703}">
                                <ahyp:hlinkClr xmlns:ahyp="http://schemas.microsoft.com/office/drawing/2018/hyperlinkcolor" val="tx"/>
                              </a:ext>
                            </a:extLst>
                          </a:hlinkClick>
                        </a:rPr>
                        <a:t>BOG Regulation 6.002</a:t>
                      </a:r>
                      <a:r>
                        <a:rPr lang="en-US" sz="1100" b="0" dirty="0">
                          <a:effectLst/>
                        </a:rPr>
                        <a:t>.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276947224"/>
                  </a:ext>
                </a:extLst>
              </a:tr>
              <a:tr h="1641145">
                <a:tc>
                  <a:txBody>
                    <a:bodyPr/>
                    <a:lstStyle/>
                    <a:p>
                      <a:pPr marL="0" marR="0">
                        <a:lnSpc>
                          <a:spcPct val="107000"/>
                        </a:lnSpc>
                        <a:spcBef>
                          <a:spcPts val="0"/>
                        </a:spcBef>
                        <a:spcAft>
                          <a:spcPts val="0"/>
                        </a:spcAft>
                      </a:pPr>
                      <a:r>
                        <a:rPr lang="en-US" sz="1100" b="0" dirty="0">
                          <a:effectLst/>
                        </a:rPr>
                        <a:t>2 credits – Additional academic credits (in any combination of courses listed in the FDOE CCD). </a:t>
                      </a:r>
                    </a:p>
                    <a:p>
                      <a:pPr marL="344488" marR="0" lvl="1" indent="-225425">
                        <a:lnSpc>
                          <a:spcPct val="107000"/>
                        </a:lnSpc>
                        <a:spcBef>
                          <a:spcPts val="0"/>
                        </a:spcBef>
                        <a:spcAft>
                          <a:spcPts val="0"/>
                        </a:spcAft>
                        <a:buFont typeface="+mj-lt"/>
                        <a:buAutoNum type="arabicPeriod"/>
                        <a:tabLst/>
                      </a:pPr>
                      <a:r>
                        <a:rPr lang="en-US" sz="1100" b="0" dirty="0">
                          <a:effectLst/>
                        </a:rPr>
                        <a:t>Two credits from among Level 2 courses listed in the CCD in English/Language Arts, Mathematics, Natural Science, Social Science, World Language, Performing/Fine Arts; Level 3 courses listed in the CCD in any academic or career and technical education credited discipline; or Dual Enrollment courses for which both high school and postsecondary academic credits are granted; </a:t>
                      </a:r>
                    </a:p>
                    <a:p>
                      <a:pPr marL="0" marR="0" lvl="0" indent="0">
                        <a:lnSpc>
                          <a:spcPct val="107000"/>
                        </a:lnSpc>
                        <a:spcBef>
                          <a:spcPts val="0"/>
                        </a:spcBef>
                        <a:spcAft>
                          <a:spcPts val="0"/>
                        </a:spcAft>
                        <a:buFont typeface="+mj-lt"/>
                        <a:buNone/>
                      </a:pPr>
                      <a:r>
                        <a:rPr lang="en-US" sz="1100" b="0" dirty="0">
                          <a:effectLst/>
                        </a:rPr>
                        <a:t>OR </a:t>
                      </a:r>
                    </a:p>
                    <a:p>
                      <a:pPr marL="347472" marR="0" lvl="1" indent="-228600">
                        <a:lnSpc>
                          <a:spcPct val="107000"/>
                        </a:lnSpc>
                        <a:spcBef>
                          <a:spcPts val="0"/>
                        </a:spcBef>
                        <a:spcAft>
                          <a:spcPts val="0"/>
                        </a:spcAft>
                        <a:buFont typeface="+mj-lt"/>
                        <a:buAutoNum type="arabicPeriod" startAt="2"/>
                        <a:tabLst/>
                      </a:pPr>
                      <a:r>
                        <a:rPr lang="en-US" sz="1100" b="0" dirty="0">
                          <a:effectLst/>
                        </a:rPr>
                        <a:t>One credit from 1. above and one credit from grade nine or above in JROTC/Military Training, or an equivalent course in any discipline as determined by the Articulation Coordinating Committee.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470615140"/>
                  </a:ext>
                </a:extLst>
              </a:tr>
              <a:tr h="609036">
                <a:tc>
                  <a:txBody>
                    <a:bodyPr/>
                    <a:lstStyle/>
                    <a:p>
                      <a:pPr marL="0" marR="0">
                        <a:lnSpc>
                          <a:spcPct val="107000"/>
                        </a:lnSpc>
                        <a:spcBef>
                          <a:spcPts val="0"/>
                        </a:spcBef>
                        <a:spcAft>
                          <a:spcPts val="0"/>
                        </a:spcAft>
                      </a:pPr>
                      <a:r>
                        <a:rPr lang="en-US" sz="1100" b="0" dirty="0">
                          <a:effectLst/>
                        </a:rPr>
                        <a:t>*Students entering high school before July 1, 2007, are required to have the credits listed above; however, they are only required to take three credits in the required mathematics. This adjustment then allows for three additional credits (instead of two), including Level 3 courses in any discipline.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3B3F71"/>
                    </a:solidFill>
                  </a:tcPr>
                </a:tc>
                <a:extLst>
                  <a:ext uri="{0D108BD9-81ED-4DB2-BD59-A6C34878D82A}">
                    <a16:rowId xmlns:a16="http://schemas.microsoft.com/office/drawing/2014/main" val="3008973299"/>
                  </a:ext>
                </a:extLst>
              </a:tr>
            </a:tbl>
          </a:graphicData>
        </a:graphic>
      </p:graphicFrame>
    </p:spTree>
    <p:extLst>
      <p:ext uri="{BB962C8B-B14F-4D97-AF65-F5344CB8AC3E}">
        <p14:creationId xmlns:p14="http://schemas.microsoft.com/office/powerpoint/2010/main" val="6763874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78745"/>
            <a:ext cx="8052922" cy="1020834"/>
          </a:xfrm>
        </p:spPr>
        <p:txBody>
          <a:bodyPr/>
          <a:lstStyle/>
          <a:p>
            <a:r>
              <a:rPr lang="en-US" sz="3200" dirty="0"/>
              <a:t>Bright Futures Course Table</a:t>
            </a:r>
          </a:p>
        </p:txBody>
      </p:sp>
      <p:sp>
        <p:nvSpPr>
          <p:cNvPr id="3" name="Content Placeholder 2"/>
          <p:cNvSpPr>
            <a:spLocks noGrp="1"/>
          </p:cNvSpPr>
          <p:nvPr>
            <p:ph idx="1"/>
          </p:nvPr>
        </p:nvSpPr>
        <p:spPr>
          <a:xfrm>
            <a:off x="498474" y="1981200"/>
            <a:ext cx="8124318" cy="4144963"/>
          </a:xfrm>
        </p:spPr>
        <p:txBody>
          <a:bodyPr>
            <a:normAutofit lnSpcReduction="10000"/>
          </a:bodyPr>
          <a:lstStyle/>
          <a:p>
            <a:pPr marL="0" indent="0">
              <a:buNone/>
            </a:pPr>
            <a:r>
              <a:rPr lang="en-US" sz="1800" dirty="0"/>
              <a:t>The BFCT provides post-graduation information critical to determining whether a student meets the qualifications of the Bright Futures Scholarship Programs and Talented Twenty based on courses taken during their secondary education.</a:t>
            </a:r>
          </a:p>
          <a:p>
            <a:r>
              <a:rPr lang="en-US" sz="1800" dirty="0"/>
              <a:t>Comprised of course data from the CCD and Statewide Course Numbering System (SCNS)</a:t>
            </a:r>
          </a:p>
          <a:p>
            <a:pPr lvl="1"/>
            <a:r>
              <a:rPr lang="en-US" sz="1600" dirty="0"/>
              <a:t>K-12, Career/Technical and Adult Education Courses (CCD)</a:t>
            </a:r>
          </a:p>
          <a:p>
            <a:pPr lvl="2">
              <a:buFont typeface="Wingdings" panose="05000000000000000000" pitchFamily="2" charset="2"/>
              <a:buChar char=""/>
            </a:pPr>
            <a:r>
              <a:rPr lang="en-US" sz="1400" dirty="0"/>
              <a:t>Advanced Placement, AICE, IB and CLEP</a:t>
            </a:r>
          </a:p>
          <a:p>
            <a:pPr lvl="1">
              <a:spcBef>
                <a:spcPts val="1200"/>
              </a:spcBef>
            </a:pPr>
            <a:r>
              <a:rPr lang="en-US" sz="1600" dirty="0"/>
              <a:t>Dual Enrollment (SCNS)</a:t>
            </a:r>
          </a:p>
          <a:p>
            <a:pPr lvl="2">
              <a:buFont typeface="Wingdings" panose="05000000000000000000" pitchFamily="2" charset="2"/>
              <a:buChar char="¡"/>
            </a:pPr>
            <a:r>
              <a:rPr lang="en-US" sz="1400" dirty="0"/>
              <a:t>Academic</a:t>
            </a:r>
          </a:p>
          <a:p>
            <a:pPr lvl="2">
              <a:buFont typeface="Wingdings" panose="05000000000000000000" pitchFamily="2" charset="2"/>
              <a:buChar char="¡"/>
            </a:pPr>
            <a:r>
              <a:rPr lang="en-US" sz="1400" dirty="0"/>
              <a:t>Career</a:t>
            </a:r>
          </a:p>
          <a:p>
            <a:r>
              <a:rPr lang="en-US" sz="1800" dirty="0"/>
              <a:t>Not intended as a resource to determine progress toward completion of Florida’s graduation requirements.</a:t>
            </a:r>
          </a:p>
          <a:p>
            <a:endParaRPr lang="en-US" sz="1800" dirty="0"/>
          </a:p>
          <a:p>
            <a:endParaRPr lang="en-US" sz="1800" dirty="0"/>
          </a:p>
          <a:p>
            <a:endParaRPr lang="en-US" sz="1800" dirty="0"/>
          </a:p>
        </p:txBody>
      </p:sp>
    </p:spTree>
    <p:extLst>
      <p:ext uri="{BB962C8B-B14F-4D97-AF65-F5344CB8AC3E}">
        <p14:creationId xmlns:p14="http://schemas.microsoft.com/office/powerpoint/2010/main" val="31162589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64" y="973702"/>
            <a:ext cx="8052922" cy="1020834"/>
          </a:xfrm>
        </p:spPr>
        <p:txBody>
          <a:bodyPr/>
          <a:lstStyle/>
          <a:p>
            <a:r>
              <a:rPr lang="en-US" sz="3200" dirty="0"/>
              <a:t>BFCT Data Fields Explained</a:t>
            </a:r>
          </a:p>
        </p:txBody>
      </p:sp>
      <p:sp>
        <p:nvSpPr>
          <p:cNvPr id="3" name="Content Placeholder 2"/>
          <p:cNvSpPr>
            <a:spLocks noGrp="1"/>
          </p:cNvSpPr>
          <p:nvPr>
            <p:ph idx="1"/>
          </p:nvPr>
        </p:nvSpPr>
        <p:spPr>
          <a:xfrm>
            <a:off x="628650" y="2930523"/>
            <a:ext cx="7886702" cy="3109913"/>
          </a:xfrm>
        </p:spPr>
        <p:txBody>
          <a:bodyPr>
            <a:normAutofit fontScale="77500" lnSpcReduction="20000"/>
          </a:bodyPr>
          <a:lstStyle/>
          <a:p>
            <a:pPr marL="0" indent="0">
              <a:spcBef>
                <a:spcPts val="0"/>
              </a:spcBef>
              <a:spcAft>
                <a:spcPts val="600"/>
              </a:spcAft>
              <a:buNone/>
            </a:pPr>
            <a:r>
              <a:rPr lang="en-US" dirty="0"/>
              <a:t>The CCD and SCNS provide the following data to populate the BFCT:</a:t>
            </a:r>
          </a:p>
          <a:p>
            <a:pPr>
              <a:lnSpc>
                <a:spcPct val="120000"/>
              </a:lnSpc>
              <a:spcBef>
                <a:spcPts val="0"/>
              </a:spcBef>
              <a:spcAft>
                <a:spcPts val="600"/>
              </a:spcAft>
            </a:pPr>
            <a:r>
              <a:rPr lang="en-US" sz="1950" dirty="0"/>
              <a:t>Course Number</a:t>
            </a:r>
          </a:p>
          <a:p>
            <a:pPr>
              <a:lnSpc>
                <a:spcPct val="120000"/>
              </a:lnSpc>
              <a:spcBef>
                <a:spcPts val="0"/>
              </a:spcBef>
              <a:spcAft>
                <a:spcPts val="600"/>
              </a:spcAft>
            </a:pPr>
            <a:r>
              <a:rPr lang="en-US" sz="1950" dirty="0"/>
              <a:t>Course Title</a:t>
            </a:r>
          </a:p>
          <a:p>
            <a:pPr>
              <a:lnSpc>
                <a:spcPct val="120000"/>
              </a:lnSpc>
              <a:spcBef>
                <a:spcPts val="0"/>
              </a:spcBef>
              <a:spcAft>
                <a:spcPts val="600"/>
              </a:spcAft>
            </a:pPr>
            <a:r>
              <a:rPr lang="en-US" sz="1950" dirty="0"/>
              <a:t>K-12 Subject Area </a:t>
            </a:r>
            <a:r>
              <a:rPr lang="en-US" sz="1650" dirty="0"/>
              <a:t>(this is a subject area code, NOT a graduation code)</a:t>
            </a:r>
          </a:p>
          <a:p>
            <a:pPr>
              <a:lnSpc>
                <a:spcPct val="120000"/>
              </a:lnSpc>
              <a:spcBef>
                <a:spcPts val="0"/>
              </a:spcBef>
              <a:spcAft>
                <a:spcPts val="600"/>
              </a:spcAft>
            </a:pPr>
            <a:r>
              <a:rPr lang="en-US" sz="1950" dirty="0"/>
              <a:t>Max Credits</a:t>
            </a:r>
          </a:p>
          <a:p>
            <a:pPr>
              <a:lnSpc>
                <a:spcPct val="120000"/>
              </a:lnSpc>
              <a:spcBef>
                <a:spcPts val="0"/>
              </a:spcBef>
              <a:spcAft>
                <a:spcPts val="600"/>
              </a:spcAft>
            </a:pPr>
            <a:r>
              <a:rPr lang="en-US" sz="1950" dirty="0"/>
              <a:t>Effective HS Years </a:t>
            </a:r>
            <a:r>
              <a:rPr lang="en-US" sz="1650" dirty="0"/>
              <a:t>(beginning and ending school year; 2099 indicates valid for future years)</a:t>
            </a:r>
          </a:p>
          <a:p>
            <a:pPr>
              <a:lnSpc>
                <a:spcPct val="120000"/>
              </a:lnSpc>
              <a:spcBef>
                <a:spcPts val="0"/>
              </a:spcBef>
              <a:spcAft>
                <a:spcPts val="600"/>
              </a:spcAft>
            </a:pPr>
            <a:r>
              <a:rPr lang="en-US" sz="1950" dirty="0"/>
              <a:t>Weighted </a:t>
            </a:r>
            <a:r>
              <a:rPr lang="en-US" sz="1650" dirty="0"/>
              <a:t>(N=Level 2 course, Y=Level 3 course)</a:t>
            </a:r>
          </a:p>
          <a:p>
            <a:pPr>
              <a:lnSpc>
                <a:spcPct val="120000"/>
              </a:lnSpc>
              <a:spcBef>
                <a:spcPts val="0"/>
              </a:spcBef>
              <a:spcAft>
                <a:spcPts val="600"/>
              </a:spcAft>
            </a:pPr>
            <a:r>
              <a:rPr lang="en-US" sz="1950" dirty="0" err="1"/>
              <a:t>Voc</a:t>
            </a:r>
            <a:r>
              <a:rPr lang="en-US" sz="1950" dirty="0"/>
              <a:t> Program </a:t>
            </a:r>
            <a:r>
              <a:rPr lang="en-US" sz="1650" dirty="0"/>
              <a:t>(N=course not included in a Career/Technical program, Y=course included in a Career/Technical program)</a:t>
            </a:r>
          </a:p>
          <a:p>
            <a:pPr>
              <a:lnSpc>
                <a:spcPct val="120000"/>
              </a:lnSpc>
              <a:spcBef>
                <a:spcPts val="0"/>
              </a:spcBef>
              <a:spcAft>
                <a:spcPts val="600"/>
              </a:spcAft>
            </a:pPr>
            <a:endParaRPr lang="en-US" sz="1800" dirty="0"/>
          </a:p>
          <a:p>
            <a:pPr marL="0" indent="0">
              <a:lnSpc>
                <a:spcPct val="120000"/>
              </a:lnSpc>
              <a:spcBef>
                <a:spcPts val="0"/>
              </a:spcBef>
              <a:spcAft>
                <a:spcPts val="600"/>
              </a:spcAft>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graphicFrame>
        <p:nvGraphicFramePr>
          <p:cNvPr id="9" name="Table 8"/>
          <p:cNvGraphicFramePr>
            <a:graphicFrameLocks noGrp="1"/>
          </p:cNvGraphicFramePr>
          <p:nvPr/>
        </p:nvGraphicFramePr>
        <p:xfrm>
          <a:off x="628650" y="1887583"/>
          <a:ext cx="7886702" cy="857250"/>
        </p:xfrm>
        <a:graphic>
          <a:graphicData uri="http://schemas.openxmlformats.org/drawingml/2006/table">
            <a:tbl>
              <a:tblPr>
                <a:tableStyleId>{5C22544A-7EE6-4342-B048-85BDC9FD1C3A}</a:tableStyleId>
              </a:tblPr>
              <a:tblGrid>
                <a:gridCol w="849514">
                  <a:extLst>
                    <a:ext uri="{9D8B030D-6E8A-4147-A177-3AD203B41FA5}">
                      <a16:colId xmlns:a16="http://schemas.microsoft.com/office/drawing/2014/main" val="1298190144"/>
                    </a:ext>
                  </a:extLst>
                </a:gridCol>
                <a:gridCol w="665835">
                  <a:extLst>
                    <a:ext uri="{9D8B030D-6E8A-4147-A177-3AD203B41FA5}">
                      <a16:colId xmlns:a16="http://schemas.microsoft.com/office/drawing/2014/main" val="568157895"/>
                    </a:ext>
                  </a:extLst>
                </a:gridCol>
                <a:gridCol w="780634">
                  <a:extLst>
                    <a:ext uri="{9D8B030D-6E8A-4147-A177-3AD203B41FA5}">
                      <a16:colId xmlns:a16="http://schemas.microsoft.com/office/drawing/2014/main" val="458925181"/>
                    </a:ext>
                  </a:extLst>
                </a:gridCol>
                <a:gridCol w="665835">
                  <a:extLst>
                    <a:ext uri="{9D8B030D-6E8A-4147-A177-3AD203B41FA5}">
                      <a16:colId xmlns:a16="http://schemas.microsoft.com/office/drawing/2014/main" val="347840075"/>
                    </a:ext>
                  </a:extLst>
                </a:gridCol>
                <a:gridCol w="975793">
                  <a:extLst>
                    <a:ext uri="{9D8B030D-6E8A-4147-A177-3AD203B41FA5}">
                      <a16:colId xmlns:a16="http://schemas.microsoft.com/office/drawing/2014/main" val="3514077403"/>
                    </a:ext>
                  </a:extLst>
                </a:gridCol>
                <a:gridCol w="390317">
                  <a:extLst>
                    <a:ext uri="{9D8B030D-6E8A-4147-A177-3AD203B41FA5}">
                      <a16:colId xmlns:a16="http://schemas.microsoft.com/office/drawing/2014/main" val="923206992"/>
                    </a:ext>
                  </a:extLst>
                </a:gridCol>
                <a:gridCol w="505116">
                  <a:extLst>
                    <a:ext uri="{9D8B030D-6E8A-4147-A177-3AD203B41FA5}">
                      <a16:colId xmlns:a16="http://schemas.microsoft.com/office/drawing/2014/main" val="1451375338"/>
                    </a:ext>
                  </a:extLst>
                </a:gridCol>
                <a:gridCol w="746195">
                  <a:extLst>
                    <a:ext uri="{9D8B030D-6E8A-4147-A177-3AD203B41FA5}">
                      <a16:colId xmlns:a16="http://schemas.microsoft.com/office/drawing/2014/main" val="1728596431"/>
                    </a:ext>
                  </a:extLst>
                </a:gridCol>
                <a:gridCol w="264038">
                  <a:extLst>
                    <a:ext uri="{9D8B030D-6E8A-4147-A177-3AD203B41FA5}">
                      <a16:colId xmlns:a16="http://schemas.microsoft.com/office/drawing/2014/main" val="3499231655"/>
                    </a:ext>
                  </a:extLst>
                </a:gridCol>
                <a:gridCol w="505116">
                  <a:extLst>
                    <a:ext uri="{9D8B030D-6E8A-4147-A177-3AD203B41FA5}">
                      <a16:colId xmlns:a16="http://schemas.microsoft.com/office/drawing/2014/main" val="4181387572"/>
                    </a:ext>
                  </a:extLst>
                </a:gridCol>
                <a:gridCol w="746195">
                  <a:extLst>
                    <a:ext uri="{9D8B030D-6E8A-4147-A177-3AD203B41FA5}">
                      <a16:colId xmlns:a16="http://schemas.microsoft.com/office/drawing/2014/main" val="3044230969"/>
                    </a:ext>
                  </a:extLst>
                </a:gridCol>
                <a:gridCol w="792114">
                  <a:extLst>
                    <a:ext uri="{9D8B030D-6E8A-4147-A177-3AD203B41FA5}">
                      <a16:colId xmlns:a16="http://schemas.microsoft.com/office/drawing/2014/main" val="1859949539"/>
                    </a:ext>
                  </a:extLst>
                </a:gridCol>
              </a:tblGrid>
              <a:tr h="137160">
                <a:tc>
                  <a:txBody>
                    <a:bodyPr/>
                    <a:lstStyle/>
                    <a:p>
                      <a:pPr algn="ctr" fontAlgn="ctr"/>
                      <a:r>
                        <a:rPr lang="en-US" sz="800" u="sng" strike="noStrike" dirty="0">
                          <a:effectLst/>
                          <a:hlinkClick r:id="rId2"/>
                        </a:rPr>
                        <a:t>Course Number</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3"/>
                        </a:rPr>
                        <a:t>Course Title</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4"/>
                        </a:rPr>
                        <a:t>K-12 Subj Area</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5"/>
                        </a:rPr>
                        <a:t>Max Credits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6"/>
                        </a:rPr>
                        <a:t>Effective HS Years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7"/>
                        </a:rPr>
                        <a:t>Wghtd</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8"/>
                        </a:rPr>
                        <a:t>FAS/FMS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a:effectLst/>
                        </a:rPr>
                        <a:t>Lang Req Met</a:t>
                      </a:r>
                      <a:endParaRPr lang="en-US" sz="800" b="0" i="0" u="sng" strike="noStrike">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9"/>
                        </a:rPr>
                        <a:t>GSV</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0"/>
                        </a:rPr>
                        <a:t>Voc Prog</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1"/>
                        </a:rPr>
                        <a:t>SUS Subj Area</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2"/>
                        </a:rPr>
                        <a:t>SUS Admission</a:t>
                      </a:r>
                      <a:endParaRPr lang="en-US" sz="800" b="0" i="0" u="sng" strike="noStrike" dirty="0">
                        <a:solidFill>
                          <a:srgbClr val="0563C1"/>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656897111"/>
                  </a:ext>
                </a:extLst>
              </a:tr>
              <a:tr h="137160">
                <a:tc>
                  <a:txBody>
                    <a:bodyPr/>
                    <a:lstStyle/>
                    <a:p>
                      <a:pPr algn="ctr" fontAlgn="ctr"/>
                      <a:r>
                        <a:rPr lang="en-US" sz="600" u="none" strike="noStrike">
                          <a:effectLst/>
                        </a:rPr>
                        <a:t>1001310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ENG 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1990-91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609352206"/>
                  </a:ext>
                </a:extLst>
              </a:tr>
              <a:tr h="194310">
                <a:tc>
                  <a:txBody>
                    <a:bodyPr/>
                    <a:lstStyle/>
                    <a:p>
                      <a:pPr algn="ctr" fontAlgn="ctr"/>
                      <a:r>
                        <a:rPr lang="en-US" sz="600" u="none" strike="noStrike">
                          <a:effectLst/>
                        </a:rPr>
                        <a:t>8006120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INTRO TO ALT ENERGY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EQ</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2014-15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800" u="sng" strike="noStrike" dirty="0">
                          <a:effectLst/>
                          <a:hlinkClick r:id="rId13"/>
                        </a:rPr>
                        <a:t>Y</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600" u="none" strike="noStrike">
                          <a:effectLst/>
                        </a:rPr>
                        <a:t>EL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1023558257"/>
                  </a:ext>
                </a:extLst>
              </a:tr>
              <a:tr h="194310">
                <a:tc>
                  <a:txBody>
                    <a:bodyPr/>
                    <a:lstStyle/>
                    <a:p>
                      <a:pPr algn="ctr" fontAlgn="ctr"/>
                      <a:r>
                        <a:rPr lang="en-US" sz="600" u="none" strike="noStrike">
                          <a:effectLst/>
                        </a:rPr>
                        <a:t>8600580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AEROSPACE TECH 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EQ</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2014-15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800" u="sng" strike="noStrike" dirty="0">
                          <a:effectLst/>
                          <a:hlinkClick r:id="rId14"/>
                        </a:rPr>
                        <a:t>Y</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600" u="none" strike="noStrike">
                          <a:effectLst/>
                        </a:rPr>
                        <a:t>EL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3504889467"/>
                  </a:ext>
                </a:extLst>
              </a:tr>
              <a:tr h="194310">
                <a:tc>
                  <a:txBody>
                    <a:bodyPr/>
                    <a:lstStyle/>
                    <a:p>
                      <a:pPr algn="ctr" fontAlgn="ctr"/>
                      <a:r>
                        <a:rPr lang="en-US" sz="600" u="none" strike="noStrike" cap="all">
                          <a:effectLst/>
                        </a:rPr>
                        <a:t>ASL1110</a:t>
                      </a:r>
                      <a:endParaRPr lang="en-US" sz="600" b="0" i="0" u="none" strike="noStrike">
                        <a:solidFill>
                          <a:srgbClr val="FF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AM SIGN LANGUAGE I</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FL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0.5</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2010-11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FL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1404256173"/>
                  </a:ext>
                </a:extLst>
              </a:tr>
            </a:tbl>
          </a:graphicData>
        </a:graphic>
      </p:graphicFrame>
    </p:spTree>
    <p:extLst>
      <p:ext uri="{BB962C8B-B14F-4D97-AF65-F5344CB8AC3E}">
        <p14:creationId xmlns:p14="http://schemas.microsoft.com/office/powerpoint/2010/main" val="36109984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78836"/>
            <a:ext cx="8052922" cy="1020834"/>
          </a:xfrm>
        </p:spPr>
        <p:txBody>
          <a:bodyPr/>
          <a:lstStyle/>
          <a:p>
            <a:r>
              <a:rPr lang="en-US" sz="3200" dirty="0"/>
              <a:t>BFCT Data Fields Explained, continued</a:t>
            </a:r>
          </a:p>
        </p:txBody>
      </p:sp>
      <p:sp>
        <p:nvSpPr>
          <p:cNvPr id="3" name="Content Placeholder 2"/>
          <p:cNvSpPr>
            <a:spLocks noGrp="1"/>
          </p:cNvSpPr>
          <p:nvPr>
            <p:ph idx="1"/>
          </p:nvPr>
        </p:nvSpPr>
        <p:spPr>
          <a:xfrm>
            <a:off x="498474" y="2908417"/>
            <a:ext cx="8052922" cy="3217746"/>
          </a:xfrm>
        </p:spPr>
        <p:txBody>
          <a:bodyPr>
            <a:normAutofit fontScale="77500" lnSpcReduction="20000"/>
          </a:bodyPr>
          <a:lstStyle/>
          <a:p>
            <a:pPr marL="0" indent="0">
              <a:buNone/>
            </a:pPr>
            <a:r>
              <a:rPr lang="en-US" dirty="0"/>
              <a:t>The following fields on the BFCT are determined by the specific requirements for FAS/FMS, GSV and Talented Twenty.</a:t>
            </a:r>
          </a:p>
          <a:p>
            <a:r>
              <a:rPr lang="en-US" sz="1950" dirty="0"/>
              <a:t>FAS/FMS </a:t>
            </a:r>
            <a:r>
              <a:rPr lang="en-US" sz="1650" dirty="0"/>
              <a:t>(must count as Core for SUS admissions, based on SUS faculty review)</a:t>
            </a:r>
          </a:p>
          <a:p>
            <a:r>
              <a:rPr lang="en-US" sz="1950" dirty="0"/>
              <a:t>GSV </a:t>
            </a:r>
            <a:r>
              <a:rPr lang="en-US" sz="1650" dirty="0"/>
              <a:t>(must count toward a specific high school graduation requirement, as listed in the </a:t>
            </a:r>
            <a:r>
              <a:rPr lang="en-US" sz="1650" dirty="0">
                <a:hlinkClick r:id="rId2"/>
              </a:rPr>
              <a:t>CCD</a:t>
            </a:r>
            <a:r>
              <a:rPr lang="en-US" sz="1650" dirty="0"/>
              <a:t> for the year the student took the course)</a:t>
            </a:r>
          </a:p>
          <a:p>
            <a:r>
              <a:rPr lang="en-US" sz="1950" dirty="0"/>
              <a:t>Lang </a:t>
            </a:r>
            <a:r>
              <a:rPr lang="en-US" sz="1950" dirty="0" err="1"/>
              <a:t>Req</a:t>
            </a:r>
            <a:r>
              <a:rPr lang="en-US" sz="1950" dirty="0"/>
              <a:t> Met </a:t>
            </a:r>
            <a:r>
              <a:rPr lang="en-US" sz="1650" dirty="0"/>
              <a:t>(determined by SUS faculty review; N=does not meet SUS requirement, Y=meets SUS requirement for foreign language proficiency to the 2nd high school level or higher)</a:t>
            </a:r>
          </a:p>
          <a:p>
            <a:r>
              <a:rPr lang="en-US" sz="1950" dirty="0"/>
              <a:t>SUS Subj Area </a:t>
            </a:r>
            <a:r>
              <a:rPr lang="en-US" sz="1650" dirty="0"/>
              <a:t>(determined by SUS admissions requirements)</a:t>
            </a:r>
          </a:p>
          <a:p>
            <a:r>
              <a:rPr lang="en-US" sz="1950" dirty="0"/>
              <a:t>SUS Admission </a:t>
            </a:r>
            <a:r>
              <a:rPr lang="en-US" sz="1650" dirty="0"/>
              <a:t>(determined by SUS faculty review of curriculum)</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graphicFrame>
        <p:nvGraphicFramePr>
          <p:cNvPr id="5" name="Table 4"/>
          <p:cNvGraphicFramePr>
            <a:graphicFrameLocks noGrp="1"/>
          </p:cNvGraphicFramePr>
          <p:nvPr/>
        </p:nvGraphicFramePr>
        <p:xfrm>
          <a:off x="628650" y="1887583"/>
          <a:ext cx="7886702" cy="857250"/>
        </p:xfrm>
        <a:graphic>
          <a:graphicData uri="http://schemas.openxmlformats.org/drawingml/2006/table">
            <a:tbl>
              <a:tblPr>
                <a:tableStyleId>{5C22544A-7EE6-4342-B048-85BDC9FD1C3A}</a:tableStyleId>
              </a:tblPr>
              <a:tblGrid>
                <a:gridCol w="849514">
                  <a:extLst>
                    <a:ext uri="{9D8B030D-6E8A-4147-A177-3AD203B41FA5}">
                      <a16:colId xmlns:a16="http://schemas.microsoft.com/office/drawing/2014/main" val="1298190144"/>
                    </a:ext>
                  </a:extLst>
                </a:gridCol>
                <a:gridCol w="665835">
                  <a:extLst>
                    <a:ext uri="{9D8B030D-6E8A-4147-A177-3AD203B41FA5}">
                      <a16:colId xmlns:a16="http://schemas.microsoft.com/office/drawing/2014/main" val="568157895"/>
                    </a:ext>
                  </a:extLst>
                </a:gridCol>
                <a:gridCol w="780634">
                  <a:extLst>
                    <a:ext uri="{9D8B030D-6E8A-4147-A177-3AD203B41FA5}">
                      <a16:colId xmlns:a16="http://schemas.microsoft.com/office/drawing/2014/main" val="458925181"/>
                    </a:ext>
                  </a:extLst>
                </a:gridCol>
                <a:gridCol w="665835">
                  <a:extLst>
                    <a:ext uri="{9D8B030D-6E8A-4147-A177-3AD203B41FA5}">
                      <a16:colId xmlns:a16="http://schemas.microsoft.com/office/drawing/2014/main" val="347840075"/>
                    </a:ext>
                  </a:extLst>
                </a:gridCol>
                <a:gridCol w="975793">
                  <a:extLst>
                    <a:ext uri="{9D8B030D-6E8A-4147-A177-3AD203B41FA5}">
                      <a16:colId xmlns:a16="http://schemas.microsoft.com/office/drawing/2014/main" val="3514077403"/>
                    </a:ext>
                  </a:extLst>
                </a:gridCol>
                <a:gridCol w="390317">
                  <a:extLst>
                    <a:ext uri="{9D8B030D-6E8A-4147-A177-3AD203B41FA5}">
                      <a16:colId xmlns:a16="http://schemas.microsoft.com/office/drawing/2014/main" val="923206992"/>
                    </a:ext>
                  </a:extLst>
                </a:gridCol>
                <a:gridCol w="505116">
                  <a:extLst>
                    <a:ext uri="{9D8B030D-6E8A-4147-A177-3AD203B41FA5}">
                      <a16:colId xmlns:a16="http://schemas.microsoft.com/office/drawing/2014/main" val="1451375338"/>
                    </a:ext>
                  </a:extLst>
                </a:gridCol>
                <a:gridCol w="746195">
                  <a:extLst>
                    <a:ext uri="{9D8B030D-6E8A-4147-A177-3AD203B41FA5}">
                      <a16:colId xmlns:a16="http://schemas.microsoft.com/office/drawing/2014/main" val="1728596431"/>
                    </a:ext>
                  </a:extLst>
                </a:gridCol>
                <a:gridCol w="264038">
                  <a:extLst>
                    <a:ext uri="{9D8B030D-6E8A-4147-A177-3AD203B41FA5}">
                      <a16:colId xmlns:a16="http://schemas.microsoft.com/office/drawing/2014/main" val="3499231655"/>
                    </a:ext>
                  </a:extLst>
                </a:gridCol>
                <a:gridCol w="505116">
                  <a:extLst>
                    <a:ext uri="{9D8B030D-6E8A-4147-A177-3AD203B41FA5}">
                      <a16:colId xmlns:a16="http://schemas.microsoft.com/office/drawing/2014/main" val="4181387572"/>
                    </a:ext>
                  </a:extLst>
                </a:gridCol>
                <a:gridCol w="746195">
                  <a:extLst>
                    <a:ext uri="{9D8B030D-6E8A-4147-A177-3AD203B41FA5}">
                      <a16:colId xmlns:a16="http://schemas.microsoft.com/office/drawing/2014/main" val="3044230969"/>
                    </a:ext>
                  </a:extLst>
                </a:gridCol>
                <a:gridCol w="792114">
                  <a:extLst>
                    <a:ext uri="{9D8B030D-6E8A-4147-A177-3AD203B41FA5}">
                      <a16:colId xmlns:a16="http://schemas.microsoft.com/office/drawing/2014/main" val="1859949539"/>
                    </a:ext>
                  </a:extLst>
                </a:gridCol>
              </a:tblGrid>
              <a:tr h="137160">
                <a:tc>
                  <a:txBody>
                    <a:bodyPr/>
                    <a:lstStyle/>
                    <a:p>
                      <a:pPr algn="ctr" fontAlgn="ctr"/>
                      <a:r>
                        <a:rPr lang="en-US" sz="800" u="sng" strike="noStrike" dirty="0">
                          <a:effectLst/>
                          <a:hlinkClick r:id="rId3"/>
                        </a:rPr>
                        <a:t>Course Number</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4"/>
                        </a:rPr>
                        <a:t>Course Title</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5"/>
                        </a:rPr>
                        <a:t>K-12 Subj Area</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6"/>
                        </a:rPr>
                        <a:t>Max Credits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7"/>
                        </a:rPr>
                        <a:t>Effective HS Years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8"/>
                        </a:rPr>
                        <a:t>Wghtd</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9"/>
                        </a:rPr>
                        <a:t>FAS/FMS</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a:effectLst/>
                        </a:rPr>
                        <a:t>Lang Req Met</a:t>
                      </a:r>
                      <a:endParaRPr lang="en-US" sz="800" b="0" i="0" u="sng" strike="noStrike">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0"/>
                        </a:rPr>
                        <a:t>GSV</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1"/>
                        </a:rPr>
                        <a:t>Voc Prog</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2"/>
                        </a:rPr>
                        <a:t>SUS Subj Area</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800" u="sng" strike="noStrike" dirty="0">
                          <a:effectLst/>
                          <a:hlinkClick r:id="rId13"/>
                        </a:rPr>
                        <a:t>SUS Admission</a:t>
                      </a:r>
                      <a:endParaRPr lang="en-US" sz="800" b="0" i="0" u="sng" strike="noStrike" dirty="0">
                        <a:solidFill>
                          <a:srgbClr val="0563C1"/>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656897111"/>
                  </a:ext>
                </a:extLst>
              </a:tr>
              <a:tr h="137160">
                <a:tc>
                  <a:txBody>
                    <a:bodyPr/>
                    <a:lstStyle/>
                    <a:p>
                      <a:pPr algn="ctr" fontAlgn="ctr"/>
                      <a:r>
                        <a:rPr lang="en-US" sz="600" u="none" strike="noStrike">
                          <a:effectLst/>
                        </a:rPr>
                        <a:t>1001310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ENG 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1990-91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609352206"/>
                  </a:ext>
                </a:extLst>
              </a:tr>
              <a:tr h="194310">
                <a:tc>
                  <a:txBody>
                    <a:bodyPr/>
                    <a:lstStyle/>
                    <a:p>
                      <a:pPr algn="ctr" fontAlgn="ctr"/>
                      <a:r>
                        <a:rPr lang="en-US" sz="600" u="none" strike="noStrike">
                          <a:effectLst/>
                        </a:rPr>
                        <a:t>8006120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INTRO TO ALT ENERGY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EQ</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2014-15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800" u="sng" strike="noStrike" dirty="0">
                          <a:effectLst/>
                          <a:hlinkClick r:id="rId14"/>
                        </a:rPr>
                        <a:t>Y</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600" u="none" strike="noStrike">
                          <a:effectLst/>
                        </a:rPr>
                        <a:t>EL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1023558257"/>
                  </a:ext>
                </a:extLst>
              </a:tr>
              <a:tr h="194310">
                <a:tc>
                  <a:txBody>
                    <a:bodyPr/>
                    <a:lstStyle/>
                    <a:p>
                      <a:pPr algn="ctr" fontAlgn="ctr"/>
                      <a:r>
                        <a:rPr lang="en-US" sz="600" u="none" strike="noStrike">
                          <a:effectLst/>
                        </a:rPr>
                        <a:t>8600580</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AEROSPACE TECH 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EQ</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1</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2014-15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800" u="sng" strike="noStrike" dirty="0">
                          <a:effectLst/>
                          <a:hlinkClick r:id="rId15"/>
                        </a:rPr>
                        <a:t>Y</a:t>
                      </a:r>
                      <a:endParaRPr lang="en-US" sz="800" b="0" i="0" u="sng" strike="noStrike" dirty="0">
                        <a:solidFill>
                          <a:srgbClr val="0563C1"/>
                        </a:solidFill>
                        <a:effectLst/>
                        <a:latin typeface="Calibri" panose="020F0502020204030204" pitchFamily="34" charset="0"/>
                      </a:endParaRPr>
                    </a:p>
                  </a:txBody>
                  <a:tcPr marL="5715" marR="5715" marT="5715" marB="0" anchor="ctr"/>
                </a:tc>
                <a:tc>
                  <a:txBody>
                    <a:bodyPr/>
                    <a:lstStyle/>
                    <a:p>
                      <a:pPr algn="ctr" fontAlgn="ctr"/>
                      <a:r>
                        <a:rPr lang="en-US" sz="600" u="none" strike="noStrike">
                          <a:effectLst/>
                        </a:rPr>
                        <a:t>EL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3504889467"/>
                  </a:ext>
                </a:extLst>
              </a:tr>
              <a:tr h="194310">
                <a:tc>
                  <a:txBody>
                    <a:bodyPr/>
                    <a:lstStyle/>
                    <a:p>
                      <a:pPr algn="ctr" fontAlgn="ctr"/>
                      <a:r>
                        <a:rPr lang="en-US" sz="600" u="none" strike="noStrike" cap="all">
                          <a:effectLst/>
                        </a:rPr>
                        <a:t>ASL1110</a:t>
                      </a:r>
                      <a:endParaRPr lang="en-US" sz="600" b="0" i="0" u="none" strike="noStrike">
                        <a:solidFill>
                          <a:srgbClr val="FF0000"/>
                        </a:solidFill>
                        <a:effectLst/>
                        <a:latin typeface="Verdana" panose="020B0604030504040204" pitchFamily="34" charset="0"/>
                      </a:endParaRPr>
                    </a:p>
                  </a:txBody>
                  <a:tcPr marL="5715" marR="5715" marT="5715" marB="0" anchor="ctr"/>
                </a:tc>
                <a:tc>
                  <a:txBody>
                    <a:bodyPr/>
                    <a:lstStyle/>
                    <a:p>
                      <a:pPr algn="ctr" fontAlgn="ctr"/>
                      <a:r>
                        <a:rPr lang="en-US" sz="600" u="none" strike="noStrike" cap="all">
                          <a:effectLst/>
                        </a:rPr>
                        <a:t>AM SIGN LANGUAGE I</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FL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0.5</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l" fontAlgn="ctr"/>
                      <a:r>
                        <a:rPr lang="en-US" sz="600" u="none" strike="noStrike">
                          <a:effectLst/>
                        </a:rPr>
                        <a:t>2010-11 — 2099</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Y</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C</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E</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N</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a:effectLst/>
                        </a:rPr>
                        <a:t>FL</a:t>
                      </a:r>
                      <a:endParaRPr lang="en-US" sz="600" b="0" i="0" u="none" strike="noStrike">
                        <a:solidFill>
                          <a:srgbClr val="000000"/>
                        </a:solidFill>
                        <a:effectLst/>
                        <a:latin typeface="Verdana" panose="020B0604030504040204" pitchFamily="34" charset="0"/>
                      </a:endParaRPr>
                    </a:p>
                  </a:txBody>
                  <a:tcPr marL="5715" marR="5715" marT="5715" marB="0" anchor="ctr"/>
                </a:tc>
                <a:tc>
                  <a:txBody>
                    <a:bodyPr/>
                    <a:lstStyle/>
                    <a:p>
                      <a:pPr algn="ctr" fontAlgn="ctr"/>
                      <a:r>
                        <a:rPr lang="en-US" sz="600" u="none" strike="noStrike" dirty="0">
                          <a:effectLst/>
                        </a:rPr>
                        <a:t>C</a:t>
                      </a:r>
                      <a:endParaRPr lang="en-US" sz="600" b="0" i="0" u="none" strike="noStrike" dirty="0">
                        <a:solidFill>
                          <a:srgbClr val="000000"/>
                        </a:solidFill>
                        <a:effectLst/>
                        <a:latin typeface="Verdana" panose="020B0604030504040204" pitchFamily="34" charset="0"/>
                      </a:endParaRPr>
                    </a:p>
                  </a:txBody>
                  <a:tcPr marL="5715" marR="5715" marT="5715" marB="0" anchor="ctr"/>
                </a:tc>
                <a:extLst>
                  <a:ext uri="{0D108BD9-81ED-4DB2-BD59-A6C34878D82A}">
                    <a16:rowId xmlns:a16="http://schemas.microsoft.com/office/drawing/2014/main" val="1404256173"/>
                  </a:ext>
                </a:extLst>
              </a:tr>
            </a:tbl>
          </a:graphicData>
        </a:graphic>
      </p:graphicFrame>
    </p:spTree>
    <p:extLst>
      <p:ext uri="{BB962C8B-B14F-4D97-AF65-F5344CB8AC3E}">
        <p14:creationId xmlns:p14="http://schemas.microsoft.com/office/powerpoint/2010/main" val="31345366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330" y="960639"/>
            <a:ext cx="8052922" cy="1020834"/>
          </a:xfrm>
        </p:spPr>
        <p:txBody>
          <a:bodyPr/>
          <a:lstStyle/>
          <a:p>
            <a:r>
              <a:rPr lang="en-US" sz="3200" dirty="0"/>
              <a:t>Credit-by-Examination</a:t>
            </a:r>
          </a:p>
        </p:txBody>
      </p:sp>
      <p:sp>
        <p:nvSpPr>
          <p:cNvPr id="3" name="Content Placeholder 2"/>
          <p:cNvSpPr>
            <a:spLocks noGrp="1"/>
          </p:cNvSpPr>
          <p:nvPr>
            <p:ph idx="1"/>
          </p:nvPr>
        </p:nvSpPr>
        <p:spPr>
          <a:xfrm>
            <a:off x="498474" y="1981200"/>
            <a:ext cx="8043778" cy="4144963"/>
          </a:xfrm>
        </p:spPr>
        <p:txBody>
          <a:bodyPr>
            <a:normAutofit lnSpcReduction="10000"/>
          </a:bodyPr>
          <a:lstStyle/>
          <a:p>
            <a:r>
              <a:rPr lang="en-US" dirty="0"/>
              <a:t>High School students are able to take multiple exams that will award them college credit. </a:t>
            </a:r>
          </a:p>
          <a:p>
            <a:pPr lvl="1"/>
            <a:r>
              <a:rPr lang="en-US" dirty="0"/>
              <a:t>CLEP</a:t>
            </a:r>
          </a:p>
          <a:p>
            <a:pPr lvl="1"/>
            <a:r>
              <a:rPr lang="en-US" dirty="0"/>
              <a:t>AP</a:t>
            </a:r>
          </a:p>
          <a:p>
            <a:pPr lvl="1"/>
            <a:r>
              <a:rPr lang="en-US" dirty="0"/>
              <a:t>IB</a:t>
            </a:r>
          </a:p>
          <a:p>
            <a:pPr lvl="1"/>
            <a:r>
              <a:rPr lang="en-US" dirty="0"/>
              <a:t>AICE</a:t>
            </a:r>
          </a:p>
          <a:p>
            <a:r>
              <a:rPr lang="en-US" dirty="0"/>
              <a:t>When participating in dual enrollment and credit by exam, students and advisors should monitor both closely to ensure that students are not duplicating college credit. </a:t>
            </a:r>
          </a:p>
          <a:p>
            <a:pPr lvl="1"/>
            <a:r>
              <a:rPr lang="en-US" dirty="0"/>
              <a:t>For example, if a student takes AP English Literature and scores at least a 3, he/she will receive credit for ENCX101. Therefore, he/she should also not dual enroll in ENCX101.</a:t>
            </a:r>
          </a:p>
          <a:p>
            <a:pPr marL="342900" lvl="1" indent="0">
              <a:buNone/>
            </a:pPr>
            <a:endParaRPr lang="en-US" dirty="0"/>
          </a:p>
        </p:txBody>
      </p:sp>
    </p:spTree>
    <p:extLst>
      <p:ext uri="{BB962C8B-B14F-4D97-AF65-F5344CB8AC3E}">
        <p14:creationId xmlns:p14="http://schemas.microsoft.com/office/powerpoint/2010/main" val="6967515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64831"/>
            <a:ext cx="8052922" cy="1020834"/>
          </a:xfrm>
        </p:spPr>
        <p:txBody>
          <a:bodyPr/>
          <a:lstStyle/>
          <a:p>
            <a:r>
              <a:rPr lang="en-US" sz="3200" dirty="0"/>
              <a:t>Dual Enrollment</a:t>
            </a:r>
          </a:p>
        </p:txBody>
      </p:sp>
      <p:sp>
        <p:nvSpPr>
          <p:cNvPr id="3" name="Content Placeholder 2"/>
          <p:cNvSpPr>
            <a:spLocks noGrp="1"/>
          </p:cNvSpPr>
          <p:nvPr>
            <p:ph idx="1"/>
          </p:nvPr>
        </p:nvSpPr>
        <p:spPr/>
        <p:txBody>
          <a:bodyPr>
            <a:normAutofit/>
          </a:bodyPr>
          <a:lstStyle/>
          <a:p>
            <a:pPr>
              <a:spcBef>
                <a:spcPts val="0"/>
              </a:spcBef>
              <a:spcAft>
                <a:spcPts val="600"/>
              </a:spcAft>
              <a:tabLst>
                <a:tab pos="628650" algn="l"/>
              </a:tabLst>
            </a:pPr>
            <a:r>
              <a:rPr lang="en-US" sz="1800" dirty="0">
                <a:solidFill>
                  <a:srgbClr val="0000FF"/>
                </a:solidFill>
                <a:cs typeface="Calibri"/>
                <a:hlinkClick r:id="rId2">
                  <a:extLst>
                    <a:ext uri="{A12FA001-AC4F-418D-AE19-62706E023703}">
                      <ahyp:hlinkClr xmlns:ahyp="http://schemas.microsoft.com/office/drawing/2018/hyperlinkcolor" val="tx"/>
                    </a:ext>
                  </a:extLst>
                </a:hlinkClick>
              </a:rPr>
              <a:t>Section 1007.271, F.S.</a:t>
            </a:r>
            <a:r>
              <a:rPr lang="en-US" sz="1800" dirty="0">
                <a:cs typeface="Calibri"/>
              </a:rPr>
              <a:t>,</a:t>
            </a:r>
            <a:r>
              <a:rPr lang="en-US" sz="1800" dirty="0">
                <a:solidFill>
                  <a:srgbClr val="0000FF"/>
                </a:solidFill>
                <a:cs typeface="Calibri"/>
              </a:rPr>
              <a:t>  </a:t>
            </a:r>
            <a:r>
              <a:rPr lang="en-US" sz="1800" dirty="0">
                <a:cs typeface="Calibri"/>
              </a:rPr>
              <a:t>states “</a:t>
            </a:r>
            <a:r>
              <a:rPr lang="en-US" sz="1800" dirty="0"/>
              <a:t>each district school superintendent and Florida College System institution president shall develop a comprehensive dual enrollment articulation for the respective school district and Florida College System institution.”</a:t>
            </a:r>
            <a:br>
              <a:rPr lang="en-US" sz="1800" dirty="0"/>
            </a:br>
            <a:endParaRPr lang="en-US" sz="1800" dirty="0">
              <a:cs typeface="Calibri"/>
            </a:endParaRPr>
          </a:p>
          <a:p>
            <a:pPr>
              <a:spcBef>
                <a:spcPts val="0"/>
              </a:spcBef>
              <a:spcAft>
                <a:spcPts val="600"/>
              </a:spcAft>
            </a:pPr>
            <a:r>
              <a:rPr lang="en-US" sz="1800" dirty="0">
                <a:cs typeface="Calibri"/>
              </a:rPr>
              <a:t>Districts must have agreements with the area Florida College System Institution and District Sponsored Career and Technical Center. </a:t>
            </a:r>
          </a:p>
          <a:p>
            <a:pPr marL="457200" lvl="3">
              <a:spcBef>
                <a:spcPts val="0"/>
              </a:spcBef>
              <a:spcAft>
                <a:spcPts val="600"/>
              </a:spcAft>
            </a:pPr>
            <a:r>
              <a:rPr lang="en-US" dirty="0">
                <a:cs typeface="Calibri"/>
              </a:rPr>
              <a:t>Additional agreement options:</a:t>
            </a:r>
          </a:p>
          <a:p>
            <a:pPr marL="749300" lvl="5" indent="-285750">
              <a:spcBef>
                <a:spcPts val="0"/>
              </a:spcBef>
              <a:spcAft>
                <a:spcPts val="600"/>
              </a:spcAft>
              <a:buClr>
                <a:srgbClr val="D3DFEF"/>
              </a:buClr>
              <a:buFont typeface="Wingdings" panose="05000000000000000000" pitchFamily="2" charset="2"/>
              <a:buChar char="¡"/>
            </a:pPr>
            <a:r>
              <a:rPr lang="en-US" dirty="0">
                <a:cs typeface="Calibri"/>
              </a:rPr>
              <a:t>Career Centers</a:t>
            </a:r>
          </a:p>
          <a:p>
            <a:pPr marL="749300" lvl="5" indent="-285750">
              <a:spcBef>
                <a:spcPts val="0"/>
              </a:spcBef>
              <a:spcAft>
                <a:spcPts val="600"/>
              </a:spcAft>
              <a:buClr>
                <a:srgbClr val="D3DFEF"/>
              </a:buClr>
              <a:buFont typeface="Wingdings" panose="05000000000000000000" pitchFamily="2" charset="2"/>
              <a:buChar char="¡"/>
            </a:pPr>
            <a:r>
              <a:rPr lang="en-US" dirty="0">
                <a:cs typeface="Calibri"/>
              </a:rPr>
              <a:t>State Universities</a:t>
            </a:r>
          </a:p>
          <a:p>
            <a:pPr marL="749300" lvl="5" indent="-285750">
              <a:spcBef>
                <a:spcPts val="0"/>
              </a:spcBef>
              <a:spcAft>
                <a:spcPts val="600"/>
              </a:spcAft>
              <a:buClr>
                <a:srgbClr val="D3DFEF"/>
              </a:buClr>
              <a:buFont typeface="Wingdings" panose="05000000000000000000" pitchFamily="2" charset="2"/>
              <a:buChar char="¡"/>
            </a:pPr>
            <a:r>
              <a:rPr lang="en-US" dirty="0">
                <a:cs typeface="Calibri"/>
              </a:rPr>
              <a:t>Eligible private colleges and universities</a:t>
            </a:r>
          </a:p>
        </p:txBody>
      </p:sp>
    </p:spTree>
    <p:extLst>
      <p:ext uri="{BB962C8B-B14F-4D97-AF65-F5344CB8AC3E}">
        <p14:creationId xmlns:p14="http://schemas.microsoft.com/office/powerpoint/2010/main" val="18289077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51495"/>
            <a:ext cx="8052922" cy="1020834"/>
          </a:xfrm>
        </p:spPr>
        <p:txBody>
          <a:bodyPr/>
          <a:lstStyle/>
          <a:p>
            <a:r>
              <a:rPr lang="en-US" sz="3200" dirty="0"/>
              <a:t>Advising</a:t>
            </a:r>
          </a:p>
        </p:txBody>
      </p:sp>
      <p:sp>
        <p:nvSpPr>
          <p:cNvPr id="3" name="Content Placeholder 2"/>
          <p:cNvSpPr>
            <a:spLocks noGrp="1"/>
          </p:cNvSpPr>
          <p:nvPr>
            <p:ph idx="1"/>
          </p:nvPr>
        </p:nvSpPr>
        <p:spPr>
          <a:xfrm>
            <a:off x="498474" y="1981200"/>
            <a:ext cx="8151750" cy="4144963"/>
          </a:xfrm>
        </p:spPr>
        <p:txBody>
          <a:bodyPr>
            <a:normAutofit/>
          </a:bodyPr>
          <a:lstStyle/>
          <a:p>
            <a:pPr>
              <a:spcBef>
                <a:spcPts val="0"/>
              </a:spcBef>
              <a:spcAft>
                <a:spcPts val="600"/>
              </a:spcAft>
            </a:pPr>
            <a:r>
              <a:rPr lang="en-US" sz="1600" dirty="0"/>
              <a:t>Dual enrollment is an acceleration program that allows high school students, including home education students and students with disabilities, to take postsecondary coursework and simultaneously earn high school credit toward a high school diploma, a career certificate, an industry certification, or an associate or baccalaureate degree.</a:t>
            </a:r>
          </a:p>
          <a:p>
            <a:pPr>
              <a:spcBef>
                <a:spcPts val="0"/>
              </a:spcBef>
              <a:spcAft>
                <a:spcPts val="600"/>
              </a:spcAft>
            </a:pPr>
            <a:r>
              <a:rPr lang="en-US" sz="1600" dirty="0"/>
              <a:t>School counselors and college advisors should work together.</a:t>
            </a:r>
          </a:p>
          <a:p>
            <a:pPr>
              <a:spcBef>
                <a:spcPts val="0"/>
              </a:spcBef>
              <a:spcAft>
                <a:spcPts val="600"/>
              </a:spcAft>
            </a:pPr>
            <a:r>
              <a:rPr lang="en-US" sz="1600" dirty="0"/>
              <a:t>Students should  be encouraged to enroll in courses that meet:</a:t>
            </a:r>
          </a:p>
          <a:p>
            <a:pPr marL="600075" lvl="1" indent="-257175">
              <a:spcBef>
                <a:spcPts val="0"/>
              </a:spcBef>
              <a:spcAft>
                <a:spcPts val="600"/>
              </a:spcAft>
              <a:buFont typeface="+mj-lt"/>
              <a:buAutoNum type="arabicPeriod"/>
            </a:pPr>
            <a:r>
              <a:rPr lang="en-US" sz="1600" dirty="0"/>
              <a:t>High school core </a:t>
            </a:r>
            <a:r>
              <a:rPr lang="en-US" sz="1600" u="sng" dirty="0"/>
              <a:t>and</a:t>
            </a:r>
            <a:r>
              <a:rPr lang="en-US" sz="1600" dirty="0"/>
              <a:t> college General Education Core requirements.</a:t>
            </a:r>
          </a:p>
          <a:p>
            <a:pPr marL="600075" lvl="1" indent="-257175">
              <a:spcBef>
                <a:spcPts val="0"/>
              </a:spcBef>
              <a:spcAft>
                <a:spcPts val="600"/>
              </a:spcAft>
              <a:buFont typeface="+mj-lt"/>
              <a:buAutoNum type="arabicPeriod"/>
            </a:pPr>
            <a:r>
              <a:rPr lang="en-US" sz="1600" dirty="0"/>
              <a:t>High school core </a:t>
            </a:r>
            <a:r>
              <a:rPr lang="en-US" sz="1600" u="sng" dirty="0"/>
              <a:t>and</a:t>
            </a:r>
            <a:r>
              <a:rPr lang="en-US" sz="1600" dirty="0"/>
              <a:t> college general education or major prerequisites.</a:t>
            </a:r>
          </a:p>
          <a:p>
            <a:pPr marL="600075" lvl="1" indent="-257175">
              <a:spcBef>
                <a:spcPts val="0"/>
              </a:spcBef>
              <a:spcAft>
                <a:spcPts val="600"/>
              </a:spcAft>
              <a:buFont typeface="+mj-lt"/>
              <a:buAutoNum type="arabicPeriod"/>
            </a:pPr>
            <a:r>
              <a:rPr lang="en-US" sz="1600" dirty="0"/>
              <a:t>High school elective </a:t>
            </a:r>
            <a:r>
              <a:rPr lang="en-US" sz="1600" u="sng" dirty="0"/>
              <a:t>and</a:t>
            </a:r>
            <a:r>
              <a:rPr lang="en-US" sz="1600" dirty="0"/>
              <a:t> college general education or major requirements.</a:t>
            </a:r>
          </a:p>
          <a:p>
            <a:pPr marL="600075" lvl="1" indent="-257175">
              <a:spcBef>
                <a:spcPts val="0"/>
              </a:spcBef>
              <a:spcAft>
                <a:spcPts val="600"/>
              </a:spcAft>
              <a:buFont typeface="+mj-lt"/>
              <a:buAutoNum type="arabicPeriod"/>
            </a:pPr>
            <a:r>
              <a:rPr lang="en-US" sz="1600" dirty="0"/>
              <a:t>High school and college electives.</a:t>
            </a:r>
          </a:p>
          <a:p>
            <a:endParaRPr lang="en-US" sz="1600" dirty="0"/>
          </a:p>
        </p:txBody>
      </p:sp>
    </p:spTree>
    <p:extLst>
      <p:ext uri="{BB962C8B-B14F-4D97-AF65-F5344CB8AC3E}">
        <p14:creationId xmlns:p14="http://schemas.microsoft.com/office/powerpoint/2010/main" val="1254885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A2FF-75FC-4FD8-B6BD-65D454FA5BD9}"/>
              </a:ext>
            </a:extLst>
          </p:cNvPr>
          <p:cNvSpPr>
            <a:spLocks noGrp="1"/>
          </p:cNvSpPr>
          <p:nvPr>
            <p:ph type="title"/>
          </p:nvPr>
        </p:nvSpPr>
        <p:spPr>
          <a:xfrm>
            <a:off x="0" y="484094"/>
            <a:ext cx="9144000" cy="1116106"/>
          </a:xfrm>
        </p:spPr>
        <p:txBody>
          <a:bodyPr vert="horz" wrap="square" lIns="68580" tIns="34290" rIns="68580" bIns="34290" numCol="1" rtlCol="0" anchor="ctr" anchorCtr="0" compatLnSpc="1">
            <a:prstTxWarp prst="textNoShape">
              <a:avLst/>
            </a:prstTxWarp>
            <a:noAutofit/>
          </a:bodyPr>
          <a:lstStyle/>
          <a:p>
            <a:pPr algn="ctr"/>
            <a:r>
              <a:rPr lang="en-US" sz="3200" dirty="0">
                <a:solidFill>
                  <a:schemeClr val="bg1"/>
                </a:solidFill>
              </a:rPr>
              <a:t>The Cambridge Pathway to an </a:t>
            </a:r>
            <a:br>
              <a:rPr lang="en-US" sz="3200" dirty="0">
                <a:solidFill>
                  <a:schemeClr val="bg1"/>
                </a:solidFill>
              </a:rPr>
            </a:br>
            <a:r>
              <a:rPr lang="en-US" sz="3200" dirty="0">
                <a:solidFill>
                  <a:schemeClr val="bg1"/>
                </a:solidFill>
              </a:rPr>
              <a:t>AICE Diploma</a:t>
            </a:r>
            <a:endParaRPr lang="en-US" sz="3200" dirty="0">
              <a:solidFill>
                <a:schemeClr val="bg1"/>
              </a:solidFill>
              <a:latin typeface="+mj-lt"/>
            </a:endParaRPr>
          </a:p>
        </p:txBody>
      </p:sp>
      <p:pic>
        <p:nvPicPr>
          <p:cNvPr id="4" name="Picture 3">
            <a:extLst>
              <a:ext uri="{FF2B5EF4-FFF2-40B4-BE49-F238E27FC236}">
                <a16:creationId xmlns:a16="http://schemas.microsoft.com/office/drawing/2014/main" id="{0D374B03-ECC0-4DB2-BE4F-6DFCD847E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00" y="2302817"/>
            <a:ext cx="8763420" cy="3505368"/>
          </a:xfrm>
          <a:prstGeom prst="rect">
            <a:avLst/>
          </a:prstGeom>
        </p:spPr>
      </p:pic>
      <p:sp>
        <p:nvSpPr>
          <p:cNvPr id="5" name="TextBox 4">
            <a:extLst>
              <a:ext uri="{FF2B5EF4-FFF2-40B4-BE49-F238E27FC236}">
                <a16:creationId xmlns:a16="http://schemas.microsoft.com/office/drawing/2014/main" id="{87937DF2-29E7-44D3-B36D-5EBD99F16E35}"/>
              </a:ext>
            </a:extLst>
          </p:cNvPr>
          <p:cNvSpPr txBox="1"/>
          <p:nvPr/>
        </p:nvSpPr>
        <p:spPr>
          <a:xfrm>
            <a:off x="484121" y="2764130"/>
            <a:ext cx="2659224" cy="369332"/>
          </a:xfrm>
          <a:prstGeom prst="rect">
            <a:avLst/>
          </a:prstGeom>
          <a:noFill/>
        </p:spPr>
        <p:txBody>
          <a:bodyPr wrap="square" rtlCol="0">
            <a:spAutoFit/>
          </a:bodyPr>
          <a:lstStyle/>
          <a:p>
            <a:r>
              <a:rPr lang="en-US" b="1">
                <a:latin typeface="Calibri" panose="020F0502020204030204" pitchFamily="34" charset="0"/>
                <a:cs typeface="Calibri" panose="020F0502020204030204" pitchFamily="34" charset="0"/>
              </a:rPr>
              <a:t>Grades K - 8</a:t>
            </a:r>
          </a:p>
        </p:txBody>
      </p:sp>
      <p:cxnSp>
        <p:nvCxnSpPr>
          <p:cNvPr id="7" name="Straight Arrow Connector 6">
            <a:extLst>
              <a:ext uri="{FF2B5EF4-FFF2-40B4-BE49-F238E27FC236}">
                <a16:creationId xmlns:a16="http://schemas.microsoft.com/office/drawing/2014/main" id="{3459F422-FAE3-47C1-B02D-708CEE952365}"/>
              </a:ext>
            </a:extLst>
          </p:cNvPr>
          <p:cNvCxnSpPr/>
          <p:nvPr/>
        </p:nvCxnSpPr>
        <p:spPr>
          <a:xfrm>
            <a:off x="2415557" y="2950054"/>
            <a:ext cx="14555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9544272-942A-4E42-8A7A-77B9891EDC94}"/>
              </a:ext>
            </a:extLst>
          </p:cNvPr>
          <p:cNvSpPr txBox="1"/>
          <p:nvPr/>
        </p:nvSpPr>
        <p:spPr>
          <a:xfrm>
            <a:off x="4292620" y="2776150"/>
            <a:ext cx="4317876" cy="307777"/>
          </a:xfrm>
          <a:prstGeom prst="rect">
            <a:avLst/>
          </a:prstGeom>
          <a:noFill/>
        </p:spPr>
        <p:txBody>
          <a:bodyPr wrap="square" rtlCol="0">
            <a:spAutoFit/>
          </a:bodyPr>
          <a:lstStyle/>
          <a:p>
            <a:pPr algn="ctr"/>
            <a:r>
              <a:rPr lang="en-US" sz="1400" b="1">
                <a:latin typeface="Calibri" panose="020F0502020204030204" pitchFamily="34" charset="0"/>
                <a:cs typeface="Calibri" panose="020F0502020204030204" pitchFamily="34" charset="0"/>
              </a:rPr>
              <a:t>High School Pre AICE (IGCSE)  and AICE (AS / A levels)</a:t>
            </a:r>
          </a:p>
        </p:txBody>
      </p:sp>
    </p:spTree>
    <p:extLst>
      <p:ext uri="{BB962C8B-B14F-4D97-AF65-F5344CB8AC3E}">
        <p14:creationId xmlns:p14="http://schemas.microsoft.com/office/powerpoint/2010/main" val="35933865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79109"/>
            <a:ext cx="8052922" cy="1020834"/>
          </a:xfrm>
        </p:spPr>
        <p:txBody>
          <a:bodyPr/>
          <a:lstStyle/>
          <a:p>
            <a:r>
              <a:rPr lang="en-US" sz="3200" dirty="0"/>
              <a:t>Resources</a:t>
            </a:r>
          </a:p>
        </p:txBody>
      </p:sp>
      <p:sp>
        <p:nvSpPr>
          <p:cNvPr id="3" name="Content Placeholder 2"/>
          <p:cNvSpPr>
            <a:spLocks noGrp="1"/>
          </p:cNvSpPr>
          <p:nvPr>
            <p:ph idx="1"/>
          </p:nvPr>
        </p:nvSpPr>
        <p:spPr/>
        <p:txBody>
          <a:bodyPr>
            <a:noAutofit/>
          </a:bodyPr>
          <a:lstStyle/>
          <a:p>
            <a:pPr>
              <a:lnSpc>
                <a:spcPct val="120000"/>
              </a:lnSpc>
              <a:spcBef>
                <a:spcPts val="0"/>
              </a:spcBef>
              <a:spcAft>
                <a:spcPts val="600"/>
              </a:spcAft>
            </a:pPr>
            <a:r>
              <a:rPr lang="en-US" sz="1400" dirty="0"/>
              <a:t>Dual Enrollment Course-High School Subject Equivalency List:</a:t>
            </a:r>
          </a:p>
          <a:p>
            <a:pPr lvl="1">
              <a:lnSpc>
                <a:spcPct val="120000"/>
              </a:lnSpc>
              <a:spcBef>
                <a:spcPts val="0"/>
              </a:spcBef>
              <a:spcAft>
                <a:spcPts val="600"/>
              </a:spcAft>
            </a:pPr>
            <a:r>
              <a:rPr lang="en-US" sz="1400" dirty="0"/>
              <a:t>Academic Courses: </a:t>
            </a:r>
            <a:r>
              <a:rPr lang="en-US" sz="1400" dirty="0">
                <a:solidFill>
                  <a:srgbClr val="0000FF"/>
                </a:solidFill>
                <a:hlinkClick r:id="rId2">
                  <a:extLst>
                    <a:ext uri="{A12FA001-AC4F-418D-AE19-62706E023703}">
                      <ahyp:hlinkClr xmlns:ahyp="http://schemas.microsoft.com/office/drawing/2018/hyperlinkcolor" val="tx"/>
                    </a:ext>
                  </a:extLst>
                </a:hlinkClick>
              </a:rPr>
              <a:t>http://www.fldoe.org/core/fileparse.php/5421/urlt/AcademicList.pdf</a:t>
            </a:r>
            <a:endParaRPr lang="en-US" sz="1400" dirty="0">
              <a:solidFill>
                <a:srgbClr val="0000FF"/>
              </a:solidFill>
            </a:endParaRPr>
          </a:p>
          <a:p>
            <a:pPr lvl="1">
              <a:lnSpc>
                <a:spcPct val="120000"/>
              </a:lnSpc>
              <a:spcBef>
                <a:spcPts val="0"/>
              </a:spcBef>
              <a:spcAft>
                <a:spcPts val="600"/>
              </a:spcAft>
            </a:pPr>
            <a:r>
              <a:rPr lang="en-US" sz="1400" dirty="0"/>
              <a:t>Career and Technical Courses: </a:t>
            </a:r>
            <a:r>
              <a:rPr lang="en-US" sz="1400" dirty="0">
                <a:solidFill>
                  <a:srgbClr val="0000FF"/>
                </a:solidFill>
                <a:hlinkClick r:id="rId3">
                  <a:extLst>
                    <a:ext uri="{A12FA001-AC4F-418D-AE19-62706E023703}">
                      <ahyp:hlinkClr xmlns:ahyp="http://schemas.microsoft.com/office/drawing/2018/hyperlinkcolor" val="tx"/>
                    </a:ext>
                  </a:extLst>
                </a:hlinkClick>
              </a:rPr>
              <a:t>http://www.fldoe.org/core/fileparse.php/5421/urlt/CareerTechList.pdf</a:t>
            </a:r>
            <a:endParaRPr lang="en-US" sz="1400" dirty="0">
              <a:solidFill>
                <a:srgbClr val="0000FF"/>
              </a:solidFill>
            </a:endParaRPr>
          </a:p>
          <a:p>
            <a:pPr>
              <a:lnSpc>
                <a:spcPct val="120000"/>
              </a:lnSpc>
              <a:spcBef>
                <a:spcPts val="0"/>
              </a:spcBef>
              <a:spcAft>
                <a:spcPts val="600"/>
              </a:spcAft>
            </a:pPr>
            <a:r>
              <a:rPr lang="en-US" sz="1400" dirty="0"/>
              <a:t>ACC Credit-by-Examination List:</a:t>
            </a:r>
          </a:p>
          <a:p>
            <a:pPr lvl="1">
              <a:lnSpc>
                <a:spcPct val="120000"/>
              </a:lnSpc>
              <a:spcBef>
                <a:spcPts val="0"/>
              </a:spcBef>
              <a:spcAft>
                <a:spcPts val="600"/>
              </a:spcAft>
            </a:pPr>
            <a:r>
              <a:rPr lang="en-US" sz="1400" dirty="0">
                <a:solidFill>
                  <a:srgbClr val="0000FF"/>
                </a:solidFill>
                <a:hlinkClick r:id="rId4">
                  <a:extLst>
                    <a:ext uri="{A12FA001-AC4F-418D-AE19-62706E023703}">
                      <ahyp:hlinkClr xmlns:ahyp="http://schemas.microsoft.com/office/drawing/2018/hyperlinkcolor" val="tx"/>
                    </a:ext>
                  </a:extLst>
                </a:hlinkClick>
              </a:rPr>
              <a:t>RECOMMENDATIONS TO THE ARTICULATION COORDINATING COMMITTEE FOR CREDIT-BY-EXAM EQUIVALENTS (fldoe.org)</a:t>
            </a:r>
            <a:endParaRPr lang="en-US" sz="1400" dirty="0">
              <a:solidFill>
                <a:srgbClr val="0000FF"/>
              </a:solidFill>
            </a:endParaRPr>
          </a:p>
          <a:p>
            <a:pPr>
              <a:lnSpc>
                <a:spcPct val="120000"/>
              </a:lnSpc>
              <a:spcBef>
                <a:spcPts val="0"/>
              </a:spcBef>
              <a:spcAft>
                <a:spcPts val="600"/>
              </a:spcAft>
            </a:pPr>
            <a:r>
              <a:rPr lang="en-US" sz="1400" dirty="0"/>
              <a:t>Postsecondary General Education Core:</a:t>
            </a:r>
          </a:p>
          <a:p>
            <a:pPr lvl="1">
              <a:lnSpc>
                <a:spcPct val="120000"/>
              </a:lnSpc>
              <a:spcBef>
                <a:spcPts val="0"/>
              </a:spcBef>
              <a:spcAft>
                <a:spcPts val="600"/>
              </a:spcAft>
            </a:pPr>
            <a:r>
              <a:rPr lang="en-US" sz="1400" dirty="0">
                <a:solidFill>
                  <a:srgbClr val="0000FF"/>
                </a:solidFill>
                <a:hlinkClick r:id="rId5">
                  <a:extLst>
                    <a:ext uri="{A12FA001-AC4F-418D-AE19-62706E023703}">
                      <ahyp:hlinkClr xmlns:ahyp="http://schemas.microsoft.com/office/drawing/2018/hyperlinkcolor" val="tx"/>
                    </a:ext>
                  </a:extLst>
                </a:hlinkClick>
              </a:rPr>
              <a:t>http://www.fldoe.org/policy/articulation/general-edu-core-course-options.stml</a:t>
            </a:r>
            <a:endParaRPr lang="en-US" sz="1400" dirty="0">
              <a:solidFill>
                <a:srgbClr val="0000FF"/>
              </a:solidFill>
            </a:endParaRPr>
          </a:p>
          <a:p>
            <a:pPr>
              <a:lnSpc>
                <a:spcPct val="120000"/>
              </a:lnSpc>
              <a:spcBef>
                <a:spcPts val="0"/>
              </a:spcBef>
              <a:spcAft>
                <a:spcPts val="600"/>
              </a:spcAft>
            </a:pPr>
            <a:r>
              <a:rPr lang="en-US" sz="1400" dirty="0">
                <a:cs typeface="Calibri"/>
              </a:rPr>
              <a:t>Postsecondary Common Prerequisite Manuals:</a:t>
            </a:r>
          </a:p>
          <a:p>
            <a:pPr lvl="1">
              <a:lnSpc>
                <a:spcPct val="120000"/>
              </a:lnSpc>
              <a:spcBef>
                <a:spcPts val="0"/>
              </a:spcBef>
              <a:spcAft>
                <a:spcPts val="600"/>
              </a:spcAft>
            </a:pPr>
            <a:r>
              <a:rPr lang="en-US" sz="1400" dirty="0">
                <a:solidFill>
                  <a:srgbClr val="0000FF"/>
                </a:solidFill>
                <a:hlinkClick r:id="rId6">
                  <a:extLst>
                    <a:ext uri="{A12FA001-AC4F-418D-AE19-62706E023703}">
                      <ahyp:hlinkClr xmlns:ahyp="http://schemas.microsoft.com/office/drawing/2018/hyperlinkcolor" val="tx"/>
                    </a:ext>
                  </a:extLst>
                </a:hlinkClick>
              </a:rPr>
              <a:t>https://dlss.flvc.org/admin-tools/common-prerequisites-manuals</a:t>
            </a:r>
            <a:endParaRPr lang="en-US" sz="1400" dirty="0">
              <a:solidFill>
                <a:srgbClr val="0000FF"/>
              </a:solidFill>
            </a:endParaRPr>
          </a:p>
          <a:p>
            <a:pPr>
              <a:lnSpc>
                <a:spcPct val="120000"/>
              </a:lnSpc>
              <a:spcBef>
                <a:spcPts val="0"/>
              </a:spcBef>
              <a:spcAft>
                <a:spcPts val="600"/>
              </a:spcAft>
            </a:pPr>
            <a:r>
              <a:rPr lang="en-US" sz="1400" dirty="0">
                <a:cs typeface="Calibri"/>
              </a:rPr>
              <a:t>Dual Enrollment Articulation Agreements:</a:t>
            </a:r>
          </a:p>
          <a:p>
            <a:pPr lvl="1">
              <a:lnSpc>
                <a:spcPct val="120000"/>
              </a:lnSpc>
              <a:spcBef>
                <a:spcPts val="0"/>
              </a:spcBef>
              <a:spcAft>
                <a:spcPts val="600"/>
              </a:spcAft>
            </a:pPr>
            <a:r>
              <a:rPr lang="en-US" sz="1400" dirty="0">
                <a:solidFill>
                  <a:srgbClr val="0000FF"/>
                </a:solidFill>
                <a:hlinkClick r:id="rId7">
                  <a:extLst>
                    <a:ext uri="{A12FA001-AC4F-418D-AE19-62706E023703}">
                      <ahyp:hlinkClr xmlns:ahyp="http://schemas.microsoft.com/office/drawing/2018/hyperlinkcolor" val="tx"/>
                    </a:ext>
                  </a:extLst>
                </a:hlinkClick>
              </a:rPr>
              <a:t>http://www.fldoe.org/policy/articulation/dual-enrollment-agreements.stml</a:t>
            </a:r>
            <a:endParaRPr lang="en-US" sz="1400" dirty="0">
              <a:solidFill>
                <a:srgbClr val="0000FF"/>
              </a:solidFill>
            </a:endParaRPr>
          </a:p>
        </p:txBody>
      </p:sp>
    </p:spTree>
    <p:extLst>
      <p:ext uri="{BB962C8B-B14F-4D97-AF65-F5344CB8AC3E}">
        <p14:creationId xmlns:p14="http://schemas.microsoft.com/office/powerpoint/2010/main" val="13963833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49515" y="3083311"/>
            <a:ext cx="5962650" cy="1362075"/>
          </a:xfrm>
        </p:spPr>
        <p:txBody>
          <a:bodyPr>
            <a:normAutofit fontScale="90000"/>
          </a:bodyPr>
          <a:lstStyle/>
          <a:p>
            <a:r>
              <a:rPr altLang="en-US" dirty="0"/>
              <a:t>Florida Bright Futures Scholarship Program Initial Eligibility </a:t>
            </a:r>
          </a:p>
        </p:txBody>
      </p:sp>
      <p:sp>
        <p:nvSpPr>
          <p:cNvPr id="22531" name="Text Placeholder 2"/>
          <p:cNvSpPr>
            <a:spLocks noGrp="1"/>
          </p:cNvSpPr>
          <p:nvPr>
            <p:ph type="body" idx="1"/>
          </p:nvPr>
        </p:nvSpPr>
        <p:spPr>
          <a:xfrm>
            <a:off x="2249515" y="4750384"/>
            <a:ext cx="5666232" cy="1500187"/>
          </a:xfrm>
        </p:spPr>
        <p:txBody>
          <a:bodyPr>
            <a:normAutofit/>
          </a:bodyPr>
          <a:lstStyle/>
          <a:p>
            <a:pPr>
              <a:defRPr/>
            </a:pPr>
            <a:r>
              <a:rPr lang="en-US" sz="1600" dirty="0"/>
              <a:t>Email: </a:t>
            </a:r>
            <a:r>
              <a:rPr lang="en-US" sz="1600" dirty="0">
                <a:solidFill>
                  <a:srgbClr val="E6C467"/>
                </a:solidFill>
                <a:hlinkClick r:id="rId2">
                  <a:extLst>
                    <a:ext uri="{A12FA001-AC4F-418D-AE19-62706E023703}">
                      <ahyp:hlinkClr xmlns:ahyp="http://schemas.microsoft.com/office/drawing/2018/hyperlinkcolor" val="tx"/>
                    </a:ext>
                  </a:extLst>
                </a:hlinkClick>
              </a:rPr>
              <a:t>osfa@fldoe.org</a:t>
            </a:r>
            <a:endParaRPr lang="en-US" sz="1600" dirty="0">
              <a:solidFill>
                <a:srgbClr val="E6C467"/>
              </a:solidFill>
            </a:endParaRPr>
          </a:p>
          <a:p>
            <a:pPr>
              <a:defRPr/>
            </a:pPr>
            <a:r>
              <a:rPr lang="en-US" sz="1600" dirty="0"/>
              <a:t>Telephone: 1-888-827-2004</a:t>
            </a:r>
          </a:p>
          <a:p>
            <a:pPr>
              <a:defRPr/>
            </a:pPr>
            <a:r>
              <a:rPr lang="en-US" sz="1600" dirty="0"/>
              <a:t>OSFA Director Outreach Services: </a:t>
            </a:r>
            <a:endParaRPr lang="en-US" sz="1600" b="1" dirty="0"/>
          </a:p>
          <a:p>
            <a:pPr>
              <a:defRPr/>
            </a:pPr>
            <a:r>
              <a:rPr lang="en-US" sz="1600" dirty="0"/>
              <a:t>Pete Hernandez  | 850.245.1821  </a:t>
            </a:r>
            <a:r>
              <a:rPr lang="en-US" sz="1600" dirty="0">
                <a:solidFill>
                  <a:srgbClr val="E6C467"/>
                </a:solidFill>
                <a:hlinkClick r:id="rId3">
                  <a:extLst>
                    <a:ext uri="{A12FA001-AC4F-418D-AE19-62706E023703}">
                      <ahyp:hlinkClr xmlns:ahyp="http://schemas.microsoft.com/office/drawing/2018/hyperlinkcolor" val="tx"/>
                    </a:ext>
                  </a:extLst>
                </a:hlinkClick>
              </a:rPr>
              <a:t>Pedro.Hernandez@fldoe.org</a:t>
            </a:r>
            <a:r>
              <a:rPr lang="en-US" sz="1600" dirty="0">
                <a:solidFill>
                  <a:srgbClr val="E6C467"/>
                </a:solidFill>
              </a:rPr>
              <a:t> </a:t>
            </a:r>
          </a:p>
          <a:p>
            <a:endParaRPr lang="en-US" altLang="en-US" dirty="0"/>
          </a:p>
        </p:txBody>
      </p:sp>
    </p:spTree>
    <p:extLst>
      <p:ext uri="{BB962C8B-B14F-4D97-AF65-F5344CB8AC3E}">
        <p14:creationId xmlns:p14="http://schemas.microsoft.com/office/powerpoint/2010/main" val="15848119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98474" y="969692"/>
            <a:ext cx="8052922" cy="1020834"/>
          </a:xfrm>
        </p:spPr>
        <p:txBody>
          <a:bodyPr/>
          <a:lstStyle/>
          <a:p>
            <a:r>
              <a:rPr lang="en-US" altLang="en-US" sz="3200" dirty="0"/>
              <a:t>Topics  </a:t>
            </a:r>
            <a:endParaRPr altLang="en-US" sz="3200" dirty="0"/>
          </a:p>
        </p:txBody>
      </p:sp>
      <p:sp>
        <p:nvSpPr>
          <p:cNvPr id="2" name="Content Placeholder 1">
            <a:extLst>
              <a:ext uri="{FF2B5EF4-FFF2-40B4-BE49-F238E27FC236}">
                <a16:creationId xmlns:a16="http://schemas.microsoft.com/office/drawing/2014/main" id="{0ED79388-CD7C-B242-9F9B-453BAA13C4D0}"/>
              </a:ext>
            </a:extLst>
          </p:cNvPr>
          <p:cNvSpPr>
            <a:spLocks noGrp="1"/>
          </p:cNvSpPr>
          <p:nvPr>
            <p:ph idx="1"/>
          </p:nvPr>
        </p:nvSpPr>
        <p:spPr/>
        <p:txBody>
          <a:bodyPr/>
          <a:lstStyle/>
          <a:p>
            <a:pPr marL="0" indent="0">
              <a:buNone/>
              <a:defRPr/>
            </a:pPr>
            <a:r>
              <a:rPr lang="en-US" sz="2400" dirty="0"/>
              <a:t>Bright Futures:</a:t>
            </a:r>
          </a:p>
          <a:p>
            <a:pPr marL="514350" indent="-285750">
              <a:spcBef>
                <a:spcPts val="0"/>
              </a:spcBef>
              <a:spcAft>
                <a:spcPts val="600"/>
              </a:spcAft>
              <a:buClr>
                <a:srgbClr val="072E4C"/>
              </a:buClr>
              <a:defRPr/>
            </a:pPr>
            <a:r>
              <a:rPr lang="en-US" sz="1800" dirty="0"/>
              <a:t>Home Screen</a:t>
            </a:r>
          </a:p>
          <a:p>
            <a:pPr marL="514350" indent="-285750">
              <a:spcBef>
                <a:spcPts val="0"/>
              </a:spcBef>
              <a:spcAft>
                <a:spcPts val="600"/>
              </a:spcAft>
              <a:defRPr/>
            </a:pPr>
            <a:r>
              <a:rPr lang="en-US" sz="1800" dirty="0"/>
              <a:t>Initial Eligibility Requirements</a:t>
            </a:r>
          </a:p>
          <a:p>
            <a:pPr marL="742950" indent="-285750">
              <a:spcBef>
                <a:spcPts val="0"/>
              </a:spcBef>
              <a:spcAft>
                <a:spcPts val="600"/>
              </a:spcAft>
              <a:buClr>
                <a:srgbClr val="A0B8C4"/>
              </a:buClr>
              <a:defRPr/>
            </a:pPr>
            <a:r>
              <a:rPr lang="en-US" sz="1800" dirty="0"/>
              <a:t>OSFA-STATE HS#20-21:03 Memorandum </a:t>
            </a:r>
          </a:p>
          <a:p>
            <a:pPr marL="742950" lvl="1" indent="-285750">
              <a:spcBef>
                <a:spcPts val="0"/>
              </a:spcBef>
              <a:spcAft>
                <a:spcPts val="600"/>
              </a:spcAft>
              <a:defRPr/>
            </a:pPr>
            <a:r>
              <a:rPr lang="en-US" dirty="0"/>
              <a:t>Evaluation Process and Award Notifications</a:t>
            </a:r>
          </a:p>
        </p:txBody>
      </p:sp>
    </p:spTree>
    <p:extLst>
      <p:ext uri="{BB962C8B-B14F-4D97-AF65-F5344CB8AC3E}">
        <p14:creationId xmlns:p14="http://schemas.microsoft.com/office/powerpoint/2010/main" val="30910812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altLang="en-US" dirty="0">
                <a:latin typeface="Rockwell" panose="02060603020205020403" pitchFamily="18" charset="0"/>
              </a:rPr>
              <a:t>Bright Futures Home Screen</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40907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 y="1505585"/>
            <a:ext cx="7575550" cy="4792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itle 1"/>
          <p:cNvSpPr>
            <a:spLocks noGrp="1"/>
          </p:cNvSpPr>
          <p:nvPr>
            <p:ph type="title"/>
          </p:nvPr>
        </p:nvSpPr>
        <p:spPr>
          <a:xfrm>
            <a:off x="668338" y="502285"/>
            <a:ext cx="7847012" cy="1325563"/>
          </a:xfrm>
        </p:spPr>
        <p:txBody>
          <a:bodyPr anchor="ctr"/>
          <a:lstStyle/>
          <a:p>
            <a:pPr eaLnBrk="1" hangingPunct="1"/>
            <a:r>
              <a:rPr altLang="en-US" b="0" dirty="0">
                <a:latin typeface="Rockwell" panose="02060603020205020403" pitchFamily="18" charset="0"/>
              </a:rPr>
              <a:t>State Scholarship and Grant Programs </a:t>
            </a:r>
          </a:p>
        </p:txBody>
      </p:sp>
      <p:sp>
        <p:nvSpPr>
          <p:cNvPr id="6" name="Rounded Rectangle 5"/>
          <p:cNvSpPr/>
          <p:nvPr/>
        </p:nvSpPr>
        <p:spPr>
          <a:xfrm>
            <a:off x="7772400" y="1861185"/>
            <a:ext cx="587375" cy="3524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ounded Rectangle 9"/>
          <p:cNvSpPr/>
          <p:nvPr/>
        </p:nvSpPr>
        <p:spPr>
          <a:xfrm>
            <a:off x="5921375" y="2697798"/>
            <a:ext cx="1214438" cy="2047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ounded Rectangle 10"/>
          <p:cNvSpPr/>
          <p:nvPr/>
        </p:nvSpPr>
        <p:spPr>
          <a:xfrm>
            <a:off x="6513513" y="5679123"/>
            <a:ext cx="869950" cy="1508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ounded Rectangle 11"/>
          <p:cNvSpPr/>
          <p:nvPr/>
        </p:nvSpPr>
        <p:spPr>
          <a:xfrm>
            <a:off x="814388" y="5809298"/>
            <a:ext cx="725487" cy="1428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ight Arrow 6"/>
          <p:cNvSpPr/>
          <p:nvPr/>
        </p:nvSpPr>
        <p:spPr>
          <a:xfrm>
            <a:off x="668338" y="6025198"/>
            <a:ext cx="715962" cy="3492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3640806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8650" y="557149"/>
            <a:ext cx="8295893" cy="1325563"/>
          </a:xfrm>
        </p:spPr>
        <p:txBody>
          <a:bodyPr anchor="ctr"/>
          <a:lstStyle/>
          <a:p>
            <a:pPr eaLnBrk="1" hangingPunct="1"/>
            <a:r>
              <a:rPr altLang="en-US" sz="3100" b="0" dirty="0">
                <a:latin typeface="Rockwell" panose="02060603020205020403" pitchFamily="18" charset="0"/>
              </a:rPr>
              <a:t>Florida Bright Futures Scholarship Program </a:t>
            </a:r>
          </a:p>
        </p:txBody>
      </p:sp>
      <p:sp>
        <p:nvSpPr>
          <p:cNvPr id="2" name="Content Placeholder 1">
            <a:extLst>
              <a:ext uri="{FF2B5EF4-FFF2-40B4-BE49-F238E27FC236}">
                <a16:creationId xmlns:a16="http://schemas.microsoft.com/office/drawing/2014/main" id="{A9CC7AEE-C097-F441-AFBD-36BECB87676A}"/>
              </a:ext>
            </a:extLst>
          </p:cNvPr>
          <p:cNvSpPr>
            <a:spLocks noGrp="1"/>
          </p:cNvSpPr>
          <p:nvPr>
            <p:ph idx="1"/>
          </p:nvPr>
        </p:nvSpPr>
        <p:spPr>
          <a:xfrm>
            <a:off x="628650" y="1654175"/>
            <a:ext cx="7886700" cy="4351338"/>
          </a:xfrm>
        </p:spPr>
        <p:txBody>
          <a:bodyPr/>
          <a:lstStyle/>
          <a:p>
            <a:endParaRPr lang="en-US"/>
          </a:p>
        </p:txBody>
      </p:sp>
      <p:pic>
        <p:nvPicPr>
          <p:cNvPr id="20483" name="Picture 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4" y="1536192"/>
            <a:ext cx="78867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279400" y="3006725"/>
            <a:ext cx="854075" cy="449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ight Arrow 9"/>
          <p:cNvSpPr/>
          <p:nvPr/>
        </p:nvSpPr>
        <p:spPr>
          <a:xfrm>
            <a:off x="952500" y="4249738"/>
            <a:ext cx="854075" cy="4476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ight Arrow 10"/>
          <p:cNvSpPr/>
          <p:nvPr/>
        </p:nvSpPr>
        <p:spPr>
          <a:xfrm>
            <a:off x="4019550" y="4248150"/>
            <a:ext cx="854075" cy="449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4779691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altLang="en-US" dirty="0">
                <a:latin typeface="Rockwell" panose="02060603020205020403" pitchFamily="18" charset="0"/>
              </a:rPr>
              <a:t>Bright Futures </a:t>
            </a:r>
            <a:br>
              <a:rPr altLang="en-US" dirty="0">
                <a:latin typeface="Rockwell" panose="02060603020205020403" pitchFamily="18" charset="0"/>
              </a:rPr>
            </a:br>
            <a:r>
              <a:rPr altLang="en-US" dirty="0">
                <a:latin typeface="Rockwell" panose="02060603020205020403" pitchFamily="18" charset="0"/>
              </a:rPr>
              <a:t>Initial Eligibility Requirements</a:t>
            </a:r>
          </a:p>
        </p:txBody>
      </p:sp>
      <p:sp>
        <p:nvSpPr>
          <p:cNvPr id="2" name="Text Placeholder 1">
            <a:extLst>
              <a:ext uri="{FF2B5EF4-FFF2-40B4-BE49-F238E27FC236}">
                <a16:creationId xmlns:a16="http://schemas.microsoft.com/office/drawing/2014/main" id="{4E441CFB-D56F-5C46-B751-0E9BC1606F6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63567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98474" y="969692"/>
            <a:ext cx="8052922" cy="1020834"/>
          </a:xfrm>
        </p:spPr>
        <p:txBody>
          <a:bodyPr/>
          <a:lstStyle/>
          <a:p>
            <a:r>
              <a:rPr altLang="en-US" sz="3200" dirty="0"/>
              <a:t>General Requirements</a:t>
            </a:r>
          </a:p>
        </p:txBody>
      </p:sp>
      <p:sp>
        <p:nvSpPr>
          <p:cNvPr id="23555" name="Content Placeholder 2"/>
          <p:cNvSpPr>
            <a:spLocks noGrp="1"/>
          </p:cNvSpPr>
          <p:nvPr>
            <p:ph idx="1"/>
          </p:nvPr>
        </p:nvSpPr>
        <p:spPr>
          <a:xfrm>
            <a:off x="498474" y="1981200"/>
            <a:ext cx="8142606" cy="4144963"/>
          </a:xfrm>
        </p:spPr>
        <p:txBody>
          <a:bodyPr/>
          <a:lstStyle/>
          <a:p>
            <a:r>
              <a:rPr lang="en-US" altLang="en-US" dirty="0"/>
              <a:t>Be a Florida resident and a U.S. citizen or eligible noncitizen, as determined by the student’s postsecondary institution.</a:t>
            </a:r>
          </a:p>
          <a:p>
            <a:r>
              <a:rPr lang="en-US" altLang="en-US" dirty="0"/>
              <a:t>Complete the Florida Financial Aid Application (FFAA) during senior year of high school beginning October 1, but no later than August 31 after high school graduation.</a:t>
            </a:r>
          </a:p>
          <a:p>
            <a:r>
              <a:rPr lang="en-US" altLang="en-US" dirty="0"/>
              <a:t>Earn a standard Florida high school diploma, or its equivalent, from a Florida public high school or a registered private high school.</a:t>
            </a:r>
          </a:p>
        </p:txBody>
      </p:sp>
    </p:spTree>
    <p:extLst>
      <p:ext uri="{BB962C8B-B14F-4D97-AF65-F5344CB8AC3E}">
        <p14:creationId xmlns:p14="http://schemas.microsoft.com/office/powerpoint/2010/main" val="27448558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98474" y="969692"/>
            <a:ext cx="8052922" cy="1020834"/>
          </a:xfrm>
        </p:spPr>
        <p:txBody>
          <a:bodyPr/>
          <a:lstStyle/>
          <a:p>
            <a:r>
              <a:rPr altLang="en-US" sz="3200" dirty="0"/>
              <a:t>General Requirements</a:t>
            </a:r>
            <a:r>
              <a:rPr lang="en-US" altLang="en-US" sz="3200" dirty="0"/>
              <a:t>, c</a:t>
            </a:r>
            <a:r>
              <a:rPr altLang="en-US" sz="3200" dirty="0"/>
              <a:t>ontinued</a:t>
            </a:r>
          </a:p>
        </p:txBody>
      </p:sp>
      <p:sp>
        <p:nvSpPr>
          <p:cNvPr id="24579" name="Content Placeholder 2"/>
          <p:cNvSpPr>
            <a:spLocks noGrp="1"/>
          </p:cNvSpPr>
          <p:nvPr>
            <p:ph idx="1"/>
          </p:nvPr>
        </p:nvSpPr>
        <p:spPr>
          <a:xfrm>
            <a:off x="498474" y="1981200"/>
            <a:ext cx="8170038" cy="4144963"/>
          </a:xfrm>
        </p:spPr>
        <p:txBody>
          <a:bodyPr/>
          <a:lstStyle/>
          <a:p>
            <a:r>
              <a:rPr lang="en-US" altLang="en-US" dirty="0"/>
              <a:t>Not have been found guilty of, or pled </a:t>
            </a:r>
            <a:r>
              <a:rPr lang="en-US" altLang="en-US" i="1" dirty="0"/>
              <a:t>nolo contendere</a:t>
            </a:r>
            <a:r>
              <a:rPr lang="en-US" altLang="en-US" dirty="0"/>
              <a:t> to, a felony charge.</a:t>
            </a:r>
          </a:p>
          <a:p>
            <a:r>
              <a:rPr lang="en-US" altLang="en-US" dirty="0"/>
              <a:t>Be accepted by and enroll as a degree- or certificate-seeking student at an eligible Florida public or independent postsecondary institution within five years of high school graduation.</a:t>
            </a:r>
          </a:p>
          <a:p>
            <a:r>
              <a:rPr lang="en-US" altLang="en-US" dirty="0"/>
              <a:t>Enroll in at least six non-remedial semester hours (or the equivalent in quarter or clock hours) per term.</a:t>
            </a:r>
          </a:p>
        </p:txBody>
      </p:sp>
    </p:spTree>
    <p:extLst>
      <p:ext uri="{BB962C8B-B14F-4D97-AF65-F5344CB8AC3E}">
        <p14:creationId xmlns:p14="http://schemas.microsoft.com/office/powerpoint/2010/main" val="34351008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fontScale="90000"/>
          </a:bodyPr>
          <a:lstStyle/>
          <a:p>
            <a:r>
              <a:rPr altLang="en-US"/>
              <a:t>Bright Futures Scholarship Program Awards</a:t>
            </a:r>
          </a:p>
        </p:txBody>
      </p:sp>
      <p:sp>
        <p:nvSpPr>
          <p:cNvPr id="3" name="Content Placeholder 2"/>
          <p:cNvSpPr>
            <a:spLocks noGrp="1"/>
          </p:cNvSpPr>
          <p:nvPr>
            <p:ph idx="1"/>
          </p:nvPr>
        </p:nvSpPr>
        <p:spPr>
          <a:xfrm>
            <a:off x="4031615" y="327914"/>
            <a:ext cx="4597399" cy="6318250"/>
          </a:xfrm>
        </p:spPr>
        <p:txBody>
          <a:bodyPr/>
          <a:lstStyle/>
          <a:p>
            <a:pPr marL="0" indent="0">
              <a:buFont typeface="Arial" charset="0"/>
              <a:buNone/>
              <a:defRPr/>
            </a:pPr>
            <a:r>
              <a:rPr lang="en-US" dirty="0"/>
              <a:t>Students may receive funding for ONE of the award levels:</a:t>
            </a:r>
          </a:p>
          <a:p>
            <a:pPr>
              <a:buFont typeface="Wingdings" pitchFamily="2" charset="2"/>
              <a:buChar char="§"/>
              <a:defRPr/>
            </a:pPr>
            <a:r>
              <a:rPr lang="en-US" dirty="0"/>
              <a:t>FAS Award</a:t>
            </a:r>
          </a:p>
          <a:p>
            <a:pPr>
              <a:buFont typeface="Wingdings" pitchFamily="2" charset="2"/>
              <a:buChar char="§"/>
              <a:defRPr/>
            </a:pPr>
            <a:r>
              <a:rPr lang="en-US" dirty="0"/>
              <a:t>FMS Award</a:t>
            </a:r>
          </a:p>
          <a:p>
            <a:pPr>
              <a:buFont typeface="Wingdings" pitchFamily="2" charset="2"/>
              <a:buChar char="§"/>
              <a:defRPr/>
            </a:pPr>
            <a:r>
              <a:rPr lang="en-US" dirty="0"/>
              <a:t>Florida Gold Seal CAPE (GSC) Scholars </a:t>
            </a:r>
          </a:p>
          <a:p>
            <a:pPr>
              <a:buFont typeface="Wingdings" pitchFamily="2" charset="2"/>
              <a:buChar char="§"/>
              <a:defRPr/>
            </a:pPr>
            <a:r>
              <a:rPr lang="en-US" dirty="0"/>
              <a:t>Florida Gold Seal Vocational (GSV) Scholars  </a:t>
            </a:r>
          </a:p>
          <a:p>
            <a:pPr marL="0" indent="0">
              <a:buFont typeface="Arial" panose="020B0604020202020204" pitchFamily="34" charset="0"/>
              <a:buNone/>
              <a:defRPr/>
            </a:pPr>
            <a:endParaRPr lang="en-US" dirty="0"/>
          </a:p>
        </p:txBody>
      </p:sp>
      <p:sp>
        <p:nvSpPr>
          <p:cNvPr id="2" name="Text Placeholder 1">
            <a:extLst>
              <a:ext uri="{FF2B5EF4-FFF2-40B4-BE49-F238E27FC236}">
                <a16:creationId xmlns:a16="http://schemas.microsoft.com/office/drawing/2014/main" id="{DAAB83D6-AA3E-204B-BCC8-03399713A36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8659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D689-3641-406F-B9E7-549204208544}"/>
              </a:ext>
            </a:extLst>
          </p:cNvPr>
          <p:cNvSpPr>
            <a:spLocks noGrp="1"/>
          </p:cNvSpPr>
          <p:nvPr>
            <p:ph type="title"/>
          </p:nvPr>
        </p:nvSpPr>
        <p:spPr>
          <a:xfrm>
            <a:off x="0" y="484094"/>
            <a:ext cx="9144000" cy="1116106"/>
          </a:xfrm>
        </p:spPr>
        <p:txBody>
          <a:bodyPr/>
          <a:lstStyle/>
          <a:p>
            <a:pPr algn="ctr"/>
            <a:r>
              <a:rPr lang="en-US" sz="3200" dirty="0">
                <a:solidFill>
                  <a:schemeClr val="bg1"/>
                </a:solidFill>
              </a:rPr>
              <a:t>Teaching and Testing support for schools during the COVID-19 Pandemic</a:t>
            </a:r>
          </a:p>
        </p:txBody>
      </p:sp>
      <p:sp>
        <p:nvSpPr>
          <p:cNvPr id="8" name="Rectangle 7">
            <a:extLst>
              <a:ext uri="{FF2B5EF4-FFF2-40B4-BE49-F238E27FC236}">
                <a16:creationId xmlns:a16="http://schemas.microsoft.com/office/drawing/2014/main" id="{6C79DC64-5677-A144-B212-E6136502F220}"/>
              </a:ext>
            </a:extLst>
          </p:cNvPr>
          <p:cNvSpPr/>
          <p:nvPr/>
        </p:nvSpPr>
        <p:spPr>
          <a:xfrm>
            <a:off x="0" y="2596807"/>
            <a:ext cx="9051636" cy="984885"/>
          </a:xfrm>
          <a:prstGeom prst="rect">
            <a:avLst/>
          </a:prstGeom>
        </p:spPr>
        <p:txBody>
          <a:bodyPr wrap="square">
            <a:spAutoFit/>
          </a:bodyPr>
          <a:lstStyle/>
          <a:p>
            <a:pPr algn="ctr">
              <a:spcAft>
                <a:spcPts val="1200"/>
              </a:spcAft>
            </a:pPr>
            <a:r>
              <a:rPr lang="en-US" sz="2400" dirty="0">
                <a:solidFill>
                  <a:schemeClr val="bg1"/>
                </a:solidFill>
              </a:rPr>
              <a:t>Information available on our website here:</a:t>
            </a:r>
          </a:p>
          <a:p>
            <a:pPr algn="ctr"/>
            <a:r>
              <a:rPr lang="en-US" sz="2400" dirty="0">
                <a:solidFill>
                  <a:srgbClr val="E6C467"/>
                </a:solidFill>
                <a:hlinkClick r:id="rId2">
                  <a:extLst>
                    <a:ext uri="{A12FA001-AC4F-418D-AE19-62706E023703}">
                      <ahyp:hlinkClr xmlns:ahyp="http://schemas.microsoft.com/office/drawing/2018/hyperlinkcolor" val="tx"/>
                    </a:ext>
                  </a:extLst>
                </a:hlinkClick>
              </a:rPr>
              <a:t>https://www.cambridgeinternational.org/covid</a:t>
            </a:r>
            <a:endParaRPr lang="en-US" sz="2400" dirty="0">
              <a:solidFill>
                <a:srgbClr val="E6C467"/>
              </a:solidFill>
            </a:endParaRPr>
          </a:p>
        </p:txBody>
      </p:sp>
    </p:spTree>
    <p:extLst>
      <p:ext uri="{BB962C8B-B14F-4D97-AF65-F5344CB8AC3E}">
        <p14:creationId xmlns:p14="http://schemas.microsoft.com/office/powerpoint/2010/main" val="4839233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84420" y="973520"/>
            <a:ext cx="8052922" cy="1020834"/>
          </a:xfrm>
        </p:spPr>
        <p:txBody>
          <a:bodyPr/>
          <a:lstStyle/>
          <a:p>
            <a:r>
              <a:rPr altLang="en-US" sz="3200" dirty="0"/>
              <a:t>FAS and FMS</a:t>
            </a:r>
            <a:r>
              <a:rPr lang="en-US" altLang="en-US" sz="3200" dirty="0"/>
              <a:t> </a:t>
            </a:r>
            <a:r>
              <a:rPr altLang="en-US" sz="3200" dirty="0"/>
              <a:t>Award Requirements</a:t>
            </a:r>
          </a:p>
        </p:txBody>
      </p:sp>
      <p:pic>
        <p:nvPicPr>
          <p:cNvPr id="3" name="Picture 2" descr="Table&#10;&#10;Description automatically generated">
            <a:extLst>
              <a:ext uri="{FF2B5EF4-FFF2-40B4-BE49-F238E27FC236}">
                <a16:creationId xmlns:a16="http://schemas.microsoft.com/office/drawing/2014/main" id="{D20F26D1-BD55-694D-8781-3342D44FE7F2}"/>
              </a:ext>
            </a:extLst>
          </p:cNvPr>
          <p:cNvPicPr>
            <a:picLocks noChangeAspect="1"/>
          </p:cNvPicPr>
          <p:nvPr/>
        </p:nvPicPr>
        <p:blipFill>
          <a:blip r:embed="rId3"/>
          <a:stretch>
            <a:fillRect/>
          </a:stretch>
        </p:blipFill>
        <p:spPr>
          <a:xfrm>
            <a:off x="405886" y="1994354"/>
            <a:ext cx="8332228" cy="3725357"/>
          </a:xfrm>
          <a:prstGeom prst="rect">
            <a:avLst/>
          </a:prstGeom>
        </p:spPr>
      </p:pic>
    </p:spTree>
    <p:extLst>
      <p:ext uri="{BB962C8B-B14F-4D97-AF65-F5344CB8AC3E}">
        <p14:creationId xmlns:p14="http://schemas.microsoft.com/office/powerpoint/2010/main" val="28848314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98474" y="976524"/>
            <a:ext cx="8052922" cy="1020834"/>
          </a:xfrm>
        </p:spPr>
        <p:txBody>
          <a:bodyPr/>
          <a:lstStyle/>
          <a:p>
            <a:r>
              <a:rPr altLang="en-US" sz="3200" dirty="0"/>
              <a:t>Student Report Cards</a:t>
            </a:r>
          </a:p>
        </p:txBody>
      </p:sp>
      <p:sp>
        <p:nvSpPr>
          <p:cNvPr id="28675" name="Content Placeholder 2"/>
          <p:cNvSpPr>
            <a:spLocks noGrp="1"/>
          </p:cNvSpPr>
          <p:nvPr>
            <p:ph idx="1"/>
          </p:nvPr>
        </p:nvSpPr>
        <p:spPr>
          <a:xfrm>
            <a:off x="498474" y="1981200"/>
            <a:ext cx="4449763" cy="4144963"/>
          </a:xfrm>
        </p:spPr>
        <p:txBody>
          <a:bodyPr>
            <a:normAutofit lnSpcReduction="10000"/>
          </a:bodyPr>
          <a:lstStyle/>
          <a:p>
            <a:pPr marL="0" indent="0">
              <a:buFont typeface="Arial" panose="020B0604020202020204" pitchFamily="34" charset="0"/>
              <a:buNone/>
            </a:pPr>
            <a:r>
              <a:rPr lang="en-US" altLang="en-US" sz="2600" dirty="0"/>
              <a:t>Section 1009.531(4), F.S.</a:t>
            </a:r>
          </a:p>
          <a:p>
            <a:pPr marL="0" indent="0">
              <a:buFont typeface="Arial" panose="020B0604020202020204" pitchFamily="34" charset="0"/>
              <a:buNone/>
            </a:pPr>
            <a:r>
              <a:rPr lang="en-US" altLang="en-US" sz="2600" dirty="0"/>
              <a:t>Public high school student report cards for 11 and 12 grades must contain a disclosure that the GPA calculated for purposes of the Florida Bright Futures Scholarship Program may differ from the GPA on the report card. </a:t>
            </a:r>
          </a:p>
        </p:txBody>
      </p:sp>
      <p:grpSp>
        <p:nvGrpSpPr>
          <p:cNvPr id="28676" name="Group 5"/>
          <p:cNvGrpSpPr>
            <a:grpSpLocks/>
          </p:cNvGrpSpPr>
          <p:nvPr/>
        </p:nvGrpSpPr>
        <p:grpSpPr bwMode="auto">
          <a:xfrm>
            <a:off x="5041900" y="2224088"/>
            <a:ext cx="3717925" cy="3719512"/>
            <a:chOff x="2272686" y="1412844"/>
            <a:chExt cx="3717985" cy="3717985"/>
          </a:xfrm>
        </p:grpSpPr>
        <p:sp>
          <p:nvSpPr>
            <p:cNvPr id="7" name="Oval 6"/>
            <p:cNvSpPr/>
            <p:nvPr/>
          </p:nvSpPr>
          <p:spPr>
            <a:xfrm>
              <a:off x="2272686" y="1412844"/>
              <a:ext cx="3717985" cy="3717985"/>
            </a:xfrm>
            <a:prstGeom prst="ellipse">
              <a:avLst/>
            </a:prstGeom>
            <a:solidFill>
              <a:srgbClr val="121554"/>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8" name="Oval 7"/>
            <p:cNvSpPr/>
            <p:nvPr/>
          </p:nvSpPr>
          <p:spPr>
            <a:xfrm>
              <a:off x="3349028" y="1700063"/>
              <a:ext cx="1212870" cy="121076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Delay 7"/>
            <p:cNvSpPr/>
            <p:nvPr/>
          </p:nvSpPr>
          <p:spPr>
            <a:xfrm rot="16200000">
              <a:off x="3170774" y="2747799"/>
              <a:ext cx="1604304" cy="1768504"/>
            </a:xfrm>
            <a:custGeom>
              <a:avLst/>
              <a:gdLst>
                <a:gd name="connsiteX0" fmla="*/ 0 w 1578634"/>
                <a:gd name="connsiteY0" fmla="*/ 0 h 1578634"/>
                <a:gd name="connsiteX1" fmla="*/ 789317 w 1578634"/>
                <a:gd name="connsiteY1" fmla="*/ 0 h 1578634"/>
                <a:gd name="connsiteX2" fmla="*/ 1578634 w 1578634"/>
                <a:gd name="connsiteY2" fmla="*/ 789317 h 1578634"/>
                <a:gd name="connsiteX3" fmla="*/ 789317 w 1578634"/>
                <a:gd name="connsiteY3" fmla="*/ 1578634 h 1578634"/>
                <a:gd name="connsiteX4" fmla="*/ 0 w 1578634"/>
                <a:gd name="connsiteY4" fmla="*/ 1578634 h 1578634"/>
                <a:gd name="connsiteX5" fmla="*/ 0 w 1578634"/>
                <a:gd name="connsiteY5" fmla="*/ 0 h 1578634"/>
                <a:gd name="connsiteX0" fmla="*/ 0 w 1578634"/>
                <a:gd name="connsiteY0" fmla="*/ 0 h 1656271"/>
                <a:gd name="connsiteX1" fmla="*/ 789317 w 1578634"/>
                <a:gd name="connsiteY1" fmla="*/ 77637 h 1656271"/>
                <a:gd name="connsiteX2" fmla="*/ 1578634 w 1578634"/>
                <a:gd name="connsiteY2" fmla="*/ 866954 h 1656271"/>
                <a:gd name="connsiteX3" fmla="*/ 789317 w 1578634"/>
                <a:gd name="connsiteY3" fmla="*/ 1656271 h 1656271"/>
                <a:gd name="connsiteX4" fmla="*/ 0 w 1578634"/>
                <a:gd name="connsiteY4" fmla="*/ 1656271 h 1656271"/>
                <a:gd name="connsiteX5" fmla="*/ 0 w 1578634"/>
                <a:gd name="connsiteY5" fmla="*/ 0 h 1656271"/>
                <a:gd name="connsiteX0" fmla="*/ 25880 w 1604514"/>
                <a:gd name="connsiteY0" fmla="*/ 0 h 1768418"/>
                <a:gd name="connsiteX1" fmla="*/ 815197 w 1604514"/>
                <a:gd name="connsiteY1" fmla="*/ 77637 h 1768418"/>
                <a:gd name="connsiteX2" fmla="*/ 1604514 w 1604514"/>
                <a:gd name="connsiteY2" fmla="*/ 866954 h 1768418"/>
                <a:gd name="connsiteX3" fmla="*/ 815197 w 1604514"/>
                <a:gd name="connsiteY3" fmla="*/ 1656271 h 1768418"/>
                <a:gd name="connsiteX4" fmla="*/ 0 w 1604514"/>
                <a:gd name="connsiteY4" fmla="*/ 1768418 h 1768418"/>
                <a:gd name="connsiteX5" fmla="*/ 25880 w 1604514"/>
                <a:gd name="connsiteY5" fmla="*/ 0 h 1768418"/>
                <a:gd name="connsiteX0" fmla="*/ 25880 w 1604837"/>
                <a:gd name="connsiteY0" fmla="*/ 0 h 1768418"/>
                <a:gd name="connsiteX1" fmla="*/ 884209 w 1604837"/>
                <a:gd name="connsiteY1" fmla="*/ 60385 h 1768418"/>
                <a:gd name="connsiteX2" fmla="*/ 1604514 w 1604837"/>
                <a:gd name="connsiteY2" fmla="*/ 866954 h 1768418"/>
                <a:gd name="connsiteX3" fmla="*/ 815197 w 1604837"/>
                <a:gd name="connsiteY3" fmla="*/ 1656271 h 1768418"/>
                <a:gd name="connsiteX4" fmla="*/ 0 w 1604837"/>
                <a:gd name="connsiteY4" fmla="*/ 1768418 h 1768418"/>
                <a:gd name="connsiteX5" fmla="*/ 25880 w 1604837"/>
                <a:gd name="connsiteY5" fmla="*/ 0 h 176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837" h="1768418">
                  <a:moveTo>
                    <a:pt x="25880" y="0"/>
                  </a:moveTo>
                  <a:cubicBezTo>
                    <a:pt x="288986" y="0"/>
                    <a:pt x="621103" y="60385"/>
                    <a:pt x="884209" y="60385"/>
                  </a:cubicBezTo>
                  <a:cubicBezTo>
                    <a:pt x="1320137" y="60385"/>
                    <a:pt x="1616016" y="600973"/>
                    <a:pt x="1604514" y="866954"/>
                  </a:cubicBezTo>
                  <a:cubicBezTo>
                    <a:pt x="1593012" y="1132935"/>
                    <a:pt x="1251125" y="1656271"/>
                    <a:pt x="815197" y="1656271"/>
                  </a:cubicBezTo>
                  <a:lnTo>
                    <a:pt x="0" y="1768418"/>
                  </a:lnTo>
                  <a:lnTo>
                    <a:pt x="2588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4365045" y="3445596"/>
              <a:ext cx="854089" cy="114729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cxnSp>
          <p:nvCxnSpPr>
            <p:cNvPr id="11" name="Straight Connector 10"/>
            <p:cNvCxnSpPr/>
            <p:nvPr/>
          </p:nvCxnSpPr>
          <p:spPr>
            <a:xfrm>
              <a:off x="4525385" y="3643953"/>
              <a:ext cx="528646" cy="1110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25385" y="3785182"/>
              <a:ext cx="528646" cy="9521"/>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25385" y="3927998"/>
              <a:ext cx="528646" cy="9521"/>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25385" y="4064467"/>
              <a:ext cx="528646" cy="9521"/>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00013" y="4064467"/>
              <a:ext cx="635010" cy="461773"/>
            </a:xfrm>
            <a:prstGeom prst="rect">
              <a:avLst/>
            </a:prstGeom>
            <a:noFill/>
          </p:spPr>
          <p:txBody>
            <a:bodyPr>
              <a:spAutoFit/>
            </a:bodyPr>
            <a:lstStyle/>
            <a:p>
              <a:pPr>
                <a:defRPr/>
              </a:pPr>
              <a:r>
                <a:rPr lang="en-US" sz="2400" b="1">
                  <a:solidFill>
                    <a:schemeClr val="bg2">
                      <a:lumMod val="25000"/>
                    </a:schemeClr>
                  </a:solidFill>
                </a:rPr>
                <a:t>A+</a:t>
              </a:r>
            </a:p>
          </p:txBody>
        </p:sp>
        <p:sp>
          <p:nvSpPr>
            <p:cNvPr id="16" name="Rounded Rectangle 15"/>
            <p:cNvSpPr/>
            <p:nvPr/>
          </p:nvSpPr>
          <p:spPr>
            <a:xfrm>
              <a:off x="4619049" y="3272630"/>
              <a:ext cx="331793" cy="24596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1906033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92124" y="983859"/>
            <a:ext cx="8052922" cy="1020834"/>
          </a:xfrm>
        </p:spPr>
        <p:txBody>
          <a:bodyPr/>
          <a:lstStyle/>
          <a:p>
            <a:r>
              <a:rPr altLang="en-US" sz="3200" dirty="0"/>
              <a:t>Grade Point Average</a:t>
            </a:r>
          </a:p>
        </p:txBody>
      </p:sp>
      <p:sp>
        <p:nvSpPr>
          <p:cNvPr id="27651" name="Content Placeholder 2"/>
          <p:cNvSpPr>
            <a:spLocks noGrp="1"/>
          </p:cNvSpPr>
          <p:nvPr>
            <p:ph idx="1"/>
          </p:nvPr>
        </p:nvSpPr>
        <p:spPr>
          <a:xfrm>
            <a:off x="492124" y="1958973"/>
            <a:ext cx="8052922" cy="4144963"/>
          </a:xfrm>
        </p:spPr>
        <p:txBody>
          <a:bodyPr>
            <a:normAutofit fontScale="70000" lnSpcReduction="20000"/>
          </a:bodyPr>
          <a:lstStyle/>
          <a:p>
            <a:pPr marL="0" indent="0">
              <a:lnSpc>
                <a:spcPct val="120000"/>
              </a:lnSpc>
              <a:spcBef>
                <a:spcPts val="0"/>
              </a:spcBef>
              <a:spcAft>
                <a:spcPts val="600"/>
              </a:spcAft>
              <a:buFont typeface="Arial" panose="020B0604020202020204" pitchFamily="34" charset="0"/>
              <a:buNone/>
              <a:defRPr/>
            </a:pPr>
            <a:r>
              <a:rPr lang="en-US" sz="2400" dirty="0"/>
              <a:t>Evaluation for Bright Futures includes an unrounded, weighted high school GPA (calculated to two decimal places) in the 16 college-preparatory credits. </a:t>
            </a:r>
          </a:p>
          <a:p>
            <a:pPr marL="0" indent="0">
              <a:lnSpc>
                <a:spcPct val="120000"/>
              </a:lnSpc>
              <a:spcBef>
                <a:spcPts val="0"/>
              </a:spcBef>
              <a:spcAft>
                <a:spcPts val="600"/>
              </a:spcAft>
              <a:buFont typeface="Arial" panose="020B0604020202020204" pitchFamily="34" charset="0"/>
              <a:buNone/>
              <a:defRPr/>
            </a:pPr>
            <a:r>
              <a:rPr lang="en-US" sz="2400" dirty="0"/>
              <a:t>The following courses are weighted .25 per semester course or .50 per year course in calculation of the GPA:</a:t>
            </a:r>
          </a:p>
          <a:p>
            <a:pPr>
              <a:lnSpc>
                <a:spcPct val="120000"/>
              </a:lnSpc>
              <a:spcBef>
                <a:spcPts val="0"/>
              </a:spcBef>
              <a:spcAft>
                <a:spcPts val="600"/>
              </a:spcAft>
              <a:defRPr/>
            </a:pPr>
            <a:r>
              <a:rPr lang="en-US" sz="2400" dirty="0"/>
              <a:t>Honors</a:t>
            </a:r>
          </a:p>
          <a:p>
            <a:pPr>
              <a:lnSpc>
                <a:spcPct val="120000"/>
              </a:lnSpc>
              <a:spcBef>
                <a:spcPts val="0"/>
              </a:spcBef>
              <a:spcAft>
                <a:spcPts val="600"/>
              </a:spcAft>
              <a:defRPr/>
            </a:pPr>
            <a:r>
              <a:rPr lang="en-US" sz="2400" dirty="0"/>
              <a:t>Dual Enrollment</a:t>
            </a:r>
          </a:p>
          <a:p>
            <a:pPr>
              <a:lnSpc>
                <a:spcPct val="120000"/>
              </a:lnSpc>
              <a:spcBef>
                <a:spcPts val="0"/>
              </a:spcBef>
              <a:spcAft>
                <a:spcPts val="600"/>
              </a:spcAft>
              <a:defRPr/>
            </a:pPr>
            <a:r>
              <a:rPr lang="en-US" sz="2400" dirty="0"/>
              <a:t>AP</a:t>
            </a:r>
          </a:p>
          <a:p>
            <a:pPr>
              <a:lnSpc>
                <a:spcPct val="120000"/>
              </a:lnSpc>
              <a:spcBef>
                <a:spcPts val="0"/>
              </a:spcBef>
              <a:spcAft>
                <a:spcPts val="600"/>
              </a:spcAft>
              <a:defRPr/>
            </a:pPr>
            <a:r>
              <a:rPr lang="en-US" sz="2400" dirty="0"/>
              <a:t>Pre-IB </a:t>
            </a:r>
          </a:p>
          <a:p>
            <a:pPr>
              <a:lnSpc>
                <a:spcPct val="120000"/>
              </a:lnSpc>
              <a:spcBef>
                <a:spcPts val="0"/>
              </a:spcBef>
              <a:spcAft>
                <a:spcPts val="600"/>
              </a:spcAft>
              <a:defRPr/>
            </a:pPr>
            <a:r>
              <a:rPr lang="en-US" sz="2400" dirty="0"/>
              <a:t>IB </a:t>
            </a:r>
          </a:p>
          <a:p>
            <a:pPr>
              <a:lnSpc>
                <a:spcPct val="120000"/>
              </a:lnSpc>
              <a:spcBef>
                <a:spcPts val="0"/>
              </a:spcBef>
              <a:spcAft>
                <a:spcPts val="600"/>
              </a:spcAft>
              <a:defRPr/>
            </a:pPr>
            <a:r>
              <a:rPr lang="en-US" sz="2400" dirty="0"/>
              <a:t>Pre-AICE </a:t>
            </a:r>
          </a:p>
          <a:p>
            <a:pPr>
              <a:lnSpc>
                <a:spcPct val="120000"/>
              </a:lnSpc>
              <a:spcBef>
                <a:spcPts val="0"/>
              </a:spcBef>
              <a:spcAft>
                <a:spcPts val="600"/>
              </a:spcAft>
              <a:defRPr/>
            </a:pPr>
            <a:r>
              <a:rPr lang="en-US" sz="2400" dirty="0"/>
              <a:t>AICE</a:t>
            </a:r>
          </a:p>
          <a:p>
            <a:pPr>
              <a:lnSpc>
                <a:spcPct val="120000"/>
              </a:lnSpc>
              <a:spcBef>
                <a:spcPts val="0"/>
              </a:spcBef>
              <a:spcAft>
                <a:spcPts val="600"/>
              </a:spcAft>
              <a:defRPr/>
            </a:pPr>
            <a:endParaRPr lang="en-US" sz="2400" dirty="0"/>
          </a:p>
        </p:txBody>
      </p:sp>
    </p:spTree>
    <p:extLst>
      <p:ext uri="{BB962C8B-B14F-4D97-AF65-F5344CB8AC3E}">
        <p14:creationId xmlns:p14="http://schemas.microsoft.com/office/powerpoint/2010/main" val="9943875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98474" y="978836"/>
            <a:ext cx="8052922" cy="1020834"/>
          </a:xfrm>
        </p:spPr>
        <p:txBody>
          <a:bodyPr/>
          <a:lstStyle/>
          <a:p>
            <a:r>
              <a:rPr altLang="en-US" sz="3200" dirty="0"/>
              <a:t>College Entrance Exams (ACT/SAT)</a:t>
            </a:r>
          </a:p>
        </p:txBody>
      </p:sp>
      <p:sp>
        <p:nvSpPr>
          <p:cNvPr id="30723" name="Content Placeholder 2"/>
          <p:cNvSpPr>
            <a:spLocks noGrp="1"/>
          </p:cNvSpPr>
          <p:nvPr>
            <p:ph idx="1"/>
          </p:nvPr>
        </p:nvSpPr>
        <p:spPr>
          <a:xfrm>
            <a:off x="498474" y="1981200"/>
            <a:ext cx="8052922" cy="4144963"/>
          </a:xfrm>
        </p:spPr>
        <p:txBody>
          <a:bodyPr/>
          <a:lstStyle/>
          <a:p>
            <a:pPr marL="0" indent="0">
              <a:buFont typeface="Arial" panose="020B0604020202020204" pitchFamily="34" charset="0"/>
              <a:buNone/>
            </a:pPr>
            <a:r>
              <a:rPr lang="en-US" altLang="en-US" sz="2400" dirty="0"/>
              <a:t>Students must meet the requirements outlined in statute for either the SAT or ACT. </a:t>
            </a:r>
          </a:p>
          <a:p>
            <a:pPr marL="0" indent="0">
              <a:buFont typeface="Arial" panose="020B0604020202020204" pitchFamily="34" charset="0"/>
              <a:buNone/>
            </a:pPr>
            <a:r>
              <a:rPr lang="en-US" altLang="en-US" sz="2400" dirty="0"/>
              <a:t>Per s. 1009.531(6)(c), F.S., the department shall develop a method for determining the required examination scores which incorporates all of the following:</a:t>
            </a:r>
          </a:p>
          <a:p>
            <a:pPr marL="971550" lvl="1" indent="-514350">
              <a:buFont typeface="Calibri Light" panose="020F0302020204030204" pitchFamily="34" charset="0"/>
              <a:buAutoNum type="alphaLcParenR"/>
            </a:pPr>
            <a:r>
              <a:rPr lang="en-US" altLang="en-US" dirty="0"/>
              <a:t>FAS scholars – 89</a:t>
            </a:r>
            <a:r>
              <a:rPr lang="en-US" altLang="en-US" baseline="30000" dirty="0"/>
              <a:t>th</a:t>
            </a:r>
            <a:r>
              <a:rPr lang="en-US" altLang="en-US" dirty="0"/>
              <a:t> national percentile</a:t>
            </a:r>
          </a:p>
          <a:p>
            <a:pPr marL="971550" lvl="1" indent="-514350">
              <a:buFont typeface="Calibri Light" panose="020F0302020204030204" pitchFamily="34" charset="0"/>
              <a:buAutoNum type="alphaLcParenR"/>
            </a:pPr>
            <a:r>
              <a:rPr lang="en-US" altLang="en-US" dirty="0"/>
              <a:t>FMS scholars – 75</a:t>
            </a:r>
            <a:r>
              <a:rPr lang="en-US" altLang="en-US" baseline="30000" dirty="0"/>
              <a:t>th</a:t>
            </a:r>
            <a:r>
              <a:rPr lang="en-US" altLang="en-US" dirty="0"/>
              <a:t> national percentile</a:t>
            </a:r>
          </a:p>
          <a:p>
            <a:pPr marL="971550" lvl="1" indent="-514350">
              <a:buFont typeface="Calibri Light" panose="020F0302020204030204" pitchFamily="34" charset="0"/>
              <a:buAutoNum type="alphaLcParenR"/>
            </a:pPr>
            <a:r>
              <a:rPr lang="en-US" altLang="en-US" dirty="0"/>
              <a:t>Scores must be concordant between ACT and SAT</a:t>
            </a:r>
          </a:p>
          <a:p>
            <a:pPr marL="971550" lvl="1" indent="-514350">
              <a:buFont typeface="Calibri Light" panose="020F0302020204030204" pitchFamily="34" charset="0"/>
              <a:buAutoNum type="alphaLcParenR"/>
            </a:pPr>
            <a:r>
              <a:rPr lang="en-US" altLang="en-US" dirty="0"/>
              <a:t>Publish scores for the rising junior class each year  </a:t>
            </a:r>
          </a:p>
        </p:txBody>
      </p:sp>
    </p:spTree>
    <p:extLst>
      <p:ext uri="{BB962C8B-B14F-4D97-AF65-F5344CB8AC3E}">
        <p14:creationId xmlns:p14="http://schemas.microsoft.com/office/powerpoint/2010/main" val="29600190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98474" y="969692"/>
            <a:ext cx="8052922" cy="1020834"/>
          </a:xfrm>
        </p:spPr>
        <p:txBody>
          <a:bodyPr/>
          <a:lstStyle/>
          <a:p>
            <a:r>
              <a:rPr altLang="en-US" sz="3200" dirty="0"/>
              <a:t>College Entrance Exams (ACT/SAT)</a:t>
            </a:r>
          </a:p>
        </p:txBody>
      </p:sp>
      <p:sp>
        <p:nvSpPr>
          <p:cNvPr id="3" name="Content Placeholder 2"/>
          <p:cNvSpPr>
            <a:spLocks noGrp="1"/>
          </p:cNvSpPr>
          <p:nvPr>
            <p:ph idx="1"/>
          </p:nvPr>
        </p:nvSpPr>
        <p:spPr>
          <a:xfrm>
            <a:off x="498474" y="1981200"/>
            <a:ext cx="8052922" cy="4144963"/>
          </a:xfrm>
        </p:spPr>
        <p:txBody>
          <a:bodyPr>
            <a:normAutofit fontScale="85000" lnSpcReduction="10000"/>
          </a:bodyPr>
          <a:lstStyle/>
          <a:p>
            <a:pPr marL="0" indent="0">
              <a:lnSpc>
                <a:spcPct val="120000"/>
              </a:lnSpc>
              <a:buFont typeface="Arial" charset="0"/>
              <a:buNone/>
              <a:defRPr/>
            </a:pPr>
            <a:r>
              <a:rPr lang="en-US" sz="2400" dirty="0"/>
              <a:t>Tests taken through June 30 of high school graduation year are accepted for evaluation purposes. </a:t>
            </a:r>
          </a:p>
          <a:p>
            <a:pPr marL="0" indent="0">
              <a:lnSpc>
                <a:spcPct val="120000"/>
              </a:lnSpc>
              <a:buFont typeface="Arial" charset="0"/>
              <a:buNone/>
              <a:defRPr/>
            </a:pPr>
            <a:r>
              <a:rPr lang="en-US" sz="2400" dirty="0"/>
              <a:t>Students will be evaluated based on official test scores from the FDOE repository.  To ensure OSFA obtains official test scores:</a:t>
            </a:r>
          </a:p>
          <a:p>
            <a:pPr>
              <a:lnSpc>
                <a:spcPct val="120000"/>
              </a:lnSpc>
              <a:defRPr/>
            </a:pPr>
            <a:r>
              <a:rPr lang="en-US" sz="2400" dirty="0"/>
              <a:t>Ensure demographics on test registration and high school transcript match; and</a:t>
            </a:r>
          </a:p>
          <a:p>
            <a:pPr>
              <a:lnSpc>
                <a:spcPct val="120000"/>
              </a:lnSpc>
              <a:defRPr/>
            </a:pPr>
            <a:r>
              <a:rPr lang="en-US" sz="2400" dirty="0"/>
              <a:t>Request official test scores be sent to one of Florida’s state universities, when registering for the ACT/SAT, even if the student plans to attend an institution that is not a state university.  </a:t>
            </a:r>
          </a:p>
          <a:p>
            <a:pPr marL="0" indent="0">
              <a:buFont typeface="Arial" charset="0"/>
              <a:buNone/>
              <a:defRPr/>
            </a:pPr>
            <a:endParaRPr lang="en-US" dirty="0"/>
          </a:p>
        </p:txBody>
      </p:sp>
    </p:spTree>
    <p:extLst>
      <p:ext uri="{BB962C8B-B14F-4D97-AF65-F5344CB8AC3E}">
        <p14:creationId xmlns:p14="http://schemas.microsoft.com/office/powerpoint/2010/main" val="24122053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98474" y="979109"/>
            <a:ext cx="8052922" cy="1020834"/>
          </a:xfrm>
        </p:spPr>
        <p:txBody>
          <a:bodyPr/>
          <a:lstStyle/>
          <a:p>
            <a:r>
              <a:rPr altLang="en-US" sz="3200" dirty="0"/>
              <a:t>Service Hours</a:t>
            </a:r>
          </a:p>
        </p:txBody>
      </p:sp>
      <p:sp>
        <p:nvSpPr>
          <p:cNvPr id="32771" name="Content Placeholder 2"/>
          <p:cNvSpPr>
            <a:spLocks noGrp="1"/>
          </p:cNvSpPr>
          <p:nvPr>
            <p:ph idx="1"/>
          </p:nvPr>
        </p:nvSpPr>
        <p:spPr>
          <a:xfrm>
            <a:off x="498474" y="1981200"/>
            <a:ext cx="7932294" cy="4144963"/>
          </a:xfrm>
        </p:spPr>
        <p:txBody>
          <a:bodyPr/>
          <a:lstStyle/>
          <a:p>
            <a:r>
              <a:rPr lang="en-US" altLang="en-US" dirty="0"/>
              <a:t>Each district school board and the administration of a nonpublic school must establish approved activities, the process for documentation of service hours and the established deadline to complete and turn in service hours.</a:t>
            </a:r>
          </a:p>
          <a:p>
            <a:r>
              <a:rPr lang="en-US" altLang="en-US" dirty="0"/>
              <a:t>Total service hours completed must be reflected on student transcript submission to OSFA.</a:t>
            </a:r>
          </a:p>
        </p:txBody>
      </p:sp>
      <p:grpSp>
        <p:nvGrpSpPr>
          <p:cNvPr id="32772" name="Group 2"/>
          <p:cNvGrpSpPr>
            <a:grpSpLocks/>
          </p:cNvGrpSpPr>
          <p:nvPr/>
        </p:nvGrpSpPr>
        <p:grpSpPr bwMode="auto">
          <a:xfrm>
            <a:off x="0" y="4925712"/>
            <a:ext cx="9144000" cy="1343025"/>
            <a:chOff x="0" y="5039038"/>
            <a:chExt cx="9144000" cy="1343138"/>
          </a:xfrm>
        </p:grpSpPr>
        <p:pic>
          <p:nvPicPr>
            <p:cNvPr id="2" name="Picture 1"/>
            <p:cNvPicPr>
              <a:picLocks noChangeAspect="1"/>
            </p:cNvPicPr>
            <p:nvPr/>
          </p:nvPicPr>
          <p:blipFill>
            <a:blip r:embed="rId2">
              <a:duotone>
                <a:schemeClr val="accent5">
                  <a:shade val="45000"/>
                  <a:satMod val="135000"/>
                </a:schemeClr>
                <a:prstClr val="white"/>
              </a:duotone>
            </a:blip>
            <a:stretch>
              <a:fillRect/>
            </a:stretch>
          </p:blipFill>
          <p:spPr>
            <a:xfrm>
              <a:off x="0" y="5039038"/>
              <a:ext cx="4995080" cy="1343138"/>
            </a:xfrm>
            <a:prstGeom prst="rect">
              <a:avLst/>
            </a:prstGeom>
          </p:spPr>
        </p:pic>
        <p:pic>
          <p:nvPicPr>
            <p:cNvPr id="5" name="Picture 4"/>
            <p:cNvPicPr>
              <a:picLocks noChangeAspect="1"/>
            </p:cNvPicPr>
            <p:nvPr/>
          </p:nvPicPr>
          <p:blipFill rotWithShape="1">
            <a:blip r:embed="rId3">
              <a:duotone>
                <a:schemeClr val="accent5">
                  <a:shade val="45000"/>
                  <a:satMod val="135000"/>
                </a:schemeClr>
                <a:prstClr val="white"/>
              </a:duotone>
            </a:blip>
            <a:srcRect r="16940"/>
            <a:stretch/>
          </p:blipFill>
          <p:spPr>
            <a:xfrm>
              <a:off x="4995080" y="5039038"/>
              <a:ext cx="4148920" cy="1343138"/>
            </a:xfrm>
            <a:prstGeom prst="rect">
              <a:avLst/>
            </a:prstGeom>
          </p:spPr>
        </p:pic>
        <p:pic>
          <p:nvPicPr>
            <p:cNvPr id="6" name="Picture 5"/>
            <p:cNvPicPr>
              <a:picLocks noChangeAspect="1"/>
            </p:cNvPicPr>
            <p:nvPr/>
          </p:nvPicPr>
          <p:blipFill rotWithShape="1">
            <a:blip r:embed="rId3">
              <a:duotone>
                <a:schemeClr val="accent5">
                  <a:shade val="45000"/>
                  <a:satMod val="135000"/>
                </a:schemeClr>
                <a:prstClr val="white"/>
              </a:duotone>
            </a:blip>
            <a:srcRect l="29578" r="36269"/>
            <a:stretch/>
          </p:blipFill>
          <p:spPr>
            <a:xfrm>
              <a:off x="3998793" y="5039038"/>
              <a:ext cx="1705971" cy="1343138"/>
            </a:xfrm>
            <a:prstGeom prst="rect">
              <a:avLst/>
            </a:prstGeom>
          </p:spPr>
        </p:pic>
      </p:grpSp>
    </p:spTree>
    <p:extLst>
      <p:ext uri="{BB962C8B-B14F-4D97-AF65-F5344CB8AC3E}">
        <p14:creationId xmlns:p14="http://schemas.microsoft.com/office/powerpoint/2010/main" val="4971891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20307" y="960599"/>
            <a:ext cx="8052922" cy="1020834"/>
          </a:xfrm>
        </p:spPr>
        <p:txBody>
          <a:bodyPr/>
          <a:lstStyle/>
          <a:p>
            <a:r>
              <a:rPr altLang="en-US" sz="3200" dirty="0"/>
              <a:t>Other Ways to Qualify</a:t>
            </a:r>
          </a:p>
        </p:txBody>
      </p:sp>
      <p:sp>
        <p:nvSpPr>
          <p:cNvPr id="33795" name="Content Placeholder 2"/>
          <p:cNvSpPr>
            <a:spLocks noGrp="1"/>
          </p:cNvSpPr>
          <p:nvPr>
            <p:ph idx="1"/>
          </p:nvPr>
        </p:nvSpPr>
        <p:spPr>
          <a:xfrm>
            <a:off x="498474" y="1889760"/>
            <a:ext cx="8074755" cy="4144963"/>
          </a:xfrm>
        </p:spPr>
        <p:txBody>
          <a:bodyPr>
            <a:normAutofit/>
          </a:bodyPr>
          <a:lstStyle/>
          <a:p>
            <a:pPr marL="0" indent="0">
              <a:spcBef>
                <a:spcPts val="0"/>
              </a:spcBef>
              <a:spcAft>
                <a:spcPts val="600"/>
              </a:spcAft>
              <a:buFont typeface="Arial" panose="020B0604020202020204" pitchFamily="34" charset="0"/>
              <a:buNone/>
            </a:pPr>
            <a:r>
              <a:rPr lang="en-US" altLang="en-US" sz="1800" dirty="0"/>
              <a:t>Students who have demonstrated academic merit through a recognition program may be eligible for Bright Futures without having to meet one or more of the requirements. </a:t>
            </a:r>
          </a:p>
          <a:p>
            <a:pPr marL="0" indent="0">
              <a:spcBef>
                <a:spcPts val="1200"/>
              </a:spcBef>
              <a:spcAft>
                <a:spcPts val="600"/>
              </a:spcAft>
              <a:buFont typeface="Arial" panose="020B0604020202020204" pitchFamily="34" charset="0"/>
              <a:buNone/>
            </a:pPr>
            <a:r>
              <a:rPr lang="en-US" altLang="en-US" sz="1600" dirty="0"/>
              <a:t>Note: Both AICE and IB Diplomas must be earned prior to high school graduation.</a:t>
            </a:r>
          </a:p>
          <a:p>
            <a:pPr marL="0" indent="0">
              <a:spcBef>
                <a:spcPts val="0"/>
              </a:spcBef>
              <a:spcAft>
                <a:spcPts val="600"/>
              </a:spcAft>
              <a:buFont typeface="Arial" panose="020B0604020202020204" pitchFamily="34" charset="0"/>
              <a:buNone/>
            </a:pPr>
            <a:endParaRPr lang="en-US" altLang="en-US" dirty="0"/>
          </a:p>
        </p:txBody>
      </p:sp>
      <p:pic>
        <p:nvPicPr>
          <p:cNvPr id="3" name="Picture 2" descr="Table&#10;&#10;Description automatically generated">
            <a:extLst>
              <a:ext uri="{FF2B5EF4-FFF2-40B4-BE49-F238E27FC236}">
                <a16:creationId xmlns:a16="http://schemas.microsoft.com/office/drawing/2014/main" id="{C6032032-08C2-6E41-B40B-62BA7F2758E7}"/>
              </a:ext>
            </a:extLst>
          </p:cNvPr>
          <p:cNvPicPr>
            <a:picLocks noChangeAspect="1"/>
          </p:cNvPicPr>
          <p:nvPr/>
        </p:nvPicPr>
        <p:blipFill>
          <a:blip r:embed="rId3"/>
          <a:stretch>
            <a:fillRect/>
          </a:stretch>
        </p:blipFill>
        <p:spPr>
          <a:xfrm>
            <a:off x="520307" y="3263390"/>
            <a:ext cx="7988969" cy="3153932"/>
          </a:xfrm>
          <a:prstGeom prst="rect">
            <a:avLst/>
          </a:prstGeom>
        </p:spPr>
      </p:pic>
    </p:spTree>
    <p:extLst>
      <p:ext uri="{BB962C8B-B14F-4D97-AF65-F5344CB8AC3E}">
        <p14:creationId xmlns:p14="http://schemas.microsoft.com/office/powerpoint/2010/main" val="7782647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98474" y="1033973"/>
            <a:ext cx="8468246" cy="1020834"/>
          </a:xfrm>
        </p:spPr>
        <p:txBody>
          <a:bodyPr/>
          <a:lstStyle/>
          <a:p>
            <a:pPr>
              <a:lnSpc>
                <a:spcPct val="75000"/>
              </a:lnSpc>
            </a:pPr>
            <a:r>
              <a:rPr lang="en-US" altLang="en-US" sz="3200" dirty="0"/>
              <a:t>GSC </a:t>
            </a:r>
            <a:r>
              <a:rPr altLang="en-US" sz="3200" dirty="0"/>
              <a:t>Scholars Award Requirements</a:t>
            </a:r>
          </a:p>
        </p:txBody>
      </p:sp>
      <p:sp>
        <p:nvSpPr>
          <p:cNvPr id="2" name="Content Placeholder 1"/>
          <p:cNvSpPr>
            <a:spLocks noGrp="1"/>
          </p:cNvSpPr>
          <p:nvPr>
            <p:ph idx="1"/>
          </p:nvPr>
        </p:nvSpPr>
        <p:spPr>
          <a:xfrm>
            <a:off x="498474" y="1981200"/>
            <a:ext cx="8124318" cy="4144963"/>
          </a:xfrm>
        </p:spPr>
        <p:txBody>
          <a:bodyPr/>
          <a:lstStyle/>
          <a:p>
            <a:pPr marL="0" indent="0">
              <a:spcBef>
                <a:spcPts val="0"/>
              </a:spcBef>
              <a:spcAft>
                <a:spcPts val="1800"/>
              </a:spcAft>
              <a:buFont typeface="Arial" charset="0"/>
              <a:buNone/>
              <a:defRPr/>
            </a:pPr>
            <a:r>
              <a:rPr lang="en-US" sz="2400" dirty="0"/>
              <a:t>Florida high school students who wish to qualify for the Florida GSC award must meet the following initial eligibility requirements: </a:t>
            </a:r>
          </a:p>
          <a:p>
            <a:pPr>
              <a:spcBef>
                <a:spcPts val="0"/>
              </a:spcBef>
              <a:spcAft>
                <a:spcPts val="1800"/>
              </a:spcAft>
              <a:defRPr/>
            </a:pPr>
            <a:r>
              <a:rPr lang="en-US" sz="2400" dirty="0"/>
              <a:t>Earn a minimum of 5 postsecondary credit hours through CAPE industry certifications, which articulate for college credit.</a:t>
            </a:r>
          </a:p>
          <a:p>
            <a:pPr>
              <a:spcBef>
                <a:spcPts val="0"/>
              </a:spcBef>
              <a:spcAft>
                <a:spcPts val="600"/>
              </a:spcAft>
              <a:defRPr/>
            </a:pPr>
            <a:r>
              <a:rPr lang="en-US" sz="2400" dirty="0"/>
              <a:t>Complete and turn in 30 service hours.</a:t>
            </a:r>
          </a:p>
          <a:p>
            <a:pPr marL="0" indent="0">
              <a:spcBef>
                <a:spcPts val="0"/>
              </a:spcBef>
              <a:spcAft>
                <a:spcPts val="600"/>
              </a:spcAft>
              <a:buFont typeface="Arial" panose="020B0604020202020204" pitchFamily="34" charset="0"/>
              <a:buNone/>
              <a:defRPr/>
            </a:pPr>
            <a:endParaRPr lang="en-US" dirty="0"/>
          </a:p>
        </p:txBody>
      </p:sp>
    </p:spTree>
    <p:extLst>
      <p:ext uri="{BB962C8B-B14F-4D97-AF65-F5344CB8AC3E}">
        <p14:creationId xmlns:p14="http://schemas.microsoft.com/office/powerpoint/2010/main" val="41493748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98474" y="952041"/>
            <a:ext cx="8052922" cy="1020834"/>
          </a:xfrm>
        </p:spPr>
        <p:txBody>
          <a:bodyPr/>
          <a:lstStyle/>
          <a:p>
            <a:r>
              <a:rPr lang="en-US" altLang="en-US" sz="3200" dirty="0"/>
              <a:t>GSC </a:t>
            </a:r>
            <a:r>
              <a:rPr altLang="en-US" sz="3200" dirty="0"/>
              <a:t>Scholars</a:t>
            </a:r>
          </a:p>
        </p:txBody>
      </p:sp>
      <p:sp>
        <p:nvSpPr>
          <p:cNvPr id="36867" name="Content Placeholder 2"/>
          <p:cNvSpPr>
            <a:spLocks noGrp="1"/>
          </p:cNvSpPr>
          <p:nvPr>
            <p:ph idx="1"/>
          </p:nvPr>
        </p:nvSpPr>
        <p:spPr>
          <a:xfrm>
            <a:off x="498474" y="1981200"/>
            <a:ext cx="8052922" cy="4144963"/>
          </a:xfrm>
        </p:spPr>
        <p:txBody>
          <a:bodyPr>
            <a:normAutofit fontScale="92500" lnSpcReduction="10000"/>
          </a:bodyPr>
          <a:lstStyle/>
          <a:p>
            <a:pPr>
              <a:lnSpc>
                <a:spcPct val="110000"/>
              </a:lnSpc>
              <a:spcBef>
                <a:spcPts val="0"/>
              </a:spcBef>
              <a:spcAft>
                <a:spcPts val="600"/>
              </a:spcAft>
            </a:pPr>
            <a:r>
              <a:rPr lang="en-US" altLang="en-US" sz="2400" dirty="0"/>
              <a:t>GSC may be funded if enrolled in a career education or certificate program. </a:t>
            </a:r>
          </a:p>
          <a:p>
            <a:pPr>
              <a:lnSpc>
                <a:spcPct val="110000"/>
              </a:lnSpc>
              <a:spcBef>
                <a:spcPts val="0"/>
              </a:spcBef>
              <a:spcAft>
                <a:spcPts val="600"/>
              </a:spcAft>
            </a:pPr>
            <a:r>
              <a:rPr lang="en-US" altLang="en-US" sz="2400" dirty="0"/>
              <a:t>Upon completion of an associate in science degree program that articulates to a bachelor of science degree, a GSC Scholar may also receive an award for a maximum of 60 credit hours toward a bachelor of science degree program.</a:t>
            </a:r>
          </a:p>
          <a:p>
            <a:pPr>
              <a:lnSpc>
                <a:spcPct val="110000"/>
              </a:lnSpc>
              <a:spcBef>
                <a:spcPts val="0"/>
              </a:spcBef>
              <a:spcAft>
                <a:spcPts val="600"/>
              </a:spcAft>
            </a:pPr>
            <a:r>
              <a:rPr lang="en-US" altLang="en-US" sz="2400" dirty="0"/>
              <a:t>Upon completion of an associate in applied science program, a GSC Scholar may also receive an award for a maximum of 60 credit hours toward a bachelor of applied science degree program. </a:t>
            </a:r>
          </a:p>
        </p:txBody>
      </p:sp>
    </p:spTree>
    <p:extLst>
      <p:ext uri="{BB962C8B-B14F-4D97-AF65-F5344CB8AC3E}">
        <p14:creationId xmlns:p14="http://schemas.microsoft.com/office/powerpoint/2010/main" val="24745253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98474" y="1010278"/>
            <a:ext cx="8052922" cy="1020834"/>
          </a:xfrm>
        </p:spPr>
        <p:txBody>
          <a:bodyPr/>
          <a:lstStyle/>
          <a:p>
            <a:pPr>
              <a:lnSpc>
                <a:spcPct val="85000"/>
              </a:lnSpc>
            </a:pPr>
            <a:r>
              <a:rPr lang="en-US" altLang="en-US" sz="3200" dirty="0"/>
              <a:t>GSV </a:t>
            </a:r>
            <a:r>
              <a:rPr altLang="en-US" sz="3200" dirty="0"/>
              <a:t>Scholars Award Requirements</a:t>
            </a:r>
          </a:p>
        </p:txBody>
      </p:sp>
      <p:sp>
        <p:nvSpPr>
          <p:cNvPr id="37891" name="Content Placeholder 1"/>
          <p:cNvSpPr>
            <a:spLocks noGrp="1"/>
          </p:cNvSpPr>
          <p:nvPr>
            <p:ph idx="1"/>
          </p:nvPr>
        </p:nvSpPr>
        <p:spPr>
          <a:xfrm>
            <a:off x="498474" y="1981200"/>
            <a:ext cx="8052922" cy="4144963"/>
          </a:xfrm>
        </p:spPr>
        <p:txBody>
          <a:bodyPr>
            <a:normAutofit/>
          </a:bodyPr>
          <a:lstStyle/>
          <a:p>
            <a:r>
              <a:rPr lang="en-US" altLang="en-US" sz="2300" dirty="0"/>
              <a:t>Achieve the required weighted minimum 3.0 GPA in the non-elective high school courses. </a:t>
            </a:r>
          </a:p>
          <a:p>
            <a:r>
              <a:rPr lang="en-US" altLang="en-US" sz="2300" dirty="0"/>
              <a:t>Take at least 3 full credits in a single CTE program.</a:t>
            </a:r>
          </a:p>
          <a:p>
            <a:r>
              <a:rPr lang="en-US" altLang="en-US" sz="2300" dirty="0"/>
              <a:t>Achieve the required minimum 3.5 unweighted GPA in the career education courses.</a:t>
            </a:r>
          </a:p>
          <a:p>
            <a:r>
              <a:rPr lang="en-US" altLang="en-US" sz="2300" dirty="0"/>
              <a:t>Achieve the required minimum score on the ACT®, SAT® or Florida P.E.R.T. exams. </a:t>
            </a:r>
          </a:p>
          <a:p>
            <a:r>
              <a:rPr lang="en-US" altLang="en-US" sz="2300" dirty="0"/>
              <a:t>Complete 30 service hours. </a:t>
            </a:r>
          </a:p>
        </p:txBody>
      </p:sp>
    </p:spTree>
    <p:extLst>
      <p:ext uri="{BB962C8B-B14F-4D97-AF65-F5344CB8AC3E}">
        <p14:creationId xmlns:p14="http://schemas.microsoft.com/office/powerpoint/2010/main" val="228213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3DBD13C-06C1-4336-A12E-99F518C3967C}"/>
              </a:ext>
            </a:extLst>
          </p:cNvPr>
          <p:cNvGraphicFramePr>
            <a:graphicFrameLocks noGrp="1"/>
          </p:cNvGraphicFramePr>
          <p:nvPr>
            <p:extLst>
              <p:ext uri="{D42A27DB-BD31-4B8C-83A1-F6EECF244321}">
                <p14:modId xmlns:p14="http://schemas.microsoft.com/office/powerpoint/2010/main" val="2574712487"/>
              </p:ext>
            </p:extLst>
          </p:nvPr>
        </p:nvGraphicFramePr>
        <p:xfrm>
          <a:off x="1188" y="1429940"/>
          <a:ext cx="9141619" cy="4803022"/>
        </p:xfrm>
        <a:graphic>
          <a:graphicData uri="http://schemas.openxmlformats.org/drawingml/2006/table">
            <a:tbl>
              <a:tblPr/>
              <a:tblGrid>
                <a:gridCol w="2082718">
                  <a:extLst>
                    <a:ext uri="{9D8B030D-6E8A-4147-A177-3AD203B41FA5}">
                      <a16:colId xmlns:a16="http://schemas.microsoft.com/office/drawing/2014/main" val="20000"/>
                    </a:ext>
                  </a:extLst>
                </a:gridCol>
                <a:gridCol w="2071396">
                  <a:extLst>
                    <a:ext uri="{9D8B030D-6E8A-4147-A177-3AD203B41FA5}">
                      <a16:colId xmlns:a16="http://schemas.microsoft.com/office/drawing/2014/main" val="20001"/>
                    </a:ext>
                  </a:extLst>
                </a:gridCol>
                <a:gridCol w="2628617">
                  <a:extLst>
                    <a:ext uri="{9D8B030D-6E8A-4147-A177-3AD203B41FA5}">
                      <a16:colId xmlns:a16="http://schemas.microsoft.com/office/drawing/2014/main" val="20002"/>
                    </a:ext>
                  </a:extLst>
                </a:gridCol>
                <a:gridCol w="2358888">
                  <a:extLst>
                    <a:ext uri="{9D8B030D-6E8A-4147-A177-3AD203B41FA5}">
                      <a16:colId xmlns:a16="http://schemas.microsoft.com/office/drawing/2014/main" val="20003"/>
                    </a:ext>
                  </a:extLst>
                </a:gridCol>
              </a:tblGrid>
              <a:tr h="692298">
                <a:tc>
                  <a:txBody>
                    <a:bodyPr/>
                    <a:lstStyle/>
                    <a:p>
                      <a:pPr marL="0" marR="0">
                        <a:spcBef>
                          <a:spcPts val="0"/>
                        </a:spcBef>
                        <a:spcAft>
                          <a:spcPts val="0"/>
                        </a:spcAft>
                      </a:pPr>
                      <a:r>
                        <a:rPr lang="en-GB" sz="1400" b="1" dirty="0">
                          <a:solidFill>
                            <a:schemeClr val="bg1"/>
                          </a:solidFill>
                          <a:latin typeface="+mn-lt"/>
                          <a:ea typeface="Calibri"/>
                        </a:rPr>
                        <a:t>Group 1</a:t>
                      </a:r>
                      <a:endParaRPr lang="en-US" sz="1400" dirty="0">
                        <a:solidFill>
                          <a:schemeClr val="bg1"/>
                        </a:solidFill>
                        <a:latin typeface="+mn-lt"/>
                        <a:ea typeface="Times New Roman"/>
                      </a:endParaRPr>
                    </a:p>
                    <a:p>
                      <a:pPr marL="0" marR="0">
                        <a:spcBef>
                          <a:spcPts val="0"/>
                        </a:spcBef>
                        <a:spcAft>
                          <a:spcPts val="0"/>
                        </a:spcAft>
                      </a:pPr>
                      <a:r>
                        <a:rPr lang="en-GB" sz="1400" b="1" dirty="0">
                          <a:solidFill>
                            <a:schemeClr val="bg1"/>
                          </a:solidFill>
                          <a:latin typeface="+mn-lt"/>
                          <a:ea typeface="Calibri"/>
                        </a:rPr>
                        <a:t>Mathematics and  Science</a:t>
                      </a:r>
                      <a:endParaRPr lang="en-US" sz="1400" dirty="0">
                        <a:solidFill>
                          <a:schemeClr val="bg1"/>
                        </a:solidFill>
                        <a:latin typeface="+mn-lt"/>
                        <a:ea typeface="Times New Roman"/>
                      </a:endParaRPr>
                    </a:p>
                  </a:txBody>
                  <a:tcPr marL="65182" marR="65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0144"/>
                    </a:solidFill>
                  </a:tcPr>
                </a:tc>
                <a:tc>
                  <a:txBody>
                    <a:bodyPr/>
                    <a:lstStyle/>
                    <a:p>
                      <a:pPr marL="0" marR="0">
                        <a:spcBef>
                          <a:spcPts val="0"/>
                        </a:spcBef>
                        <a:spcAft>
                          <a:spcPts val="0"/>
                        </a:spcAft>
                      </a:pPr>
                      <a:endParaRPr lang="en-GB" sz="1400" b="1" dirty="0">
                        <a:solidFill>
                          <a:schemeClr val="bg1"/>
                        </a:solidFill>
                        <a:latin typeface="+mn-lt"/>
                        <a:ea typeface="Calibri"/>
                      </a:endParaRPr>
                    </a:p>
                    <a:p>
                      <a:pPr marL="0" marR="0">
                        <a:spcBef>
                          <a:spcPts val="0"/>
                        </a:spcBef>
                        <a:spcAft>
                          <a:spcPts val="0"/>
                        </a:spcAft>
                      </a:pPr>
                      <a:r>
                        <a:rPr lang="en-GB" sz="1400" b="1" dirty="0">
                          <a:solidFill>
                            <a:schemeClr val="bg1"/>
                          </a:solidFill>
                          <a:latin typeface="+mn-lt"/>
                          <a:ea typeface="Calibri"/>
                        </a:rPr>
                        <a:t>Group 2</a:t>
                      </a:r>
                      <a:endParaRPr lang="en-US" sz="1400" dirty="0">
                        <a:solidFill>
                          <a:schemeClr val="bg1"/>
                        </a:solidFill>
                        <a:latin typeface="+mn-lt"/>
                        <a:ea typeface="Times New Roman"/>
                      </a:endParaRPr>
                    </a:p>
                    <a:p>
                      <a:pPr marL="0" marR="0">
                        <a:spcBef>
                          <a:spcPts val="0"/>
                        </a:spcBef>
                        <a:spcAft>
                          <a:spcPts val="0"/>
                        </a:spcAft>
                      </a:pPr>
                      <a:r>
                        <a:rPr lang="en-GB" sz="1400" b="1" dirty="0">
                          <a:solidFill>
                            <a:schemeClr val="bg1"/>
                          </a:solidFill>
                          <a:latin typeface="+mn-lt"/>
                          <a:ea typeface="Calibri"/>
                        </a:rPr>
                        <a:t>Languages</a:t>
                      </a:r>
                      <a:endParaRPr lang="en-US" sz="1400" dirty="0">
                        <a:solidFill>
                          <a:schemeClr val="bg1"/>
                        </a:solidFill>
                        <a:latin typeface="+mn-lt"/>
                        <a:ea typeface="Times New Roman"/>
                      </a:endParaRPr>
                    </a:p>
                  </a:txBody>
                  <a:tcPr marL="65182" marR="65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0144"/>
                    </a:solidFill>
                  </a:tcPr>
                </a:tc>
                <a:tc>
                  <a:txBody>
                    <a:bodyPr/>
                    <a:lstStyle/>
                    <a:p>
                      <a:pPr marL="0" marR="0">
                        <a:spcBef>
                          <a:spcPts val="0"/>
                        </a:spcBef>
                        <a:spcAft>
                          <a:spcPts val="0"/>
                        </a:spcAft>
                      </a:pPr>
                      <a:endParaRPr lang="en-GB" sz="1400" b="1" dirty="0">
                        <a:solidFill>
                          <a:schemeClr val="bg1"/>
                        </a:solidFill>
                        <a:latin typeface="+mn-lt"/>
                        <a:ea typeface="Calibri"/>
                      </a:endParaRPr>
                    </a:p>
                    <a:p>
                      <a:pPr marL="0" marR="0">
                        <a:spcBef>
                          <a:spcPts val="0"/>
                        </a:spcBef>
                        <a:spcAft>
                          <a:spcPts val="0"/>
                        </a:spcAft>
                      </a:pPr>
                      <a:r>
                        <a:rPr lang="en-GB" sz="1400" b="1" dirty="0">
                          <a:solidFill>
                            <a:schemeClr val="bg1"/>
                          </a:solidFill>
                          <a:latin typeface="+mn-lt"/>
                          <a:ea typeface="Calibri"/>
                        </a:rPr>
                        <a:t>Group 3</a:t>
                      </a:r>
                      <a:endParaRPr lang="en-US" sz="1400" dirty="0">
                        <a:solidFill>
                          <a:schemeClr val="bg1"/>
                        </a:solidFill>
                        <a:latin typeface="+mn-lt"/>
                        <a:ea typeface="Times New Roman"/>
                      </a:endParaRPr>
                    </a:p>
                    <a:p>
                      <a:pPr marL="0" marR="0">
                        <a:spcBef>
                          <a:spcPts val="0"/>
                        </a:spcBef>
                        <a:spcAft>
                          <a:spcPts val="0"/>
                        </a:spcAft>
                      </a:pPr>
                      <a:r>
                        <a:rPr lang="en-GB" sz="1400" b="1" dirty="0">
                          <a:solidFill>
                            <a:schemeClr val="bg1"/>
                          </a:solidFill>
                          <a:latin typeface="+mn-lt"/>
                          <a:ea typeface="Calibri"/>
                        </a:rPr>
                        <a:t>Arts &amp; Humanities</a:t>
                      </a:r>
                      <a:endParaRPr lang="en-US" sz="1400" dirty="0">
                        <a:solidFill>
                          <a:schemeClr val="bg1"/>
                        </a:solidFill>
                        <a:latin typeface="+mn-lt"/>
                        <a:ea typeface="Times New Roman"/>
                      </a:endParaRPr>
                    </a:p>
                  </a:txBody>
                  <a:tcPr marL="65182" marR="65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0144"/>
                    </a:solidFill>
                  </a:tcPr>
                </a:tc>
                <a:tc>
                  <a:txBody>
                    <a:bodyPr/>
                    <a:lstStyle/>
                    <a:p>
                      <a:pPr marL="0" marR="0">
                        <a:spcBef>
                          <a:spcPts val="0"/>
                        </a:spcBef>
                        <a:spcAft>
                          <a:spcPts val="0"/>
                        </a:spcAft>
                      </a:pPr>
                      <a:r>
                        <a:rPr lang="en-GB" sz="1400" b="1" dirty="0">
                          <a:solidFill>
                            <a:schemeClr val="bg1"/>
                          </a:solidFill>
                          <a:latin typeface="+mn-lt"/>
                          <a:ea typeface="Calibri"/>
                        </a:rPr>
                        <a:t>Group 4</a:t>
                      </a:r>
                      <a:r>
                        <a:rPr lang="en-US" sz="1400" b="0" dirty="0">
                          <a:solidFill>
                            <a:schemeClr val="bg1"/>
                          </a:solidFill>
                          <a:latin typeface="+mn-lt"/>
                          <a:ea typeface="Calibri"/>
                        </a:rPr>
                        <a:t>   </a:t>
                      </a:r>
                      <a:r>
                        <a:rPr lang="en-GB" sz="1400" b="1" dirty="0">
                          <a:solidFill>
                            <a:schemeClr val="bg1"/>
                          </a:solidFill>
                          <a:latin typeface="+mn-lt"/>
                          <a:ea typeface="Calibri"/>
                        </a:rPr>
                        <a:t>Interdisciplinary &amp;  skills-based subjects</a:t>
                      </a:r>
                      <a:endParaRPr lang="en-US" sz="1400" dirty="0">
                        <a:solidFill>
                          <a:schemeClr val="bg1"/>
                        </a:solidFill>
                        <a:latin typeface="+mn-lt"/>
                        <a:ea typeface="Times New Roman"/>
                      </a:endParaRPr>
                    </a:p>
                  </a:txBody>
                  <a:tcPr marL="65182" marR="65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0144"/>
                    </a:solidFill>
                  </a:tcPr>
                </a:tc>
                <a:extLst>
                  <a:ext uri="{0D108BD9-81ED-4DB2-BD59-A6C34878D82A}">
                    <a16:rowId xmlns:a16="http://schemas.microsoft.com/office/drawing/2014/main" val="10000"/>
                  </a:ext>
                </a:extLst>
              </a:tr>
              <a:tr h="4110724">
                <a:tc>
                  <a:txBody>
                    <a:bodyPr/>
                    <a:lstStyle/>
                    <a:p>
                      <a:pPr marL="0" marR="0" lvl="0" indent="0">
                        <a:spcBef>
                          <a:spcPts val="0"/>
                        </a:spcBef>
                        <a:spcAft>
                          <a:spcPts val="200"/>
                        </a:spcAft>
                        <a:buFontTx/>
                        <a:buNone/>
                      </a:pPr>
                      <a:r>
                        <a:rPr lang="en-GB" sz="1400" b="1" dirty="0">
                          <a:solidFill>
                            <a:schemeClr val="bg1"/>
                          </a:solidFill>
                          <a:latin typeface="+mn-lt"/>
                          <a:ea typeface="Calibri"/>
                        </a:rPr>
                        <a:t>Biology</a:t>
                      </a:r>
                      <a:endParaRPr lang="en-US" sz="1400" b="1" dirty="0">
                        <a:solidFill>
                          <a:schemeClr val="bg1"/>
                        </a:solidFill>
                        <a:latin typeface="+mn-lt"/>
                        <a:ea typeface="Times New Roman"/>
                      </a:endParaRPr>
                    </a:p>
                    <a:p>
                      <a:pPr marL="0" marR="0" lvl="0" indent="0">
                        <a:spcBef>
                          <a:spcPts val="0"/>
                        </a:spcBef>
                        <a:spcAft>
                          <a:spcPts val="200"/>
                        </a:spcAft>
                        <a:buFontTx/>
                        <a:buNone/>
                      </a:pPr>
                      <a:r>
                        <a:rPr lang="en-GB" sz="1400" b="1" dirty="0">
                          <a:solidFill>
                            <a:schemeClr val="bg1"/>
                          </a:solidFill>
                          <a:latin typeface="+mn-lt"/>
                          <a:ea typeface="Calibri"/>
                        </a:rPr>
                        <a:t>Chemistry</a:t>
                      </a:r>
                    </a:p>
                    <a:p>
                      <a:pPr marL="0" marR="0" lvl="0" indent="0">
                        <a:spcBef>
                          <a:spcPts val="0"/>
                        </a:spcBef>
                        <a:spcAft>
                          <a:spcPts val="200"/>
                        </a:spcAft>
                        <a:buFontTx/>
                        <a:buNone/>
                      </a:pPr>
                      <a:r>
                        <a:rPr lang="en-GB" sz="1400" b="1" dirty="0">
                          <a:solidFill>
                            <a:schemeClr val="bg1"/>
                          </a:solidFill>
                          <a:latin typeface="+mn-lt"/>
                          <a:ea typeface="Times New Roman"/>
                        </a:rPr>
                        <a:t>Computer Science</a:t>
                      </a:r>
                      <a:endParaRPr lang="en-US" sz="1400" b="1" dirty="0">
                        <a:solidFill>
                          <a:schemeClr val="bg1"/>
                        </a:solidFill>
                        <a:latin typeface="+mn-lt"/>
                        <a:ea typeface="Times New Roman"/>
                      </a:endParaRPr>
                    </a:p>
                    <a:p>
                      <a:pPr marL="0" marR="0" lvl="0" indent="0">
                        <a:spcBef>
                          <a:spcPts val="0"/>
                        </a:spcBef>
                        <a:spcAft>
                          <a:spcPts val="200"/>
                        </a:spcAft>
                        <a:buFontTx/>
                        <a:buNone/>
                      </a:pPr>
                      <a:r>
                        <a:rPr lang="en-GB" sz="1400" b="1" dirty="0">
                          <a:solidFill>
                            <a:schemeClr val="bg1"/>
                          </a:solidFill>
                          <a:latin typeface="+mn-lt"/>
                          <a:ea typeface="Calibri"/>
                        </a:rPr>
                        <a:t>Design &amp;</a:t>
                      </a:r>
                      <a:br>
                        <a:rPr lang="en-GB" sz="1400" b="1" dirty="0">
                          <a:solidFill>
                            <a:schemeClr val="bg1"/>
                          </a:solidFill>
                          <a:latin typeface="+mn-lt"/>
                          <a:ea typeface="Calibri"/>
                        </a:rPr>
                      </a:br>
                      <a:r>
                        <a:rPr lang="en-GB" sz="1400" b="1" dirty="0">
                          <a:solidFill>
                            <a:schemeClr val="bg1"/>
                          </a:solidFill>
                          <a:latin typeface="+mn-lt"/>
                          <a:ea typeface="Calibri"/>
                        </a:rPr>
                        <a:t>  Technology</a:t>
                      </a:r>
                      <a:endParaRPr lang="en-US" sz="1400" b="1" dirty="0">
                        <a:solidFill>
                          <a:schemeClr val="bg1"/>
                        </a:solidFill>
                        <a:latin typeface="+mn-lt"/>
                        <a:ea typeface="Times New Roman"/>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b="1" dirty="0">
                          <a:solidFill>
                            <a:schemeClr val="bg1"/>
                          </a:solidFill>
                          <a:latin typeface="+mn-lt"/>
                          <a:ea typeface="Calibri"/>
                        </a:rPr>
                        <a:t>Environmental </a:t>
                      </a:r>
                      <a:br>
                        <a:rPr lang="en-GB" sz="1400" b="1" dirty="0">
                          <a:solidFill>
                            <a:schemeClr val="bg1"/>
                          </a:solidFill>
                          <a:latin typeface="+mn-lt"/>
                          <a:ea typeface="Calibri"/>
                        </a:rPr>
                      </a:br>
                      <a:r>
                        <a:rPr lang="en-GB" sz="1400" b="1" dirty="0">
                          <a:solidFill>
                            <a:schemeClr val="bg1"/>
                          </a:solidFill>
                          <a:latin typeface="+mn-lt"/>
                          <a:ea typeface="Calibri"/>
                        </a:rPr>
                        <a:t>Management </a:t>
                      </a:r>
                      <a:br>
                        <a:rPr lang="en-GB" sz="1400" b="1" dirty="0">
                          <a:solidFill>
                            <a:schemeClr val="bg1"/>
                          </a:solidFill>
                          <a:latin typeface="+mn-lt"/>
                          <a:ea typeface="Calibri"/>
                        </a:rPr>
                      </a:br>
                      <a:r>
                        <a:rPr lang="en-GB" sz="1400" b="1" dirty="0">
                          <a:solidFill>
                            <a:schemeClr val="bg1"/>
                          </a:solidFill>
                          <a:latin typeface="+mn-lt"/>
                          <a:ea typeface="Calibri"/>
                        </a:rPr>
                        <a:t>Further</a:t>
                      </a:r>
                      <a:br>
                        <a:rPr lang="en-GB" sz="1400" b="1" dirty="0">
                          <a:solidFill>
                            <a:schemeClr val="bg1"/>
                          </a:solidFill>
                          <a:latin typeface="+mn-lt"/>
                          <a:ea typeface="Calibri"/>
                        </a:rPr>
                      </a:br>
                      <a:r>
                        <a:rPr lang="en-GB" sz="1400" b="1" dirty="0">
                          <a:solidFill>
                            <a:schemeClr val="bg1"/>
                          </a:solidFill>
                          <a:latin typeface="+mn-lt"/>
                          <a:ea typeface="Calibri"/>
                        </a:rPr>
                        <a:t>  Mathematics </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400" b="1" dirty="0">
                          <a:solidFill>
                            <a:schemeClr val="bg1"/>
                          </a:solidFill>
                          <a:latin typeface="+mn-lt"/>
                          <a:ea typeface="Times New Roman"/>
                        </a:rPr>
                        <a:t>Information </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400" b="1" baseline="0" dirty="0">
                          <a:solidFill>
                            <a:schemeClr val="bg1"/>
                          </a:solidFill>
                          <a:latin typeface="+mn-lt"/>
                          <a:ea typeface="Times New Roman"/>
                        </a:rPr>
                        <a:t>  </a:t>
                      </a:r>
                      <a:r>
                        <a:rPr lang="en-US" sz="1400" b="1" dirty="0">
                          <a:solidFill>
                            <a:schemeClr val="bg1"/>
                          </a:solidFill>
                          <a:latin typeface="+mn-lt"/>
                          <a:ea typeface="Times New Roman"/>
                        </a:rPr>
                        <a:t>Technology</a:t>
                      </a:r>
                    </a:p>
                    <a:p>
                      <a:pPr marL="0" marR="0" lvl="0" indent="0">
                        <a:spcBef>
                          <a:spcPts val="0"/>
                        </a:spcBef>
                        <a:spcAft>
                          <a:spcPts val="200"/>
                        </a:spcAft>
                        <a:buFontTx/>
                        <a:buNone/>
                      </a:pPr>
                      <a:r>
                        <a:rPr lang="en-GB" sz="1400" b="1" dirty="0">
                          <a:solidFill>
                            <a:schemeClr val="bg1"/>
                          </a:solidFill>
                          <a:latin typeface="+mn-lt"/>
                          <a:ea typeface="Calibri"/>
                        </a:rPr>
                        <a:t>Marine Science</a:t>
                      </a:r>
                      <a:endParaRPr lang="en-US" sz="1400" b="1" dirty="0">
                        <a:solidFill>
                          <a:schemeClr val="bg1"/>
                        </a:solidFill>
                        <a:latin typeface="+mn-lt"/>
                        <a:ea typeface="Times New Roman"/>
                      </a:endParaRPr>
                    </a:p>
                    <a:p>
                      <a:pPr marL="0" marR="0" lvl="0" indent="0">
                        <a:spcBef>
                          <a:spcPts val="0"/>
                        </a:spcBef>
                        <a:spcAft>
                          <a:spcPts val="200"/>
                        </a:spcAft>
                        <a:buFontTx/>
                        <a:buNone/>
                      </a:pPr>
                      <a:r>
                        <a:rPr lang="en-GB" sz="1400" b="1" dirty="0">
                          <a:solidFill>
                            <a:schemeClr val="bg1"/>
                          </a:solidFill>
                          <a:latin typeface="+mn-lt"/>
                          <a:ea typeface="Calibri"/>
                        </a:rPr>
                        <a:t>Mathematics </a:t>
                      </a:r>
                      <a:endParaRPr lang="en-US" sz="1400" b="1" dirty="0">
                        <a:solidFill>
                          <a:schemeClr val="bg1"/>
                        </a:solidFill>
                        <a:latin typeface="+mn-lt"/>
                        <a:ea typeface="Times New Roman"/>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b="1" dirty="0">
                          <a:solidFill>
                            <a:schemeClr val="bg1"/>
                          </a:solidFill>
                          <a:latin typeface="+mn-lt"/>
                          <a:ea typeface="Calibri"/>
                        </a:rPr>
                        <a:t>Physical</a:t>
                      </a:r>
                    </a:p>
                    <a:p>
                      <a:pPr marL="0" marR="0" lvl="0" indent="0" algn="l" defTabSz="914400" rtl="0" eaLnBrk="1" fontAlgn="auto" latinLnBrk="0" hangingPunct="1">
                        <a:lnSpc>
                          <a:spcPct val="100000"/>
                        </a:lnSpc>
                        <a:spcBef>
                          <a:spcPts val="0"/>
                        </a:spcBef>
                        <a:spcAft>
                          <a:spcPts val="200"/>
                        </a:spcAft>
                        <a:buClrTx/>
                        <a:buSzTx/>
                        <a:buFontTx/>
                        <a:buNone/>
                        <a:tabLst/>
                        <a:defRPr/>
                      </a:pPr>
                      <a:r>
                        <a:rPr lang="en-GB" sz="1400" b="1" dirty="0">
                          <a:solidFill>
                            <a:schemeClr val="bg1"/>
                          </a:solidFill>
                          <a:latin typeface="+mn-lt"/>
                          <a:ea typeface="Calibri"/>
                        </a:rPr>
                        <a:t>  Education </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Physics</a:t>
                      </a:r>
                      <a:endParaRPr lang="en-US" sz="1400" b="1" dirty="0">
                        <a:solidFill>
                          <a:schemeClr val="bg1"/>
                        </a:solidFill>
                        <a:latin typeface="+mn-lt"/>
                        <a:ea typeface="Times New Roman"/>
                      </a:endParaRPr>
                    </a:p>
                    <a:p>
                      <a:pPr marL="0" marR="0" lvl="0" indent="0" algn="l" defTabSz="914400" rtl="0" eaLnBrk="1" fontAlgn="auto" latinLnBrk="0" hangingPunct="1">
                        <a:lnSpc>
                          <a:spcPct val="100000"/>
                        </a:lnSpc>
                        <a:spcBef>
                          <a:spcPts val="0"/>
                        </a:spcBef>
                        <a:spcAft>
                          <a:spcPts val="200"/>
                        </a:spcAft>
                        <a:buClrTx/>
                        <a:buSzTx/>
                        <a:buFont typeface="Symbol"/>
                        <a:buNone/>
                        <a:tabLst/>
                        <a:defRPr/>
                      </a:pPr>
                      <a:r>
                        <a:rPr lang="en-GB" sz="1400" b="1" dirty="0">
                          <a:solidFill>
                            <a:schemeClr val="bg1"/>
                          </a:solidFill>
                          <a:latin typeface="+mn-lt"/>
                          <a:ea typeface="Calibri"/>
                        </a:rPr>
                        <a:t>Psychology </a:t>
                      </a:r>
                      <a:endParaRPr lang="en-US" sz="1400" b="1" dirty="0">
                        <a:solidFill>
                          <a:schemeClr val="bg1"/>
                        </a:solidFill>
                        <a:latin typeface="+mn-lt"/>
                        <a:ea typeface="Times New Roman"/>
                      </a:endParaRPr>
                    </a:p>
                  </a:txBody>
                  <a:tcPr marL="65182" marR="65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lvl="0" indent="0">
                        <a:spcBef>
                          <a:spcPts val="0"/>
                        </a:spcBef>
                        <a:spcAft>
                          <a:spcPts val="200"/>
                        </a:spcAft>
                        <a:buFont typeface="Symbol"/>
                        <a:buNone/>
                      </a:pPr>
                      <a:r>
                        <a:rPr lang="en-GB" sz="1400" b="1" dirty="0">
                          <a:solidFill>
                            <a:schemeClr val="bg1"/>
                          </a:solidFill>
                          <a:latin typeface="+mn-lt"/>
                          <a:ea typeface="Calibri"/>
                        </a:rPr>
                        <a:t>Afrikaans Language </a:t>
                      </a:r>
                      <a:br>
                        <a:rPr lang="en-GB" sz="1400" b="1" dirty="0">
                          <a:solidFill>
                            <a:schemeClr val="bg1"/>
                          </a:solidFill>
                          <a:latin typeface="+mn-lt"/>
                          <a:ea typeface="Calibri"/>
                        </a:rPr>
                      </a:br>
                      <a:r>
                        <a:rPr lang="en-GB" sz="1400" b="1" dirty="0">
                          <a:solidFill>
                            <a:schemeClr val="bg1"/>
                          </a:solidFill>
                          <a:latin typeface="+mn-lt"/>
                          <a:ea typeface="Calibri"/>
                        </a:rPr>
                        <a:t>Arabic</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Chinese (Mandarin)</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English Language </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First Language Spanish </a:t>
                      </a:r>
                      <a:br>
                        <a:rPr lang="en-GB" sz="1400" b="1" dirty="0">
                          <a:solidFill>
                            <a:schemeClr val="bg1"/>
                          </a:solidFill>
                          <a:latin typeface="+mn-lt"/>
                          <a:ea typeface="Calibri"/>
                        </a:rPr>
                      </a:br>
                      <a:r>
                        <a:rPr lang="en-GB" sz="1400" b="1" dirty="0">
                          <a:solidFill>
                            <a:schemeClr val="bg1"/>
                          </a:solidFill>
                          <a:latin typeface="+mn-lt"/>
                          <a:ea typeface="Calibri"/>
                        </a:rPr>
                        <a:t>French</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German</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Hindi</a:t>
                      </a:r>
                    </a:p>
                    <a:p>
                      <a:pPr marL="0" marR="0" lvl="0" indent="0">
                        <a:spcBef>
                          <a:spcPts val="0"/>
                        </a:spcBef>
                        <a:spcAft>
                          <a:spcPts val="200"/>
                        </a:spcAft>
                        <a:buFont typeface="Symbol"/>
                        <a:buNone/>
                      </a:pPr>
                      <a:r>
                        <a:rPr lang="en-US" sz="1400" b="1" dirty="0">
                          <a:solidFill>
                            <a:schemeClr val="bg1"/>
                          </a:solidFill>
                          <a:latin typeface="+mn-lt"/>
                          <a:ea typeface="Calibri"/>
                        </a:rPr>
                        <a:t>Language &amp; </a:t>
                      </a:r>
                    </a:p>
                    <a:p>
                      <a:pPr marL="0" marR="0" lvl="0" indent="0">
                        <a:spcBef>
                          <a:spcPts val="0"/>
                        </a:spcBef>
                        <a:spcAft>
                          <a:spcPts val="200"/>
                        </a:spcAft>
                        <a:buFont typeface="Symbol"/>
                        <a:buNone/>
                      </a:pPr>
                      <a:r>
                        <a:rPr lang="en-US" sz="1400" b="1" dirty="0">
                          <a:solidFill>
                            <a:schemeClr val="bg1"/>
                          </a:solidFill>
                          <a:latin typeface="+mn-lt"/>
                          <a:ea typeface="Calibri"/>
                        </a:rPr>
                        <a:t>  Literature in English           </a:t>
                      </a:r>
                    </a:p>
                    <a:p>
                      <a:pPr marL="0" marR="0" lvl="0" indent="0">
                        <a:spcBef>
                          <a:spcPts val="0"/>
                        </a:spcBef>
                        <a:spcAft>
                          <a:spcPts val="200"/>
                        </a:spcAft>
                        <a:buFont typeface="Symbol"/>
                        <a:buNone/>
                      </a:pPr>
                      <a:r>
                        <a:rPr lang="en-US" sz="1400" b="1" dirty="0">
                          <a:solidFill>
                            <a:schemeClr val="bg1"/>
                          </a:solidFill>
                          <a:latin typeface="+mn-lt"/>
                          <a:ea typeface="Times New Roman"/>
                        </a:rPr>
                        <a:t>Japanese Language </a:t>
                      </a:r>
                      <a:r>
                        <a:rPr lang="en-GB" sz="1400" b="1" dirty="0">
                          <a:solidFill>
                            <a:schemeClr val="bg1"/>
                          </a:solidFill>
                          <a:latin typeface="+mn-lt"/>
                          <a:ea typeface="Calibri"/>
                        </a:rPr>
                        <a:t> Portuguese</a:t>
                      </a:r>
                      <a:endParaRPr lang="en-US" sz="1400" b="1" dirty="0">
                        <a:solidFill>
                          <a:schemeClr val="bg1"/>
                        </a:solidFill>
                        <a:latin typeface="+mn-lt"/>
                        <a:ea typeface="Times New Roman"/>
                      </a:endParaRPr>
                    </a:p>
                    <a:p>
                      <a:pPr marL="0" marR="0" lvl="0" indent="0">
                        <a:spcBef>
                          <a:spcPts val="0"/>
                        </a:spcBef>
                        <a:spcAft>
                          <a:spcPts val="200"/>
                        </a:spcAft>
                        <a:buFont typeface="Symbol"/>
                        <a:buNone/>
                      </a:pPr>
                      <a:r>
                        <a:rPr lang="en-GB" sz="1400" b="1" dirty="0">
                          <a:solidFill>
                            <a:schemeClr val="bg1"/>
                          </a:solidFill>
                          <a:latin typeface="+mn-lt"/>
                          <a:ea typeface="Calibri"/>
                        </a:rPr>
                        <a:t>Spanish</a:t>
                      </a:r>
                      <a:endParaRPr lang="en-US" sz="1400" b="1" dirty="0">
                        <a:solidFill>
                          <a:schemeClr val="bg1"/>
                        </a:solidFill>
                        <a:latin typeface="+mn-lt"/>
                        <a:ea typeface="Times New Roman"/>
                      </a:endParaRPr>
                    </a:p>
                  </a:txBody>
                  <a:tcPr marL="65182" marR="65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lvl="0" indent="0">
                        <a:spcBef>
                          <a:spcPts val="0"/>
                        </a:spcBef>
                        <a:spcAft>
                          <a:spcPts val="100"/>
                        </a:spcAft>
                        <a:buFontTx/>
                        <a:buNone/>
                      </a:pPr>
                      <a:r>
                        <a:rPr lang="en-GB" sz="1200" b="1" dirty="0">
                          <a:solidFill>
                            <a:schemeClr val="bg1"/>
                          </a:solidFill>
                          <a:latin typeface="+mn-lt"/>
                          <a:ea typeface="Calibri"/>
                        </a:rPr>
                        <a:t>Accounting</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Art &amp; Design </a:t>
                      </a:r>
                    </a:p>
                    <a:p>
                      <a:pPr marL="0" marR="0" lvl="0" indent="0">
                        <a:spcBef>
                          <a:spcPts val="0"/>
                        </a:spcBef>
                        <a:spcAft>
                          <a:spcPts val="100"/>
                        </a:spcAft>
                        <a:buFontTx/>
                        <a:buNone/>
                      </a:pPr>
                      <a:r>
                        <a:rPr lang="en-GB" sz="1200" b="1" dirty="0">
                          <a:solidFill>
                            <a:schemeClr val="bg1"/>
                          </a:solidFill>
                          <a:latin typeface="+mn-lt"/>
                          <a:ea typeface="Calibri"/>
                        </a:rPr>
                        <a:t>Business </a:t>
                      </a:r>
                    </a:p>
                    <a:p>
                      <a:pPr marL="0" marR="0" lvl="0" indent="0">
                        <a:spcBef>
                          <a:spcPts val="0"/>
                        </a:spcBef>
                        <a:spcAft>
                          <a:spcPts val="100"/>
                        </a:spcAft>
                        <a:buFontTx/>
                        <a:buNone/>
                      </a:pPr>
                      <a:r>
                        <a:rPr lang="en-GB" sz="1200" b="1" dirty="0">
                          <a:solidFill>
                            <a:schemeClr val="bg1"/>
                          </a:solidFill>
                          <a:latin typeface="+mn-lt"/>
                          <a:ea typeface="Calibri"/>
                        </a:rPr>
                        <a:t>Classical Studies</a:t>
                      </a:r>
                      <a:endParaRPr lang="en-US" sz="1200" b="1" dirty="0">
                        <a:solidFill>
                          <a:schemeClr val="bg1"/>
                        </a:solidFill>
                        <a:latin typeface="+mn-lt"/>
                        <a:ea typeface="Times New Roman"/>
                      </a:endParaRPr>
                    </a:p>
                    <a:p>
                      <a:pPr marL="0" marR="0" lvl="0" indent="0">
                        <a:spcBef>
                          <a:spcPts val="0"/>
                        </a:spcBef>
                        <a:spcAft>
                          <a:spcPts val="100"/>
                        </a:spcAft>
                        <a:buFontTx/>
                        <a:buNone/>
                      </a:pPr>
                      <a:r>
                        <a:rPr lang="en-US" sz="1200" b="1" dirty="0">
                          <a:solidFill>
                            <a:schemeClr val="bg1"/>
                          </a:solidFill>
                          <a:latin typeface="+mn-lt"/>
                          <a:ea typeface="Times New Roman"/>
                        </a:rPr>
                        <a:t>Digital Media</a:t>
                      </a:r>
                      <a:r>
                        <a:rPr lang="en-US" sz="1200" b="1" baseline="0" dirty="0">
                          <a:solidFill>
                            <a:schemeClr val="bg1"/>
                          </a:solidFill>
                          <a:latin typeface="+mn-lt"/>
                          <a:ea typeface="Times New Roman"/>
                        </a:rPr>
                        <a:t> &amp; Design</a:t>
                      </a:r>
                    </a:p>
                    <a:p>
                      <a:pPr marL="0" marR="0" lvl="0" indent="0">
                        <a:spcBef>
                          <a:spcPts val="0"/>
                        </a:spcBef>
                        <a:spcAft>
                          <a:spcPts val="100"/>
                        </a:spcAft>
                        <a:buFontTx/>
                        <a:buNone/>
                      </a:pPr>
                      <a:r>
                        <a:rPr lang="en-US" sz="1200" b="1" baseline="0" dirty="0">
                          <a:solidFill>
                            <a:schemeClr val="bg1"/>
                          </a:solidFill>
                          <a:latin typeface="+mn-lt"/>
                          <a:ea typeface="Times New Roman"/>
                        </a:rPr>
                        <a:t>Drama (NEW!)</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Economics</a:t>
                      </a:r>
                    </a:p>
                    <a:p>
                      <a:pPr marL="0" marR="0" lvl="0" indent="0" algn="l" defTabSz="914400" rtl="0" eaLnBrk="1" fontAlgn="auto" latinLnBrk="0" hangingPunct="1">
                        <a:lnSpc>
                          <a:spcPct val="100000"/>
                        </a:lnSpc>
                        <a:spcBef>
                          <a:spcPts val="0"/>
                        </a:spcBef>
                        <a:spcAft>
                          <a:spcPts val="100"/>
                        </a:spcAft>
                        <a:buClrTx/>
                        <a:buSzTx/>
                        <a:buFontTx/>
                        <a:buNone/>
                        <a:tabLst/>
                        <a:defRPr/>
                      </a:pPr>
                      <a:r>
                        <a:rPr lang="en-GB" sz="1200" b="1" dirty="0">
                          <a:solidFill>
                            <a:schemeClr val="bg1"/>
                          </a:solidFill>
                          <a:latin typeface="+mn-lt"/>
                          <a:ea typeface="Calibri"/>
                        </a:rPr>
                        <a:t>Environmental Management </a:t>
                      </a:r>
                    </a:p>
                    <a:p>
                      <a:pPr marL="0" marR="0" lvl="0" indent="0">
                        <a:spcBef>
                          <a:spcPts val="0"/>
                        </a:spcBef>
                        <a:spcAft>
                          <a:spcPts val="100"/>
                        </a:spcAft>
                        <a:buFontTx/>
                        <a:buNone/>
                      </a:pPr>
                      <a:r>
                        <a:rPr lang="en-GB" sz="1200" b="1" dirty="0">
                          <a:solidFill>
                            <a:schemeClr val="bg1"/>
                          </a:solidFill>
                          <a:latin typeface="+mn-lt"/>
                          <a:ea typeface="Calibri"/>
                        </a:rPr>
                        <a:t>Geography</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History </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Language &amp; Literature</a:t>
                      </a:r>
                      <a:r>
                        <a:rPr lang="en-GB" sz="1200" b="1" baseline="0" dirty="0">
                          <a:solidFill>
                            <a:schemeClr val="bg1"/>
                          </a:solidFill>
                          <a:latin typeface="+mn-lt"/>
                          <a:ea typeface="Calibri"/>
                        </a:rPr>
                        <a:t> </a:t>
                      </a:r>
                      <a:r>
                        <a:rPr lang="en-GB" sz="1200" b="1" dirty="0">
                          <a:solidFill>
                            <a:schemeClr val="bg1"/>
                          </a:solidFill>
                          <a:latin typeface="+mn-lt"/>
                          <a:ea typeface="Calibri"/>
                        </a:rPr>
                        <a:t>in</a:t>
                      </a:r>
                    </a:p>
                    <a:p>
                      <a:pPr marL="0" marR="0" lvl="0" indent="0">
                        <a:spcBef>
                          <a:spcPts val="0"/>
                        </a:spcBef>
                        <a:spcAft>
                          <a:spcPts val="100"/>
                        </a:spcAft>
                        <a:buFontTx/>
                        <a:buNone/>
                      </a:pPr>
                      <a:r>
                        <a:rPr lang="en-GB" sz="1200" b="1" dirty="0">
                          <a:solidFill>
                            <a:schemeClr val="bg1"/>
                          </a:solidFill>
                          <a:latin typeface="+mn-lt"/>
                          <a:ea typeface="Calibri"/>
                        </a:rPr>
                        <a:t>  English</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Literature in English</a:t>
                      </a:r>
                    </a:p>
                    <a:p>
                      <a:pPr marL="0" marR="0" lvl="0" indent="0">
                        <a:spcBef>
                          <a:spcPts val="0"/>
                        </a:spcBef>
                        <a:spcAft>
                          <a:spcPts val="100"/>
                        </a:spcAft>
                        <a:buFontTx/>
                        <a:buNone/>
                      </a:pPr>
                      <a:r>
                        <a:rPr lang="en-GB" sz="1200" b="1" dirty="0">
                          <a:solidFill>
                            <a:schemeClr val="bg1"/>
                          </a:solidFill>
                          <a:latin typeface="+mn-lt"/>
                          <a:ea typeface="Times New Roman"/>
                        </a:rPr>
                        <a:t>Media Studies</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Music</a:t>
                      </a:r>
                    </a:p>
                    <a:p>
                      <a:pPr marL="0" marR="0" lvl="0" indent="0" algn="l" defTabSz="914400" rtl="0" eaLnBrk="1" fontAlgn="auto" latinLnBrk="0" hangingPunct="1">
                        <a:lnSpc>
                          <a:spcPct val="100000"/>
                        </a:lnSpc>
                        <a:spcBef>
                          <a:spcPts val="0"/>
                        </a:spcBef>
                        <a:spcAft>
                          <a:spcPts val="100"/>
                        </a:spcAft>
                        <a:buClrTx/>
                        <a:buSzTx/>
                        <a:buFontTx/>
                        <a:buNone/>
                        <a:tabLst/>
                        <a:defRPr/>
                      </a:pPr>
                      <a:r>
                        <a:rPr lang="en-GB" sz="1200" b="1" dirty="0">
                          <a:solidFill>
                            <a:schemeClr val="bg1"/>
                          </a:solidFill>
                          <a:latin typeface="+mn-lt"/>
                          <a:ea typeface="Calibri"/>
                        </a:rPr>
                        <a:t>Physical</a:t>
                      </a:r>
                      <a:r>
                        <a:rPr lang="en-GB" sz="1200" b="1" baseline="0" dirty="0">
                          <a:solidFill>
                            <a:schemeClr val="bg1"/>
                          </a:solidFill>
                          <a:latin typeface="+mn-lt"/>
                          <a:ea typeface="Calibri"/>
                        </a:rPr>
                        <a:t> </a:t>
                      </a:r>
                      <a:r>
                        <a:rPr lang="en-GB" sz="1200" b="1" dirty="0">
                          <a:solidFill>
                            <a:schemeClr val="bg1"/>
                          </a:solidFill>
                          <a:latin typeface="+mn-lt"/>
                          <a:ea typeface="Calibri"/>
                        </a:rPr>
                        <a:t>Education </a:t>
                      </a:r>
                    </a:p>
                    <a:p>
                      <a:pPr marL="0" marR="0" lvl="0" indent="0" algn="l" defTabSz="914400" rtl="0" eaLnBrk="1" fontAlgn="auto" latinLnBrk="0" hangingPunct="1">
                        <a:lnSpc>
                          <a:spcPct val="100000"/>
                        </a:lnSpc>
                        <a:spcBef>
                          <a:spcPts val="0"/>
                        </a:spcBef>
                        <a:spcAft>
                          <a:spcPts val="100"/>
                        </a:spcAft>
                        <a:buClrTx/>
                        <a:buSzTx/>
                        <a:buFontTx/>
                        <a:buNone/>
                        <a:tabLst/>
                        <a:defRPr/>
                      </a:pPr>
                      <a:r>
                        <a:rPr lang="en-GB" sz="1200" b="1" dirty="0">
                          <a:solidFill>
                            <a:schemeClr val="bg1"/>
                          </a:solidFill>
                          <a:latin typeface="+mn-lt"/>
                          <a:ea typeface="Calibri"/>
                        </a:rPr>
                        <a:t>Portuguese Literature  </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Psychology </a:t>
                      </a:r>
                    </a:p>
                    <a:p>
                      <a:pPr marL="0" marR="0" lvl="0" indent="0">
                        <a:spcBef>
                          <a:spcPts val="0"/>
                        </a:spcBef>
                        <a:spcAft>
                          <a:spcPts val="100"/>
                        </a:spcAft>
                        <a:buFontTx/>
                        <a:buNone/>
                      </a:pPr>
                      <a:r>
                        <a:rPr lang="en-GB" sz="1200" b="1" dirty="0">
                          <a:solidFill>
                            <a:schemeClr val="bg1"/>
                          </a:solidFill>
                          <a:latin typeface="+mn-lt"/>
                          <a:ea typeface="Calibri"/>
                        </a:rPr>
                        <a:t>Sociology</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Spanish Literature </a:t>
                      </a:r>
                      <a:endParaRPr lang="en-US" sz="1200" b="1" dirty="0">
                        <a:solidFill>
                          <a:schemeClr val="bg1"/>
                        </a:solidFill>
                        <a:latin typeface="+mn-lt"/>
                        <a:ea typeface="Times New Roman"/>
                      </a:endParaRPr>
                    </a:p>
                    <a:p>
                      <a:pPr marL="0" marR="0" lvl="0" indent="0">
                        <a:spcBef>
                          <a:spcPts val="0"/>
                        </a:spcBef>
                        <a:spcAft>
                          <a:spcPts val="100"/>
                        </a:spcAft>
                        <a:buFontTx/>
                        <a:buNone/>
                      </a:pPr>
                      <a:r>
                        <a:rPr lang="en-GB" sz="1200" b="1" dirty="0">
                          <a:solidFill>
                            <a:schemeClr val="bg1"/>
                          </a:solidFill>
                          <a:latin typeface="+mn-lt"/>
                          <a:ea typeface="Calibri"/>
                        </a:rPr>
                        <a:t>Travel &amp; Tourism</a:t>
                      </a:r>
                      <a:endParaRPr lang="en-US" sz="1200" b="1" dirty="0">
                        <a:solidFill>
                          <a:schemeClr val="bg1"/>
                        </a:solidFill>
                        <a:latin typeface="+mn-lt"/>
                        <a:ea typeface="Times New Roman"/>
                      </a:endParaRPr>
                    </a:p>
                  </a:txBody>
                  <a:tcPr marL="65182" marR="65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0" marR="0" lvl="0" indent="0">
                        <a:spcBef>
                          <a:spcPts val="0"/>
                        </a:spcBef>
                        <a:spcAft>
                          <a:spcPts val="200"/>
                        </a:spcAft>
                        <a:buFontTx/>
                        <a:buNone/>
                      </a:pPr>
                      <a:r>
                        <a:rPr lang="en-GB" sz="1500" b="1" dirty="0">
                          <a:solidFill>
                            <a:schemeClr val="bg1"/>
                          </a:solidFill>
                          <a:latin typeface="+mn-lt"/>
                          <a:ea typeface="Calibri"/>
                        </a:rPr>
                        <a:t>Thinking Skills</a:t>
                      </a:r>
                      <a:endParaRPr lang="en-US" sz="1500" b="1" dirty="0">
                        <a:solidFill>
                          <a:schemeClr val="bg1"/>
                        </a:solidFill>
                        <a:latin typeface="+mn-lt"/>
                        <a:ea typeface="Times New Roman"/>
                      </a:endParaRPr>
                    </a:p>
                    <a:p>
                      <a:pPr marL="0" marR="0" lvl="0" indent="0">
                        <a:spcBef>
                          <a:spcPts val="0"/>
                        </a:spcBef>
                        <a:spcAft>
                          <a:spcPts val="200"/>
                        </a:spcAft>
                        <a:buFontTx/>
                        <a:buNone/>
                      </a:pPr>
                      <a:r>
                        <a:rPr lang="en-GB" sz="1500" b="1" dirty="0">
                          <a:solidFill>
                            <a:schemeClr val="bg1"/>
                          </a:solidFill>
                          <a:latin typeface="+mn-lt"/>
                          <a:ea typeface="Calibri"/>
                        </a:rPr>
                        <a:t>English General Paper</a:t>
                      </a:r>
                      <a:br>
                        <a:rPr lang="en-GB" sz="1500" b="1" dirty="0">
                          <a:solidFill>
                            <a:schemeClr val="bg1"/>
                          </a:solidFill>
                          <a:latin typeface="+mn-lt"/>
                          <a:ea typeface="Calibri"/>
                        </a:rPr>
                      </a:br>
                      <a:endParaRPr lang="en-GB" sz="1500" b="1" dirty="0">
                        <a:solidFill>
                          <a:schemeClr val="bg1"/>
                        </a:solidFill>
                        <a:latin typeface="+mn-lt"/>
                        <a:ea typeface="Calibri"/>
                      </a:endParaRPr>
                    </a:p>
                    <a:p>
                      <a:pPr marL="0" marR="0" lvl="0" indent="0">
                        <a:spcBef>
                          <a:spcPts val="0"/>
                        </a:spcBef>
                        <a:spcAft>
                          <a:spcPts val="200"/>
                        </a:spcAft>
                        <a:buFontTx/>
                        <a:buNone/>
                      </a:pPr>
                      <a:r>
                        <a:rPr lang="en-GB" sz="1500" b="1" dirty="0">
                          <a:solidFill>
                            <a:schemeClr val="bg1"/>
                          </a:solidFill>
                          <a:latin typeface="+mn-lt"/>
                          <a:ea typeface="Times New Roman"/>
                        </a:rPr>
                        <a:t>Research Report (A Level Global</a:t>
                      </a:r>
                      <a:r>
                        <a:rPr lang="en-GB" sz="1500" b="1" baseline="0" dirty="0">
                          <a:solidFill>
                            <a:schemeClr val="bg1"/>
                          </a:solidFill>
                          <a:latin typeface="+mn-lt"/>
                          <a:ea typeface="Times New Roman"/>
                        </a:rPr>
                        <a:t> Perspectives &amp; Research </a:t>
                      </a:r>
                      <a:r>
                        <a:rPr lang="en-GB" sz="1500" b="1" dirty="0">
                          <a:solidFill>
                            <a:schemeClr val="bg1"/>
                          </a:solidFill>
                          <a:latin typeface="+mn-lt"/>
                          <a:ea typeface="Times New Roman"/>
                        </a:rPr>
                        <a:t>component 4)*</a:t>
                      </a:r>
                      <a:br>
                        <a:rPr lang="en-GB" sz="1500" b="1" dirty="0">
                          <a:solidFill>
                            <a:schemeClr val="bg1"/>
                          </a:solidFill>
                          <a:latin typeface="+mn-lt"/>
                          <a:ea typeface="Times New Roman"/>
                        </a:rPr>
                      </a:br>
                      <a:endParaRPr lang="en-GB" sz="1500" b="1" dirty="0">
                        <a:solidFill>
                          <a:schemeClr val="bg1"/>
                        </a:solidFill>
                        <a:latin typeface="+mn-lt"/>
                        <a:ea typeface="Times New Roman"/>
                      </a:endParaRPr>
                    </a:p>
                    <a:p>
                      <a:pPr marL="0" marR="0" lvl="0" indent="0">
                        <a:spcBef>
                          <a:spcPts val="0"/>
                        </a:spcBef>
                        <a:spcAft>
                          <a:spcPts val="200"/>
                        </a:spcAft>
                        <a:buFontTx/>
                        <a:buNone/>
                      </a:pPr>
                      <a:r>
                        <a:rPr lang="en-GB" sz="1200" b="1" i="1" dirty="0">
                          <a:solidFill>
                            <a:schemeClr val="bg1"/>
                          </a:solidFill>
                          <a:latin typeface="+mn-lt"/>
                          <a:ea typeface="Times New Roman"/>
                        </a:rPr>
                        <a:t>*Note:</a:t>
                      </a:r>
                    </a:p>
                    <a:p>
                      <a:pPr marL="0" marR="0" lvl="0" indent="0">
                        <a:spcBef>
                          <a:spcPts val="0"/>
                        </a:spcBef>
                        <a:spcAft>
                          <a:spcPts val="200"/>
                        </a:spcAft>
                        <a:buFontTx/>
                        <a:buNone/>
                      </a:pPr>
                      <a:r>
                        <a:rPr lang="en-GB" sz="1200" b="1" i="1" baseline="0" dirty="0">
                          <a:solidFill>
                            <a:schemeClr val="bg1"/>
                          </a:solidFill>
                          <a:latin typeface="+mn-lt"/>
                          <a:ea typeface="Calibri"/>
                        </a:rPr>
                        <a:t>Subject Group 4 does not include </a:t>
                      </a:r>
                      <a:r>
                        <a:rPr lang="en-GB" sz="1200" b="1" i="1" dirty="0">
                          <a:solidFill>
                            <a:schemeClr val="bg1"/>
                          </a:solidFill>
                          <a:latin typeface="+mn-lt"/>
                          <a:ea typeface="Calibri"/>
                        </a:rPr>
                        <a:t>the compulsory  CORE</a:t>
                      </a:r>
                      <a:r>
                        <a:rPr lang="en-GB" sz="1200" b="1" i="1" baseline="0" dirty="0">
                          <a:solidFill>
                            <a:schemeClr val="bg1"/>
                          </a:solidFill>
                          <a:latin typeface="+mn-lt"/>
                          <a:ea typeface="Calibri"/>
                        </a:rPr>
                        <a:t> </a:t>
                      </a:r>
                      <a:r>
                        <a:rPr lang="en-GB" sz="1200" b="1" i="1" dirty="0">
                          <a:solidFill>
                            <a:schemeClr val="bg1"/>
                          </a:solidFill>
                          <a:latin typeface="+mn-lt"/>
                          <a:ea typeface="Calibri"/>
                        </a:rPr>
                        <a:t>AS Level Global </a:t>
                      </a:r>
                      <a:br>
                        <a:rPr lang="en-GB" sz="1200" b="1" i="1" dirty="0">
                          <a:solidFill>
                            <a:schemeClr val="bg1"/>
                          </a:solidFill>
                          <a:latin typeface="+mn-lt"/>
                          <a:ea typeface="Calibri"/>
                        </a:rPr>
                      </a:br>
                      <a:r>
                        <a:rPr lang="en-GB" sz="1200" b="1" i="1" dirty="0">
                          <a:solidFill>
                            <a:schemeClr val="bg1"/>
                          </a:solidFill>
                          <a:latin typeface="+mn-lt"/>
                          <a:ea typeface="Calibri"/>
                        </a:rPr>
                        <a:t>Perspectives and Research</a:t>
                      </a:r>
                    </a:p>
                    <a:p>
                      <a:pPr marL="0" marR="0" lvl="0" indent="0">
                        <a:spcBef>
                          <a:spcPts val="0"/>
                        </a:spcBef>
                        <a:spcAft>
                          <a:spcPts val="200"/>
                        </a:spcAft>
                        <a:buFontTx/>
                        <a:buNone/>
                      </a:pPr>
                      <a:r>
                        <a:rPr lang="en-GB" sz="1200" b="1" i="1" dirty="0">
                          <a:solidFill>
                            <a:schemeClr val="bg1"/>
                          </a:solidFill>
                          <a:latin typeface="+mn-lt"/>
                          <a:ea typeface="Calibri"/>
                        </a:rPr>
                        <a:t>components 1,</a:t>
                      </a:r>
                      <a:r>
                        <a:rPr lang="en-GB" sz="1200" b="1" i="1" baseline="0" dirty="0">
                          <a:solidFill>
                            <a:schemeClr val="bg1"/>
                          </a:solidFill>
                          <a:latin typeface="+mn-lt"/>
                          <a:ea typeface="Calibri"/>
                        </a:rPr>
                        <a:t> </a:t>
                      </a:r>
                      <a:r>
                        <a:rPr lang="en-GB" sz="1200" b="1" i="1" dirty="0">
                          <a:solidFill>
                            <a:schemeClr val="bg1"/>
                          </a:solidFill>
                          <a:latin typeface="+mn-lt"/>
                          <a:ea typeface="Calibri"/>
                        </a:rPr>
                        <a:t>2 &amp; 3.</a:t>
                      </a:r>
                    </a:p>
                    <a:p>
                      <a:pPr marL="0" marR="0" lvl="0" indent="0">
                        <a:spcBef>
                          <a:spcPts val="600"/>
                        </a:spcBef>
                        <a:spcAft>
                          <a:spcPts val="200"/>
                        </a:spcAft>
                        <a:buFontTx/>
                        <a:buNone/>
                      </a:pPr>
                      <a:r>
                        <a:rPr lang="en-GB" sz="1200" b="1" i="1" dirty="0">
                          <a:solidFill>
                            <a:schemeClr val="bg1"/>
                          </a:solidFill>
                          <a:latin typeface="+mn-lt"/>
                          <a:ea typeface="Times New Roman"/>
                        </a:rPr>
                        <a:t>Subject Group</a:t>
                      </a:r>
                      <a:r>
                        <a:rPr lang="en-GB" sz="1200" b="1" i="1" baseline="0" dirty="0">
                          <a:solidFill>
                            <a:schemeClr val="bg1"/>
                          </a:solidFill>
                          <a:latin typeface="+mn-lt"/>
                          <a:ea typeface="Times New Roman"/>
                        </a:rPr>
                        <a:t> 4 </a:t>
                      </a:r>
                      <a:r>
                        <a:rPr lang="en-GB" sz="1200" b="1" i="1" dirty="0">
                          <a:solidFill>
                            <a:schemeClr val="bg1"/>
                          </a:solidFill>
                          <a:latin typeface="+mn-lt"/>
                          <a:ea typeface="Calibri"/>
                        </a:rPr>
                        <a:t>only includes</a:t>
                      </a:r>
                      <a:r>
                        <a:rPr lang="en-GB" sz="1200" b="1" i="1" baseline="0" dirty="0">
                          <a:solidFill>
                            <a:schemeClr val="bg1"/>
                          </a:solidFill>
                          <a:latin typeface="+mn-lt"/>
                          <a:ea typeface="Calibri"/>
                        </a:rPr>
                        <a:t> </a:t>
                      </a:r>
                      <a:r>
                        <a:rPr lang="en-GB" sz="1200" b="1" i="1" dirty="0">
                          <a:solidFill>
                            <a:schemeClr val="bg1"/>
                          </a:solidFill>
                          <a:latin typeface="+mn-lt"/>
                          <a:ea typeface="Calibri"/>
                        </a:rPr>
                        <a:t>GPR’s </a:t>
                      </a:r>
                      <a:r>
                        <a:rPr lang="en-GB" sz="1200" b="1" i="1" kern="1200" dirty="0">
                          <a:solidFill>
                            <a:schemeClr val="bg1"/>
                          </a:solidFill>
                          <a:latin typeface="+mn-lt"/>
                          <a:ea typeface="Calibri"/>
                          <a:cs typeface="+mn-cs"/>
                        </a:rPr>
                        <a:t>component </a:t>
                      </a:r>
                      <a:r>
                        <a:rPr lang="en-GB" sz="1200" b="1" i="1" dirty="0">
                          <a:solidFill>
                            <a:schemeClr val="bg1"/>
                          </a:solidFill>
                          <a:latin typeface="+mn-lt"/>
                          <a:ea typeface="Calibri"/>
                        </a:rPr>
                        <a:t>4:</a:t>
                      </a:r>
                      <a:r>
                        <a:rPr lang="en-GB" sz="1200" b="1" i="1" baseline="0" dirty="0">
                          <a:solidFill>
                            <a:schemeClr val="bg1"/>
                          </a:solidFill>
                          <a:latin typeface="+mn-lt"/>
                          <a:ea typeface="Calibri"/>
                        </a:rPr>
                        <a:t> </a:t>
                      </a:r>
                      <a:r>
                        <a:rPr lang="en-GB" sz="1200" b="1" i="1" dirty="0">
                          <a:solidFill>
                            <a:schemeClr val="bg1"/>
                          </a:solidFill>
                          <a:latin typeface="+mn-lt"/>
                          <a:ea typeface="Calibri"/>
                        </a:rPr>
                        <a:t>Research Report.</a:t>
                      </a:r>
                      <a:r>
                        <a:rPr lang="en-GB" sz="1200" b="1" i="1" baseline="0" dirty="0">
                          <a:solidFill>
                            <a:schemeClr val="bg1"/>
                          </a:solidFill>
                          <a:latin typeface="+mn-lt"/>
                          <a:ea typeface="Calibri"/>
                        </a:rPr>
                        <a:t> </a:t>
                      </a:r>
                      <a:endParaRPr lang="en-US" sz="1200" b="1" i="1" dirty="0">
                        <a:solidFill>
                          <a:schemeClr val="bg1"/>
                        </a:solidFill>
                        <a:latin typeface="+mn-lt"/>
                        <a:ea typeface="Times New Roman"/>
                      </a:endParaRPr>
                    </a:p>
                  </a:txBody>
                  <a:tcPr marL="65182" marR="65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bl>
          </a:graphicData>
        </a:graphic>
      </p:graphicFrame>
      <p:sp>
        <p:nvSpPr>
          <p:cNvPr id="67586" name="Title 1">
            <a:extLst>
              <a:ext uri="{FF2B5EF4-FFF2-40B4-BE49-F238E27FC236}">
                <a16:creationId xmlns:a16="http://schemas.microsoft.com/office/drawing/2014/main" id="{906E554C-0AED-41D2-90CE-07301C13C4B0}"/>
              </a:ext>
            </a:extLst>
          </p:cNvPr>
          <p:cNvSpPr>
            <a:spLocks noGrp="1"/>
          </p:cNvSpPr>
          <p:nvPr>
            <p:ph type="title"/>
          </p:nvPr>
        </p:nvSpPr>
        <p:spPr>
          <a:xfrm>
            <a:off x="0" y="484094"/>
            <a:ext cx="9141619" cy="1116106"/>
          </a:xfrm>
        </p:spPr>
        <p:txBody>
          <a:bodyPr anchor="t">
            <a:normAutofit/>
          </a:bodyPr>
          <a:lstStyle/>
          <a:p>
            <a:pPr algn="ctr">
              <a:defRPr/>
            </a:pPr>
            <a:r>
              <a:rPr lang="en-GB" altLang="en-US" sz="2325">
                <a:solidFill>
                  <a:schemeClr val="bg1"/>
                </a:solidFill>
              </a:rPr>
              <a:t>Cambridge AICE Diploma Subject Groups and CORE</a:t>
            </a:r>
            <a:endParaRPr lang="en-US" altLang="en-US" sz="3000">
              <a:solidFill>
                <a:schemeClr val="bg1"/>
              </a:solidFill>
            </a:endParaRPr>
          </a:p>
        </p:txBody>
      </p:sp>
      <p:sp>
        <p:nvSpPr>
          <p:cNvPr id="4116" name="TextBox 3">
            <a:extLst>
              <a:ext uri="{FF2B5EF4-FFF2-40B4-BE49-F238E27FC236}">
                <a16:creationId xmlns:a16="http://schemas.microsoft.com/office/drawing/2014/main" id="{3AC0DCBA-46F5-404D-BF64-8FA5E28DC646}"/>
              </a:ext>
            </a:extLst>
          </p:cNvPr>
          <p:cNvSpPr txBox="1">
            <a:spLocks noChangeArrowheads="1"/>
          </p:cNvSpPr>
          <p:nvPr/>
        </p:nvSpPr>
        <p:spPr bwMode="auto">
          <a:xfrm>
            <a:off x="0" y="1095144"/>
            <a:ext cx="9141619" cy="323165"/>
          </a:xfrm>
          <a:prstGeom prst="rect">
            <a:avLst/>
          </a:prstGeom>
          <a:solidFill>
            <a:srgbClr val="9CBEE5"/>
          </a:solid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US" altLang="en-US" sz="1500" cap="all" spc="-45" dirty="0">
                <a:solidFill>
                  <a:schemeClr val="tx1"/>
                </a:solidFill>
                <a:latin typeface="+mj-lt"/>
                <a:ea typeface="ＭＳ Ｐゴシック" charset="0"/>
                <a:cs typeface="ＭＳ Ｐゴシック" charset="0"/>
              </a:rPr>
              <a:t>Cambridge AICE Diploma Core:  </a:t>
            </a:r>
            <a:r>
              <a:rPr lang="en-US" sz="1500" dirty="0">
                <a:solidFill>
                  <a:schemeClr val="tx1"/>
                </a:solidFill>
                <a:latin typeface="Calibri" pitchFamily="34" charset="0"/>
              </a:rPr>
              <a:t>AS Level Global Perspectives and Research (components 1, 2 &amp; 3)</a:t>
            </a:r>
          </a:p>
        </p:txBody>
      </p:sp>
    </p:spTree>
    <p:extLst>
      <p:ext uri="{BB962C8B-B14F-4D97-AF65-F5344CB8AC3E}">
        <p14:creationId xmlns:p14="http://schemas.microsoft.com/office/powerpoint/2010/main" val="41464906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98474" y="960639"/>
            <a:ext cx="8052922" cy="1020834"/>
          </a:xfrm>
        </p:spPr>
        <p:txBody>
          <a:bodyPr/>
          <a:lstStyle/>
          <a:p>
            <a:r>
              <a:rPr altLang="en-US" sz="3200" dirty="0"/>
              <a:t>GSV</a:t>
            </a:r>
            <a:r>
              <a:rPr lang="en-US" altLang="en-US" sz="3200" dirty="0"/>
              <a:t> </a:t>
            </a:r>
            <a:r>
              <a:rPr altLang="en-US" sz="3200" dirty="0"/>
              <a:t>Award Requirements</a:t>
            </a:r>
            <a:r>
              <a:rPr lang="en-US" altLang="en-US" sz="3200" dirty="0"/>
              <a:t>, c</a:t>
            </a:r>
            <a:r>
              <a:rPr altLang="en-US" sz="3200" dirty="0"/>
              <a:t>ontinued</a:t>
            </a:r>
          </a:p>
        </p:txBody>
      </p:sp>
      <p:sp>
        <p:nvSpPr>
          <p:cNvPr id="38915" name="Content Placeholder 1"/>
          <p:cNvSpPr>
            <a:spLocks noGrp="1"/>
          </p:cNvSpPr>
          <p:nvPr>
            <p:ph idx="1"/>
          </p:nvPr>
        </p:nvSpPr>
        <p:spPr>
          <a:xfrm>
            <a:off x="498474" y="1981201"/>
            <a:ext cx="7556313" cy="651298"/>
          </a:xfrm>
        </p:spPr>
        <p:txBody>
          <a:bodyPr/>
          <a:lstStyle/>
          <a:p>
            <a:pPr marL="0" indent="0">
              <a:buFont typeface="Arial" panose="020B0604020202020204" pitchFamily="34" charset="0"/>
              <a:buNone/>
            </a:pPr>
            <a:r>
              <a:rPr lang="en-US" altLang="en-US" sz="2400" dirty="0"/>
              <a:t>Required minimum score table:</a:t>
            </a:r>
          </a:p>
        </p:txBody>
      </p:sp>
      <p:pic>
        <p:nvPicPr>
          <p:cNvPr id="3" name="Picture 2" descr="Table&#10;&#10;Description automatically generated">
            <a:extLst>
              <a:ext uri="{FF2B5EF4-FFF2-40B4-BE49-F238E27FC236}">
                <a16:creationId xmlns:a16="http://schemas.microsoft.com/office/drawing/2014/main" id="{C9AA1E9C-0725-5044-87F3-7D092506B692}"/>
              </a:ext>
            </a:extLst>
          </p:cNvPr>
          <p:cNvPicPr>
            <a:picLocks noChangeAspect="1"/>
          </p:cNvPicPr>
          <p:nvPr/>
        </p:nvPicPr>
        <p:blipFill>
          <a:blip r:embed="rId2"/>
          <a:stretch>
            <a:fillRect/>
          </a:stretch>
        </p:blipFill>
        <p:spPr>
          <a:xfrm>
            <a:off x="160421" y="2702721"/>
            <a:ext cx="8823158" cy="2624452"/>
          </a:xfrm>
          <a:prstGeom prst="rect">
            <a:avLst/>
          </a:prstGeom>
        </p:spPr>
      </p:pic>
      <p:sp>
        <p:nvSpPr>
          <p:cNvPr id="2" name="TextBox 1">
            <a:extLst>
              <a:ext uri="{FF2B5EF4-FFF2-40B4-BE49-F238E27FC236}">
                <a16:creationId xmlns:a16="http://schemas.microsoft.com/office/drawing/2014/main" id="{A671BA0A-F285-0642-B18C-AFDC823F16AF}"/>
              </a:ext>
            </a:extLst>
          </p:cNvPr>
          <p:cNvSpPr txBox="1"/>
          <p:nvPr/>
        </p:nvSpPr>
        <p:spPr>
          <a:xfrm>
            <a:off x="188772" y="5135786"/>
            <a:ext cx="6623151" cy="261610"/>
          </a:xfrm>
          <a:prstGeom prst="rect">
            <a:avLst/>
          </a:prstGeom>
          <a:solidFill>
            <a:schemeClr val="bg1"/>
          </a:solidFill>
        </p:spPr>
        <p:txBody>
          <a:bodyPr wrap="square" rtlCol="0">
            <a:spAutoFit/>
          </a:bodyPr>
          <a:lstStyle/>
          <a:p>
            <a:r>
              <a:rPr lang="en-US" sz="1100" dirty="0">
                <a:solidFill>
                  <a:schemeClr val="tx1">
                    <a:lumMod val="65000"/>
                    <a:lumOff val="35000"/>
                  </a:schemeClr>
                </a:solidFill>
              </a:rPr>
              <a:t>Required test scores follow those established by </a:t>
            </a:r>
            <a:r>
              <a:rPr lang="en-US" sz="1100" dirty="0">
                <a:solidFill>
                  <a:schemeClr val="tx1">
                    <a:lumMod val="65000"/>
                    <a:lumOff val="35000"/>
                  </a:schemeClr>
                </a:solidFill>
                <a:hlinkClick r:id="rId3"/>
              </a:rPr>
              <a:t>State Board of Education Rule 6A-100315, F.A.C.</a:t>
            </a:r>
            <a:endParaRPr lang="en-US" sz="1100" dirty="0">
              <a:solidFill>
                <a:schemeClr val="tx1">
                  <a:lumMod val="65000"/>
                  <a:lumOff val="35000"/>
                </a:schemeClr>
              </a:solidFill>
            </a:endParaRPr>
          </a:p>
        </p:txBody>
      </p:sp>
    </p:spTree>
    <p:extLst>
      <p:ext uri="{BB962C8B-B14F-4D97-AF65-F5344CB8AC3E}">
        <p14:creationId xmlns:p14="http://schemas.microsoft.com/office/powerpoint/2010/main" val="17275276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98474" y="970056"/>
            <a:ext cx="8052922" cy="1020834"/>
          </a:xfrm>
        </p:spPr>
        <p:txBody>
          <a:bodyPr/>
          <a:lstStyle/>
          <a:p>
            <a:r>
              <a:rPr altLang="en-US" sz="3200" dirty="0"/>
              <a:t>GSV</a:t>
            </a:r>
          </a:p>
        </p:txBody>
      </p:sp>
      <p:sp>
        <p:nvSpPr>
          <p:cNvPr id="3" name="Content Placeholder 2"/>
          <p:cNvSpPr>
            <a:spLocks noGrp="1"/>
          </p:cNvSpPr>
          <p:nvPr>
            <p:ph idx="1"/>
          </p:nvPr>
        </p:nvSpPr>
        <p:spPr>
          <a:xfrm>
            <a:off x="498474" y="1981200"/>
            <a:ext cx="8188326" cy="4144963"/>
          </a:xfrm>
        </p:spPr>
        <p:txBody>
          <a:bodyPr/>
          <a:lstStyle/>
          <a:p>
            <a:pPr marL="0" indent="0">
              <a:buFont typeface="Arial" charset="0"/>
              <a:buNone/>
              <a:defRPr/>
            </a:pPr>
            <a:r>
              <a:rPr lang="en-US" dirty="0"/>
              <a:t>GSV Scholars awards may only be used at postsecondary institutions that offer: </a:t>
            </a:r>
          </a:p>
          <a:p>
            <a:pPr>
              <a:defRPr/>
            </a:pPr>
            <a:r>
              <a:rPr lang="en-US" dirty="0"/>
              <a:t>Applied Technology Diploma </a:t>
            </a:r>
          </a:p>
          <a:p>
            <a:pPr>
              <a:defRPr/>
            </a:pPr>
            <a:r>
              <a:rPr lang="en-US" dirty="0"/>
              <a:t>Technical Degree Education Program (associate in applied science or associate in science) </a:t>
            </a:r>
          </a:p>
          <a:p>
            <a:pPr>
              <a:defRPr/>
            </a:pPr>
            <a:r>
              <a:rPr lang="en-US" dirty="0"/>
              <a:t>Career Education Certificate Program </a:t>
            </a:r>
          </a:p>
          <a:p>
            <a:pPr>
              <a:buFont typeface="Arial" charset="0"/>
              <a:buChar char="•"/>
              <a:defRPr/>
            </a:pPr>
            <a:endParaRPr lang="en-US" dirty="0"/>
          </a:p>
        </p:txBody>
      </p:sp>
    </p:spTree>
    <p:extLst>
      <p:ext uri="{BB962C8B-B14F-4D97-AF65-F5344CB8AC3E}">
        <p14:creationId xmlns:p14="http://schemas.microsoft.com/office/powerpoint/2010/main" val="27047380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2757" y="3041532"/>
            <a:ext cx="5638800" cy="1362075"/>
          </a:xfrm>
        </p:spPr>
        <p:txBody>
          <a:bodyPr>
            <a:normAutofit fontScale="90000"/>
          </a:bodyPr>
          <a:lstStyle/>
          <a:p>
            <a:pPr>
              <a:defRPr/>
            </a:pPr>
            <a:r>
              <a:rPr dirty="0"/>
              <a:t>Bright Futures Evaluation Process and Award Notification</a:t>
            </a:r>
          </a:p>
        </p:txBody>
      </p:sp>
      <p:sp>
        <p:nvSpPr>
          <p:cNvPr id="3" name="Text Placeholder 2">
            <a:extLst>
              <a:ext uri="{FF2B5EF4-FFF2-40B4-BE49-F238E27FC236}">
                <a16:creationId xmlns:a16="http://schemas.microsoft.com/office/drawing/2014/main" id="{1B666BEE-1905-544A-B276-96EC8DA8B1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110068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98474" y="961276"/>
            <a:ext cx="8052922" cy="1020834"/>
          </a:xfrm>
        </p:spPr>
        <p:txBody>
          <a:bodyPr/>
          <a:lstStyle/>
          <a:p>
            <a:r>
              <a:rPr altLang="en-US" sz="3200" dirty="0"/>
              <a:t>Evaluation Periods</a:t>
            </a:r>
          </a:p>
        </p:txBody>
      </p:sp>
      <p:sp>
        <p:nvSpPr>
          <p:cNvPr id="43011" name="Content Placeholder 2"/>
          <p:cNvSpPr>
            <a:spLocks noGrp="1"/>
          </p:cNvSpPr>
          <p:nvPr>
            <p:ph idx="1"/>
          </p:nvPr>
        </p:nvSpPr>
        <p:spPr>
          <a:xfrm>
            <a:off x="498474" y="1981200"/>
            <a:ext cx="8160894" cy="4144963"/>
          </a:xfrm>
        </p:spPr>
        <p:txBody>
          <a:bodyPr/>
          <a:lstStyle/>
          <a:p>
            <a:pPr>
              <a:spcBef>
                <a:spcPts val="0"/>
              </a:spcBef>
              <a:spcAft>
                <a:spcPts val="600"/>
              </a:spcAft>
            </a:pPr>
            <a:r>
              <a:rPr lang="en-US" altLang="en-US" dirty="0"/>
              <a:t>There are two evaluation periods:</a:t>
            </a:r>
          </a:p>
          <a:p>
            <a:pPr lvl="1">
              <a:spcBef>
                <a:spcPts val="0"/>
              </a:spcBef>
              <a:spcAft>
                <a:spcPts val="600"/>
              </a:spcAft>
            </a:pPr>
            <a:r>
              <a:rPr lang="en-US" altLang="en-US" sz="2800" dirty="0"/>
              <a:t>Early Evaluation </a:t>
            </a:r>
          </a:p>
          <a:p>
            <a:pPr lvl="1">
              <a:spcBef>
                <a:spcPts val="0"/>
              </a:spcBef>
              <a:spcAft>
                <a:spcPts val="600"/>
              </a:spcAft>
            </a:pPr>
            <a:r>
              <a:rPr lang="en-US" altLang="en-US" sz="2800" dirty="0"/>
              <a:t>Final Evaluation</a:t>
            </a:r>
            <a:endParaRPr lang="en-US" altLang="en-US" dirty="0"/>
          </a:p>
          <a:p>
            <a:pPr>
              <a:spcBef>
                <a:spcPts val="0"/>
              </a:spcBef>
              <a:spcAft>
                <a:spcPts val="600"/>
              </a:spcAft>
            </a:pPr>
            <a:r>
              <a:rPr lang="en-US" altLang="en-US" dirty="0"/>
              <a:t>Transcripts should be submitted within 30 days of the end of each semester.</a:t>
            </a:r>
          </a:p>
        </p:txBody>
      </p:sp>
    </p:spTree>
    <p:extLst>
      <p:ext uri="{BB962C8B-B14F-4D97-AF65-F5344CB8AC3E}">
        <p14:creationId xmlns:p14="http://schemas.microsoft.com/office/powerpoint/2010/main" val="40177519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98474" y="960730"/>
            <a:ext cx="8052922" cy="1020834"/>
          </a:xfrm>
        </p:spPr>
        <p:txBody>
          <a:bodyPr/>
          <a:lstStyle/>
          <a:p>
            <a:r>
              <a:rPr altLang="en-US" sz="3200" dirty="0"/>
              <a:t>Early Evaluation</a:t>
            </a:r>
          </a:p>
        </p:txBody>
      </p:sp>
      <p:sp>
        <p:nvSpPr>
          <p:cNvPr id="3" name="Content Placeholder 2"/>
          <p:cNvSpPr>
            <a:spLocks noGrp="1"/>
          </p:cNvSpPr>
          <p:nvPr>
            <p:ph idx="1"/>
          </p:nvPr>
        </p:nvSpPr>
        <p:spPr>
          <a:xfrm>
            <a:off x="498474" y="1981200"/>
            <a:ext cx="8052922" cy="4144963"/>
          </a:xfrm>
        </p:spPr>
        <p:txBody>
          <a:bodyPr>
            <a:noAutofit/>
          </a:bodyPr>
          <a:lstStyle/>
          <a:p>
            <a:pPr marL="0" indent="0">
              <a:spcBef>
                <a:spcPts val="0"/>
              </a:spcBef>
              <a:spcAft>
                <a:spcPts val="600"/>
              </a:spcAft>
              <a:buFont typeface="Arial" charset="0"/>
              <a:buNone/>
              <a:defRPr/>
            </a:pPr>
            <a:r>
              <a:rPr lang="en-US" dirty="0"/>
              <a:t>Students cannot lose an award based on early evaluation unless they fail to earn a standard Florida high school diploma from a Florida public or FDOE-registered private high school.</a:t>
            </a:r>
          </a:p>
          <a:p>
            <a:pPr marL="0" indent="0">
              <a:spcBef>
                <a:spcPts val="1800"/>
              </a:spcBef>
              <a:spcAft>
                <a:spcPts val="600"/>
              </a:spcAft>
              <a:buFont typeface="Arial" panose="020B0604020202020204" pitchFamily="34" charset="0"/>
              <a:buNone/>
              <a:defRPr/>
            </a:pPr>
            <a:r>
              <a:rPr lang="en-US" dirty="0"/>
              <a:t>Early Evaluation is based on: </a:t>
            </a:r>
          </a:p>
          <a:p>
            <a:pPr>
              <a:spcBef>
                <a:spcPts val="0"/>
              </a:spcBef>
              <a:spcAft>
                <a:spcPts val="600"/>
              </a:spcAft>
              <a:defRPr/>
            </a:pPr>
            <a:r>
              <a:rPr lang="en-US" dirty="0"/>
              <a:t>Required coursework and GPA through 7th semester</a:t>
            </a:r>
          </a:p>
          <a:p>
            <a:pPr>
              <a:spcBef>
                <a:spcPts val="0"/>
              </a:spcBef>
              <a:spcAft>
                <a:spcPts val="600"/>
              </a:spcAft>
              <a:defRPr/>
            </a:pPr>
            <a:r>
              <a:rPr lang="en-US" dirty="0"/>
              <a:t>Coursework in progress for 8th semester </a:t>
            </a:r>
          </a:p>
          <a:p>
            <a:pPr>
              <a:spcBef>
                <a:spcPts val="0"/>
              </a:spcBef>
              <a:spcAft>
                <a:spcPts val="600"/>
              </a:spcAft>
              <a:defRPr/>
            </a:pPr>
            <a:r>
              <a:rPr lang="en-US" dirty="0"/>
              <a:t>Service hours earned through January 31</a:t>
            </a:r>
          </a:p>
          <a:p>
            <a:pPr>
              <a:spcBef>
                <a:spcPts val="0"/>
              </a:spcBef>
              <a:spcAft>
                <a:spcPts val="600"/>
              </a:spcAft>
              <a:defRPr/>
            </a:pPr>
            <a:r>
              <a:rPr lang="en-US" dirty="0"/>
              <a:t>Test scores for tests taken through January 31 </a:t>
            </a:r>
          </a:p>
          <a:p>
            <a:pPr marL="0" indent="0">
              <a:spcBef>
                <a:spcPts val="0"/>
              </a:spcBef>
              <a:spcAft>
                <a:spcPts val="600"/>
              </a:spcAft>
              <a:buNone/>
              <a:defRPr/>
            </a:pPr>
            <a:endParaRPr lang="en-US" sz="2400" dirty="0"/>
          </a:p>
        </p:txBody>
      </p:sp>
    </p:spTree>
    <p:extLst>
      <p:ext uri="{BB962C8B-B14F-4D97-AF65-F5344CB8AC3E}">
        <p14:creationId xmlns:p14="http://schemas.microsoft.com/office/powerpoint/2010/main" val="30525431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98474" y="933753"/>
            <a:ext cx="8052922" cy="1020834"/>
          </a:xfrm>
        </p:spPr>
        <p:txBody>
          <a:bodyPr/>
          <a:lstStyle/>
          <a:p>
            <a:r>
              <a:rPr altLang="en-US" sz="3200" dirty="0"/>
              <a:t>Final Evaluation</a:t>
            </a:r>
          </a:p>
        </p:txBody>
      </p:sp>
      <p:sp>
        <p:nvSpPr>
          <p:cNvPr id="41987" name="Content Placeholder 2"/>
          <p:cNvSpPr>
            <a:spLocks noGrp="1"/>
          </p:cNvSpPr>
          <p:nvPr>
            <p:ph idx="1"/>
          </p:nvPr>
        </p:nvSpPr>
        <p:spPr>
          <a:xfrm>
            <a:off x="498474" y="1981200"/>
            <a:ext cx="8188326" cy="4144963"/>
          </a:xfrm>
        </p:spPr>
        <p:txBody>
          <a:bodyPr>
            <a:normAutofit/>
          </a:bodyPr>
          <a:lstStyle/>
          <a:p>
            <a:pPr marL="0" indent="0">
              <a:lnSpc>
                <a:spcPct val="110000"/>
              </a:lnSpc>
              <a:spcBef>
                <a:spcPts val="0"/>
              </a:spcBef>
              <a:spcAft>
                <a:spcPts val="600"/>
              </a:spcAft>
              <a:buFont typeface="Arial" panose="020B0604020202020204" pitchFamily="34" charset="0"/>
              <a:buNone/>
              <a:defRPr/>
            </a:pPr>
            <a:r>
              <a:rPr lang="en-US" altLang="en-US" dirty="0"/>
              <a:t>Final Evaluation is based on: </a:t>
            </a:r>
          </a:p>
          <a:p>
            <a:pPr>
              <a:lnSpc>
                <a:spcPct val="110000"/>
              </a:lnSpc>
              <a:spcBef>
                <a:spcPts val="0"/>
              </a:spcBef>
              <a:spcAft>
                <a:spcPts val="600"/>
              </a:spcAft>
              <a:defRPr/>
            </a:pPr>
            <a:r>
              <a:rPr lang="en-US" altLang="en-US" dirty="0"/>
              <a:t>All required coursework and GPA completed by high school graduation</a:t>
            </a:r>
          </a:p>
          <a:p>
            <a:pPr>
              <a:lnSpc>
                <a:spcPct val="110000"/>
              </a:lnSpc>
              <a:spcBef>
                <a:spcPts val="0"/>
              </a:spcBef>
              <a:spcAft>
                <a:spcPts val="600"/>
              </a:spcAft>
              <a:defRPr/>
            </a:pPr>
            <a:r>
              <a:rPr lang="en-US" altLang="en-US" dirty="0"/>
              <a:t>Service hours completed by high school graduation or a date established by the public school district/nonpublic school administrators</a:t>
            </a:r>
          </a:p>
          <a:p>
            <a:pPr>
              <a:lnSpc>
                <a:spcPct val="110000"/>
              </a:lnSpc>
              <a:spcBef>
                <a:spcPts val="0"/>
              </a:spcBef>
              <a:spcAft>
                <a:spcPts val="600"/>
              </a:spcAft>
              <a:defRPr/>
            </a:pPr>
            <a:r>
              <a:rPr lang="en-US" altLang="en-US" dirty="0"/>
              <a:t>Test scores for all tests taken through June 30 of high school graduation year</a:t>
            </a:r>
          </a:p>
          <a:p>
            <a:pPr>
              <a:lnSpc>
                <a:spcPct val="110000"/>
              </a:lnSpc>
              <a:spcBef>
                <a:spcPts val="0"/>
              </a:spcBef>
              <a:spcAft>
                <a:spcPts val="600"/>
              </a:spcAft>
              <a:defRPr/>
            </a:pPr>
            <a:r>
              <a:rPr lang="en-US" altLang="en-US" dirty="0"/>
              <a:t>High school graduation date associated with earning a standard high school diploma</a:t>
            </a:r>
          </a:p>
          <a:p>
            <a:pPr>
              <a:lnSpc>
                <a:spcPct val="110000"/>
              </a:lnSpc>
              <a:spcBef>
                <a:spcPts val="0"/>
              </a:spcBef>
              <a:spcAft>
                <a:spcPts val="600"/>
              </a:spcAft>
              <a:defRPr/>
            </a:pPr>
            <a:endParaRPr lang="en-US" altLang="en-US" dirty="0"/>
          </a:p>
        </p:txBody>
      </p:sp>
    </p:spTree>
    <p:extLst>
      <p:ext uri="{BB962C8B-B14F-4D97-AF65-F5344CB8AC3E}">
        <p14:creationId xmlns:p14="http://schemas.microsoft.com/office/powerpoint/2010/main" val="15740449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98474" y="951677"/>
            <a:ext cx="8052922" cy="1020834"/>
          </a:xfrm>
        </p:spPr>
        <p:txBody>
          <a:bodyPr/>
          <a:lstStyle/>
          <a:p>
            <a:r>
              <a:rPr altLang="en-US" sz="3200" dirty="0"/>
              <a:t>Eligibility Notifications</a:t>
            </a:r>
          </a:p>
        </p:txBody>
      </p:sp>
      <p:sp>
        <p:nvSpPr>
          <p:cNvPr id="46083" name="Content Placeholder 2"/>
          <p:cNvSpPr>
            <a:spLocks noGrp="1"/>
          </p:cNvSpPr>
          <p:nvPr>
            <p:ph idx="1"/>
          </p:nvPr>
        </p:nvSpPr>
        <p:spPr>
          <a:xfrm>
            <a:off x="498474" y="1981200"/>
            <a:ext cx="8052922" cy="4144963"/>
          </a:xfrm>
        </p:spPr>
        <p:txBody>
          <a:bodyPr>
            <a:normAutofit fontScale="92500" lnSpcReduction="10000"/>
          </a:bodyPr>
          <a:lstStyle/>
          <a:p>
            <a:pPr>
              <a:lnSpc>
                <a:spcPct val="110000"/>
              </a:lnSpc>
              <a:spcBef>
                <a:spcPts val="0"/>
              </a:spcBef>
              <a:spcAft>
                <a:spcPts val="600"/>
              </a:spcAft>
              <a:defRPr/>
            </a:pPr>
            <a:r>
              <a:rPr lang="en-US" altLang="en-US" sz="2000" dirty="0"/>
              <a:t>Upon creation of a Student Account, students will receive a User Name and Password.</a:t>
            </a:r>
          </a:p>
          <a:p>
            <a:pPr>
              <a:lnSpc>
                <a:spcPct val="110000"/>
              </a:lnSpc>
              <a:spcBef>
                <a:spcPts val="0"/>
              </a:spcBef>
              <a:spcAft>
                <a:spcPts val="600"/>
              </a:spcAft>
              <a:defRPr/>
            </a:pPr>
            <a:r>
              <a:rPr lang="en-US" altLang="en-US" sz="2000" dirty="0"/>
              <a:t>Students must check their online account for award notices – </a:t>
            </a:r>
            <a:r>
              <a:rPr lang="en-US" altLang="en-US" sz="2000" b="1" dirty="0"/>
              <a:t>students are responsible for keeping their demographic information updated and tracking their application and award status.</a:t>
            </a:r>
            <a:endParaRPr lang="en-US" altLang="en-US" sz="2000" dirty="0"/>
          </a:p>
          <a:p>
            <a:pPr>
              <a:lnSpc>
                <a:spcPct val="110000"/>
              </a:lnSpc>
              <a:spcBef>
                <a:spcPts val="0"/>
              </a:spcBef>
              <a:spcAft>
                <a:spcPts val="600"/>
              </a:spcAft>
              <a:defRPr/>
            </a:pPr>
            <a:r>
              <a:rPr lang="en-US" altLang="en-US" sz="2000" dirty="0"/>
              <a:t>OSFA will post official award eligibility or ineligibility determinations to student online accounts.</a:t>
            </a:r>
          </a:p>
          <a:p>
            <a:pPr>
              <a:lnSpc>
                <a:spcPct val="110000"/>
              </a:lnSpc>
              <a:spcBef>
                <a:spcPts val="0"/>
              </a:spcBef>
              <a:spcAft>
                <a:spcPts val="600"/>
              </a:spcAft>
              <a:defRPr/>
            </a:pPr>
            <a:r>
              <a:rPr lang="en-US" altLang="en-US" sz="2000" dirty="0"/>
              <a:t>Students awarded IB or AICE Diplomas will receive notifications of eligibility determination in early fall after a list of IB and AICE Diploma recipients has been received. These students must have filled out a FFAA prior to August 31 to receive the award.</a:t>
            </a:r>
          </a:p>
          <a:p>
            <a:pPr marL="0" indent="0">
              <a:lnSpc>
                <a:spcPct val="110000"/>
              </a:lnSpc>
              <a:spcBef>
                <a:spcPts val="0"/>
              </a:spcBef>
              <a:spcAft>
                <a:spcPts val="600"/>
              </a:spcAft>
              <a:buFont typeface="Arial" panose="020B0604020202020204" pitchFamily="34" charset="0"/>
              <a:buNone/>
              <a:defRPr/>
            </a:pPr>
            <a:endParaRPr lang="en-US" altLang="en-US" sz="2000" dirty="0"/>
          </a:p>
        </p:txBody>
      </p:sp>
    </p:spTree>
    <p:extLst>
      <p:ext uri="{BB962C8B-B14F-4D97-AF65-F5344CB8AC3E}">
        <p14:creationId xmlns:p14="http://schemas.microsoft.com/office/powerpoint/2010/main" val="19981221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11163" y="952132"/>
            <a:ext cx="8052922" cy="1020834"/>
          </a:xfrm>
        </p:spPr>
        <p:txBody>
          <a:bodyPr/>
          <a:lstStyle/>
          <a:p>
            <a:r>
              <a:rPr altLang="en-US" sz="3200" dirty="0"/>
              <a:t>Award Amounts</a:t>
            </a:r>
          </a:p>
        </p:txBody>
      </p:sp>
      <p:sp>
        <p:nvSpPr>
          <p:cNvPr id="48131" name="Content Placeholder 2"/>
          <p:cNvSpPr>
            <a:spLocks noGrp="1"/>
          </p:cNvSpPr>
          <p:nvPr>
            <p:ph idx="1"/>
          </p:nvPr>
        </p:nvSpPr>
        <p:spPr>
          <a:xfrm>
            <a:off x="498474" y="1981200"/>
            <a:ext cx="8151750" cy="4144963"/>
          </a:xfrm>
        </p:spPr>
        <p:txBody>
          <a:bodyPr/>
          <a:lstStyle/>
          <a:p>
            <a:pPr>
              <a:spcBef>
                <a:spcPts val="0"/>
              </a:spcBef>
              <a:spcAft>
                <a:spcPts val="600"/>
              </a:spcAft>
              <a:defRPr/>
            </a:pPr>
            <a:r>
              <a:rPr lang="en-US" altLang="en-US" sz="2400" dirty="0"/>
              <a:t>FAS scholars attending a public institution will receive an award to cover 100% of tuition and applicable fees and $300 for both fall and spring semesters for additional expenses.</a:t>
            </a:r>
            <a:br>
              <a:rPr lang="en-US" altLang="en-US" sz="2400" dirty="0"/>
            </a:br>
            <a:endParaRPr lang="en-US" altLang="en-US" sz="2400" dirty="0"/>
          </a:p>
          <a:p>
            <a:pPr>
              <a:spcBef>
                <a:spcPts val="0"/>
              </a:spcBef>
              <a:spcAft>
                <a:spcPts val="600"/>
              </a:spcAft>
              <a:defRPr/>
            </a:pPr>
            <a:r>
              <a:rPr lang="en-US" altLang="en-US" sz="2400" dirty="0"/>
              <a:t>FMS scholars attending a public institution will receive an award to cover 75% of tuition and applicable fees. </a:t>
            </a:r>
          </a:p>
          <a:p>
            <a:pPr marL="0" indent="0">
              <a:spcBef>
                <a:spcPts val="0"/>
              </a:spcBef>
              <a:spcAft>
                <a:spcPts val="600"/>
              </a:spcAft>
              <a:buFont typeface="Arial" panose="020B0604020202020204" pitchFamily="34" charset="0"/>
              <a:buNone/>
              <a:defRPr/>
            </a:pPr>
            <a:endParaRPr lang="en-US" altLang="en-US" dirty="0"/>
          </a:p>
        </p:txBody>
      </p:sp>
    </p:spTree>
    <p:extLst>
      <p:ext uri="{BB962C8B-B14F-4D97-AF65-F5344CB8AC3E}">
        <p14:creationId xmlns:p14="http://schemas.microsoft.com/office/powerpoint/2010/main" val="4002222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98474" y="942897"/>
            <a:ext cx="8052922" cy="1020834"/>
          </a:xfrm>
        </p:spPr>
        <p:txBody>
          <a:bodyPr/>
          <a:lstStyle/>
          <a:p>
            <a:r>
              <a:rPr altLang="en-US" sz="3200" dirty="0"/>
              <a:t>Award Amounts</a:t>
            </a:r>
            <a:r>
              <a:rPr lang="en-US" altLang="en-US" sz="3200" dirty="0"/>
              <a:t>, c</a:t>
            </a:r>
            <a:r>
              <a:rPr altLang="en-US" sz="3200" dirty="0"/>
              <a:t>ontinued</a:t>
            </a:r>
          </a:p>
        </p:txBody>
      </p:sp>
      <p:sp>
        <p:nvSpPr>
          <p:cNvPr id="49155" name="Content Placeholder 2"/>
          <p:cNvSpPr>
            <a:spLocks noGrp="1"/>
          </p:cNvSpPr>
          <p:nvPr>
            <p:ph idx="1"/>
          </p:nvPr>
        </p:nvSpPr>
        <p:spPr>
          <a:xfrm>
            <a:off x="498474" y="1981200"/>
            <a:ext cx="8124318" cy="4144963"/>
          </a:xfrm>
        </p:spPr>
        <p:txBody>
          <a:bodyPr>
            <a:normAutofit fontScale="85000" lnSpcReduction="20000"/>
          </a:bodyPr>
          <a:lstStyle/>
          <a:p>
            <a:pPr>
              <a:lnSpc>
                <a:spcPct val="120000"/>
              </a:lnSpc>
              <a:spcBef>
                <a:spcPts val="0"/>
              </a:spcBef>
              <a:spcAft>
                <a:spcPts val="600"/>
              </a:spcAft>
            </a:pPr>
            <a:r>
              <a:rPr lang="en-US" altLang="en-US" sz="2400" dirty="0"/>
              <a:t>FAS and FMS students attending a nonpublic institution will receive a comparable amount as noted in the Private Award Chart accessible through the Bright Futures Student Handbook, Chapter 2, page 4. </a:t>
            </a:r>
            <a:r>
              <a:rPr lang="en-US" altLang="en-US" sz="2400" dirty="0">
                <a:solidFill>
                  <a:srgbClr val="0000FF"/>
                </a:solidFill>
                <a:hlinkClick r:id="rId2">
                  <a:extLst>
                    <a:ext uri="{A12FA001-AC4F-418D-AE19-62706E023703}">
                      <ahyp:hlinkClr xmlns:ahyp="http://schemas.microsoft.com/office/drawing/2018/hyperlinkcolor" val="tx"/>
                    </a:ext>
                  </a:extLst>
                </a:hlinkClick>
              </a:rPr>
              <a:t>https://www.FloridaStudentFinancialAidsg.org/PDF/BFHandbookChapter2.pdf</a:t>
            </a:r>
            <a:endParaRPr lang="en-US" altLang="en-US" sz="2400" dirty="0">
              <a:solidFill>
                <a:srgbClr val="0000FF"/>
              </a:solidFill>
            </a:endParaRPr>
          </a:p>
          <a:p>
            <a:pPr>
              <a:lnSpc>
                <a:spcPct val="120000"/>
              </a:lnSpc>
              <a:spcBef>
                <a:spcPts val="0"/>
              </a:spcBef>
              <a:spcAft>
                <a:spcPts val="600"/>
              </a:spcAft>
            </a:pPr>
            <a:r>
              <a:rPr lang="en-US" altLang="en-US" sz="2400" dirty="0"/>
              <a:t>For the GSC and GSV awards, students will receive the specified award amounts established annually by the Florida Legislature in the General Appropriations Act.</a:t>
            </a:r>
          </a:p>
          <a:p>
            <a:pPr>
              <a:lnSpc>
                <a:spcPct val="120000"/>
              </a:lnSpc>
              <a:spcBef>
                <a:spcPts val="0"/>
              </a:spcBef>
              <a:spcAft>
                <a:spcPts val="600"/>
              </a:spcAft>
            </a:pPr>
            <a:r>
              <a:rPr lang="en-US" altLang="en-US" sz="2400" dirty="0"/>
              <a:t>For current year award amounts, visit </a:t>
            </a:r>
            <a:r>
              <a:rPr lang="en-US" altLang="en-US" sz="2400" dirty="0">
                <a:solidFill>
                  <a:srgbClr val="0000FF"/>
                </a:solidFill>
                <a:hlinkClick r:id="rId3">
                  <a:extLst>
                    <a:ext uri="{A12FA001-AC4F-418D-AE19-62706E023703}">
                      <ahyp:hlinkClr xmlns:ahyp="http://schemas.microsoft.com/office/drawing/2018/hyperlinkcolor" val="tx"/>
                    </a:ext>
                  </a:extLst>
                </a:hlinkClick>
              </a:rPr>
              <a:t>https://www.FloridaStudentFinancialAidsg.org/SAPBFMAIN/SAPBFMAIN</a:t>
            </a:r>
            <a:r>
              <a:rPr lang="en-US" altLang="en-US" sz="2400" dirty="0"/>
              <a:t>.</a:t>
            </a:r>
          </a:p>
          <a:p>
            <a:endParaRPr lang="en-US" altLang="en-US" dirty="0"/>
          </a:p>
        </p:txBody>
      </p:sp>
    </p:spTree>
    <p:extLst>
      <p:ext uri="{BB962C8B-B14F-4D97-AF65-F5344CB8AC3E}">
        <p14:creationId xmlns:p14="http://schemas.microsoft.com/office/powerpoint/2010/main" val="28303379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98474" y="951586"/>
            <a:ext cx="8052922" cy="1020834"/>
          </a:xfrm>
        </p:spPr>
        <p:txBody>
          <a:bodyPr/>
          <a:lstStyle/>
          <a:p>
            <a:r>
              <a:rPr altLang="en-US" sz="3200" dirty="0"/>
              <a:t>Application Dates</a:t>
            </a:r>
          </a:p>
        </p:txBody>
      </p:sp>
      <p:sp>
        <p:nvSpPr>
          <p:cNvPr id="50179" name="Content Placeholder 2"/>
          <p:cNvSpPr>
            <a:spLocks noGrp="1"/>
          </p:cNvSpPr>
          <p:nvPr>
            <p:ph idx="1"/>
          </p:nvPr>
        </p:nvSpPr>
        <p:spPr>
          <a:xfrm>
            <a:off x="498474" y="1981200"/>
            <a:ext cx="8052922" cy="4144963"/>
          </a:xfrm>
        </p:spPr>
        <p:txBody>
          <a:bodyPr vert="horz" lIns="91440" tIns="45720" rIns="91440" bIns="45720" rtlCol="0" anchor="t">
            <a:noAutofit/>
          </a:bodyPr>
          <a:lstStyle/>
          <a:p>
            <a:pPr>
              <a:lnSpc>
                <a:spcPct val="120000"/>
              </a:lnSpc>
              <a:spcBef>
                <a:spcPts val="0"/>
              </a:spcBef>
              <a:spcAft>
                <a:spcPts val="600"/>
              </a:spcAft>
              <a:defRPr/>
            </a:pPr>
            <a:r>
              <a:rPr lang="en-US" altLang="en-US" sz="1600" dirty="0"/>
              <a:t>The FFAA for current high school seniors is open from </a:t>
            </a:r>
            <a:r>
              <a:rPr lang="en-US" altLang="en-US" sz="1600" dirty="0">
                <a:solidFill>
                  <a:srgbClr val="FF0000"/>
                </a:solidFill>
              </a:rPr>
              <a:t>October 1, 2020 </a:t>
            </a:r>
            <a:r>
              <a:rPr lang="en-US" altLang="en-US" sz="1600" dirty="0"/>
              <a:t>through </a:t>
            </a:r>
            <a:r>
              <a:rPr lang="en-US" altLang="en-US" sz="1600" dirty="0">
                <a:solidFill>
                  <a:srgbClr val="FF0000"/>
                </a:solidFill>
              </a:rPr>
              <a:t>August 31, 2021</a:t>
            </a:r>
            <a:r>
              <a:rPr lang="en-US" altLang="en-US" sz="1600" dirty="0"/>
              <a:t>.</a:t>
            </a:r>
          </a:p>
          <a:p>
            <a:pPr>
              <a:lnSpc>
                <a:spcPct val="120000"/>
              </a:lnSpc>
              <a:spcBef>
                <a:spcPts val="0"/>
              </a:spcBef>
              <a:spcAft>
                <a:spcPts val="600"/>
              </a:spcAft>
              <a:defRPr/>
            </a:pPr>
            <a:r>
              <a:rPr lang="en-US" altLang="en-US" sz="1600" dirty="0"/>
              <a:t>Students must complete the FFAA no later than </a:t>
            </a:r>
            <a:r>
              <a:rPr lang="en-US" altLang="en-US" sz="1600" dirty="0">
                <a:solidFill>
                  <a:srgbClr val="FF0000"/>
                </a:solidFill>
              </a:rPr>
              <a:t>August 31 </a:t>
            </a:r>
            <a:r>
              <a:rPr lang="en-US" altLang="en-US" sz="1600" dirty="0"/>
              <a:t>after graduation for Bright Futures.</a:t>
            </a:r>
          </a:p>
          <a:p>
            <a:pPr>
              <a:lnSpc>
                <a:spcPct val="120000"/>
              </a:lnSpc>
              <a:spcBef>
                <a:spcPts val="0"/>
              </a:spcBef>
              <a:spcAft>
                <a:spcPts val="600"/>
              </a:spcAft>
              <a:defRPr/>
            </a:pPr>
            <a:r>
              <a:rPr lang="en-US" altLang="en-US" sz="1600" dirty="0"/>
              <a:t>Students must complete the FFAA no later than </a:t>
            </a:r>
            <a:r>
              <a:rPr lang="en-US" altLang="en-US" sz="1600" dirty="0">
                <a:solidFill>
                  <a:srgbClr val="FF0000"/>
                </a:solidFill>
              </a:rPr>
              <a:t>April 1 </a:t>
            </a:r>
            <a:r>
              <a:rPr lang="en-US" altLang="en-US" sz="1600" dirty="0"/>
              <a:t>before graduation for:</a:t>
            </a:r>
          </a:p>
          <a:p>
            <a:pPr lvl="1">
              <a:lnSpc>
                <a:spcPct val="120000"/>
              </a:lnSpc>
              <a:spcBef>
                <a:spcPts val="0"/>
              </a:spcBef>
              <a:spcAft>
                <a:spcPts val="600"/>
              </a:spcAft>
              <a:defRPr/>
            </a:pPr>
            <a:r>
              <a:rPr lang="en-US" altLang="en-US" sz="1600" dirty="0"/>
              <a:t>José Martí Scholarship Challenge Grant (JM)</a:t>
            </a:r>
          </a:p>
          <a:p>
            <a:pPr lvl="1">
              <a:lnSpc>
                <a:spcPct val="120000"/>
              </a:lnSpc>
              <a:spcBef>
                <a:spcPts val="0"/>
              </a:spcBef>
              <a:spcAft>
                <a:spcPts val="600"/>
              </a:spcAft>
              <a:defRPr/>
            </a:pPr>
            <a:r>
              <a:rPr lang="en-US" altLang="en-US" sz="1600" dirty="0"/>
              <a:t>Rosewood Family Scholarship (RFS)</a:t>
            </a:r>
          </a:p>
          <a:p>
            <a:pPr lvl="1">
              <a:lnSpc>
                <a:spcPct val="120000"/>
              </a:lnSpc>
              <a:spcBef>
                <a:spcPts val="0"/>
              </a:spcBef>
              <a:spcAft>
                <a:spcPts val="600"/>
              </a:spcAft>
              <a:defRPr/>
            </a:pPr>
            <a:r>
              <a:rPr lang="en-US" altLang="en-US" sz="1600" dirty="0"/>
              <a:t>Scholarships for Children and Spouses of Deceased of Disabled Veterans (CSDDV)*</a:t>
            </a:r>
          </a:p>
          <a:p>
            <a:pPr lvl="1">
              <a:lnSpc>
                <a:spcPct val="120000"/>
              </a:lnSpc>
              <a:spcBef>
                <a:spcPts val="0"/>
              </a:spcBef>
              <a:spcAft>
                <a:spcPts val="600"/>
              </a:spcAft>
              <a:defRPr/>
            </a:pPr>
            <a:r>
              <a:rPr lang="en-US" altLang="en-US" sz="1600" dirty="0"/>
              <a:t>Florida Farmworker Student Scholarship (FFSS)</a:t>
            </a:r>
          </a:p>
          <a:p>
            <a:pPr marL="114300" indent="-114300">
              <a:lnSpc>
                <a:spcPct val="120000"/>
              </a:lnSpc>
              <a:spcBef>
                <a:spcPts val="0"/>
              </a:spcBef>
              <a:spcAft>
                <a:spcPts val="600"/>
              </a:spcAft>
              <a:buFont typeface="Arial" panose="020B0604020202020204" pitchFamily="34" charset="0"/>
              <a:buNone/>
              <a:defRPr/>
            </a:pPr>
            <a:r>
              <a:rPr lang="en-US" altLang="en-US" sz="1600" i="1" dirty="0"/>
              <a:t>*CSDDV applications will be accepted after April 1; however, may not receive priority funding due to being late.</a:t>
            </a:r>
          </a:p>
          <a:p>
            <a:pPr marL="0" indent="0">
              <a:lnSpc>
                <a:spcPct val="120000"/>
              </a:lnSpc>
              <a:spcBef>
                <a:spcPts val="0"/>
              </a:spcBef>
              <a:spcAft>
                <a:spcPts val="600"/>
              </a:spcAft>
              <a:buFont typeface="Arial" panose="020B0604020202020204" pitchFamily="34" charset="0"/>
              <a:buNone/>
              <a:defRPr/>
            </a:pPr>
            <a:endParaRPr lang="en-US" altLang="en-US" sz="1600" dirty="0"/>
          </a:p>
        </p:txBody>
      </p:sp>
    </p:spTree>
    <p:extLst>
      <p:ext uri="{BB962C8B-B14F-4D97-AF65-F5344CB8AC3E}">
        <p14:creationId xmlns:p14="http://schemas.microsoft.com/office/powerpoint/2010/main" val="3683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626C-D545-4E70-A6B3-4762DB02BA3A}"/>
              </a:ext>
            </a:extLst>
          </p:cNvPr>
          <p:cNvSpPr>
            <a:spLocks noGrp="1"/>
          </p:cNvSpPr>
          <p:nvPr>
            <p:ph type="title"/>
          </p:nvPr>
        </p:nvSpPr>
        <p:spPr/>
        <p:txBody>
          <a:bodyPr/>
          <a:lstStyle/>
          <a:p>
            <a:pPr algn="ctr">
              <a:spcAft>
                <a:spcPct val="0"/>
              </a:spcAft>
            </a:pPr>
            <a:r>
              <a:rPr lang="en-GB" altLang="en-US">
                <a:solidFill>
                  <a:schemeClr val="bg1"/>
                </a:solidFill>
              </a:rPr>
              <a:t>AICE Diploma Requirements </a:t>
            </a:r>
          </a:p>
        </p:txBody>
      </p:sp>
      <p:grpSp>
        <p:nvGrpSpPr>
          <p:cNvPr id="3" name="Group 33">
            <a:extLst>
              <a:ext uri="{FF2B5EF4-FFF2-40B4-BE49-F238E27FC236}">
                <a16:creationId xmlns:a16="http://schemas.microsoft.com/office/drawing/2014/main" id="{8346CD17-0382-47C4-9D54-4439A82EA912}"/>
              </a:ext>
            </a:extLst>
          </p:cNvPr>
          <p:cNvGrpSpPr>
            <a:grpSpLocks/>
          </p:cNvGrpSpPr>
          <p:nvPr/>
        </p:nvGrpSpPr>
        <p:grpSpPr bwMode="auto">
          <a:xfrm>
            <a:off x="491893" y="2486622"/>
            <a:ext cx="3070622" cy="887347"/>
            <a:chOff x="79679" y="2424974"/>
            <a:chExt cx="3632950" cy="675915"/>
          </a:xfrm>
          <a:solidFill>
            <a:srgbClr val="4372C4"/>
          </a:solidFill>
        </p:grpSpPr>
        <p:sp>
          <p:nvSpPr>
            <p:cNvPr id="4" name="Rounded Rectangle 8">
              <a:extLst>
                <a:ext uri="{FF2B5EF4-FFF2-40B4-BE49-F238E27FC236}">
                  <a16:creationId xmlns:a16="http://schemas.microsoft.com/office/drawing/2014/main" id="{72D72368-6E19-48D4-B35A-C9978B14E46C}"/>
                </a:ext>
              </a:extLst>
            </p:cNvPr>
            <p:cNvSpPr/>
            <p:nvPr/>
          </p:nvSpPr>
          <p:spPr>
            <a:xfrm>
              <a:off x="79679" y="2424974"/>
              <a:ext cx="3632950" cy="67591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600" b="1">
                  <a:solidFill>
                    <a:schemeClr val="bg1"/>
                  </a:solidFill>
                </a:rPr>
                <a:t>Group 1: Science and Math</a:t>
              </a:r>
              <a:endParaRPr lang="en-GB" sz="1600" b="1">
                <a:solidFill>
                  <a:schemeClr val="bg1"/>
                </a:solidFill>
              </a:endParaRPr>
            </a:p>
          </p:txBody>
        </p:sp>
        <p:sp>
          <p:nvSpPr>
            <p:cNvPr id="5" name="Rectangle 4">
              <a:extLst>
                <a:ext uri="{FF2B5EF4-FFF2-40B4-BE49-F238E27FC236}">
                  <a16:creationId xmlns:a16="http://schemas.microsoft.com/office/drawing/2014/main" id="{0FDE3167-AFF7-4E38-A38E-33D3415FE5F8}"/>
                </a:ext>
              </a:extLst>
            </p:cNvPr>
            <p:cNvSpPr/>
            <p:nvPr/>
          </p:nvSpPr>
          <p:spPr>
            <a:xfrm>
              <a:off x="1029825" y="2796181"/>
              <a:ext cx="1732660" cy="237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800" b="1">
                  <a:solidFill>
                    <a:srgbClr val="000000"/>
                  </a:solidFill>
                </a:rPr>
                <a:t>At least 1 point</a:t>
              </a:r>
              <a:endParaRPr lang="en-GB" sz="800" b="1">
                <a:solidFill>
                  <a:srgbClr val="000000"/>
                </a:solidFill>
              </a:endParaRPr>
            </a:p>
          </p:txBody>
        </p:sp>
      </p:grpSp>
      <p:sp>
        <p:nvSpPr>
          <p:cNvPr id="6" name="Rounded Rectangle 10">
            <a:extLst>
              <a:ext uri="{FF2B5EF4-FFF2-40B4-BE49-F238E27FC236}">
                <a16:creationId xmlns:a16="http://schemas.microsoft.com/office/drawing/2014/main" id="{F718B442-C9A5-44B2-BB53-1FCEF2943D71}"/>
              </a:ext>
            </a:extLst>
          </p:cNvPr>
          <p:cNvSpPr/>
          <p:nvPr/>
        </p:nvSpPr>
        <p:spPr>
          <a:xfrm>
            <a:off x="457439" y="3473537"/>
            <a:ext cx="3070622" cy="906101"/>
          </a:xfrm>
          <a:prstGeom prst="roundRect">
            <a:avLst/>
          </a:prstGeom>
          <a:solidFill>
            <a:srgbClr val="4372C4"/>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600" b="1">
                <a:solidFill>
                  <a:schemeClr val="bg1"/>
                </a:solidFill>
              </a:rPr>
              <a:t>Group 2: Languages</a:t>
            </a:r>
            <a:endParaRPr lang="en-GB" sz="1600" b="1">
              <a:solidFill>
                <a:schemeClr val="bg1"/>
              </a:solidFill>
            </a:endParaRPr>
          </a:p>
        </p:txBody>
      </p:sp>
      <p:grpSp>
        <p:nvGrpSpPr>
          <p:cNvPr id="10" name="Group 35">
            <a:extLst>
              <a:ext uri="{FF2B5EF4-FFF2-40B4-BE49-F238E27FC236}">
                <a16:creationId xmlns:a16="http://schemas.microsoft.com/office/drawing/2014/main" id="{C66FD968-F93F-4864-AC8F-58D1F0A21D10}"/>
              </a:ext>
            </a:extLst>
          </p:cNvPr>
          <p:cNvGrpSpPr>
            <a:grpSpLocks/>
          </p:cNvGrpSpPr>
          <p:nvPr/>
        </p:nvGrpSpPr>
        <p:grpSpPr bwMode="auto">
          <a:xfrm>
            <a:off x="443742" y="4468195"/>
            <a:ext cx="3070622" cy="821156"/>
            <a:chOff x="193249" y="4554959"/>
            <a:chExt cx="3672407" cy="635020"/>
          </a:xfrm>
          <a:solidFill>
            <a:srgbClr val="96A9D9"/>
          </a:solidFill>
        </p:grpSpPr>
        <p:sp>
          <p:nvSpPr>
            <p:cNvPr id="11" name="Rounded Rectangle 13">
              <a:extLst>
                <a:ext uri="{FF2B5EF4-FFF2-40B4-BE49-F238E27FC236}">
                  <a16:creationId xmlns:a16="http://schemas.microsoft.com/office/drawing/2014/main" id="{54262EC4-B1E5-411F-BA66-A7DA276868F6}"/>
                </a:ext>
              </a:extLst>
            </p:cNvPr>
            <p:cNvSpPr/>
            <p:nvPr/>
          </p:nvSpPr>
          <p:spPr>
            <a:xfrm>
              <a:off x="193249" y="4554959"/>
              <a:ext cx="3672407" cy="635020"/>
            </a:xfrm>
            <a:prstGeom prst="roundRect">
              <a:avLst/>
            </a:prstGeom>
            <a:solidFill>
              <a:srgbClr val="4372C4"/>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fontAlgn="auto">
                <a:spcBef>
                  <a:spcPts val="0"/>
                </a:spcBef>
                <a:spcAft>
                  <a:spcPts val="0"/>
                </a:spcAft>
                <a:defRPr/>
              </a:pPr>
              <a:r>
                <a:rPr lang="en-US" sz="1600" b="1">
                  <a:solidFill>
                    <a:schemeClr val="bg1"/>
                  </a:solidFill>
                </a:rPr>
                <a:t>Group 3:  Arts &amp; Humanities</a:t>
              </a:r>
              <a:endParaRPr lang="en-GB" sz="1600" b="1">
                <a:solidFill>
                  <a:schemeClr val="bg1"/>
                </a:solidFill>
              </a:endParaRPr>
            </a:p>
          </p:txBody>
        </p:sp>
        <p:sp>
          <p:nvSpPr>
            <p:cNvPr id="12" name="Rectangle 11">
              <a:extLst>
                <a:ext uri="{FF2B5EF4-FFF2-40B4-BE49-F238E27FC236}">
                  <a16:creationId xmlns:a16="http://schemas.microsoft.com/office/drawing/2014/main" id="{3AF39ED7-4DB2-4A99-BDAC-5B63B1180546}"/>
                </a:ext>
              </a:extLst>
            </p:cNvPr>
            <p:cNvSpPr/>
            <p:nvPr/>
          </p:nvSpPr>
          <p:spPr>
            <a:xfrm>
              <a:off x="1399114" y="4912131"/>
              <a:ext cx="1456150" cy="19482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a:solidFill>
                    <a:srgbClr val="000000"/>
                  </a:solidFill>
                </a:rPr>
                <a:t>At least 1 point</a:t>
              </a:r>
              <a:endParaRPr lang="en-GB" sz="900" b="1">
                <a:solidFill>
                  <a:srgbClr val="000000"/>
                </a:solidFill>
              </a:endParaRPr>
            </a:p>
          </p:txBody>
        </p:sp>
      </p:grpSp>
      <p:sp>
        <p:nvSpPr>
          <p:cNvPr id="15" name="Rectangle 14">
            <a:extLst>
              <a:ext uri="{FF2B5EF4-FFF2-40B4-BE49-F238E27FC236}">
                <a16:creationId xmlns:a16="http://schemas.microsoft.com/office/drawing/2014/main" id="{5A6CB418-48EC-4501-AB64-DEF87D6742B5}"/>
              </a:ext>
            </a:extLst>
          </p:cNvPr>
          <p:cNvSpPr/>
          <p:nvPr/>
        </p:nvSpPr>
        <p:spPr bwMode="auto">
          <a:xfrm>
            <a:off x="1371170" y="3962952"/>
            <a:ext cx="1312069" cy="29530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a:solidFill>
                  <a:srgbClr val="000000"/>
                </a:solidFill>
              </a:rPr>
              <a:t>At least 1 point</a:t>
            </a:r>
            <a:endParaRPr lang="en-GB" sz="900" b="1">
              <a:solidFill>
                <a:srgbClr val="000000"/>
              </a:solidFill>
            </a:endParaRPr>
          </a:p>
        </p:txBody>
      </p:sp>
      <p:sp>
        <p:nvSpPr>
          <p:cNvPr id="16" name="Rounded Rectangle 19">
            <a:extLst>
              <a:ext uri="{FF2B5EF4-FFF2-40B4-BE49-F238E27FC236}">
                <a16:creationId xmlns:a16="http://schemas.microsoft.com/office/drawing/2014/main" id="{5EBA767D-D03E-49B7-ADF8-364E9F32EB75}"/>
              </a:ext>
            </a:extLst>
          </p:cNvPr>
          <p:cNvSpPr/>
          <p:nvPr/>
        </p:nvSpPr>
        <p:spPr>
          <a:xfrm rot="10800000">
            <a:off x="3638784" y="2478878"/>
            <a:ext cx="1150774" cy="2810471"/>
          </a:xfrm>
          <a:prstGeom prst="roundRect">
            <a:avLst/>
          </a:prstGeom>
          <a:solidFill>
            <a:srgbClr val="4372C4"/>
          </a:solidFill>
        </p:spPr>
        <p:style>
          <a:lnRef idx="2">
            <a:schemeClr val="accent1">
              <a:shade val="50000"/>
            </a:schemeClr>
          </a:lnRef>
          <a:fillRef idx="1">
            <a:schemeClr val="accent1"/>
          </a:fillRef>
          <a:effectRef idx="0">
            <a:schemeClr val="accent1"/>
          </a:effectRef>
          <a:fontRef idx="minor">
            <a:schemeClr val="lt1"/>
          </a:fontRef>
        </p:style>
        <p:txBody>
          <a:bodyPr vert="vert"/>
          <a:lstStyle/>
          <a:p>
            <a:pPr algn="ctr" fontAlgn="auto">
              <a:spcBef>
                <a:spcPts val="0"/>
              </a:spcBef>
              <a:spcAft>
                <a:spcPts val="0"/>
              </a:spcAft>
              <a:defRPr/>
            </a:pPr>
            <a:r>
              <a:rPr lang="en-US" sz="1600" b="1">
                <a:solidFill>
                  <a:schemeClr val="bg1"/>
                </a:solidFill>
              </a:rPr>
              <a:t>Core:  Global Perspectives and Research </a:t>
            </a:r>
            <a:endParaRPr lang="en-GB" sz="1600" b="1">
              <a:solidFill>
                <a:schemeClr val="bg1"/>
              </a:solidFill>
            </a:endParaRPr>
          </a:p>
        </p:txBody>
      </p:sp>
      <p:sp>
        <p:nvSpPr>
          <p:cNvPr id="20" name="Right Brace 19">
            <a:extLst>
              <a:ext uri="{FF2B5EF4-FFF2-40B4-BE49-F238E27FC236}">
                <a16:creationId xmlns:a16="http://schemas.microsoft.com/office/drawing/2014/main" id="{991601AF-2D3A-41E5-89E0-A8BF5AA2A8E1}"/>
              </a:ext>
            </a:extLst>
          </p:cNvPr>
          <p:cNvSpPr/>
          <p:nvPr/>
        </p:nvSpPr>
        <p:spPr bwMode="auto">
          <a:xfrm>
            <a:off x="4587794" y="2293751"/>
            <a:ext cx="481013" cy="3375398"/>
          </a:xfrm>
          <a:prstGeom prst="rightBrace">
            <a:avLst>
              <a:gd name="adj1" fmla="val 8333"/>
              <a:gd name="adj2" fmla="val 52190"/>
            </a:avLst>
          </a:prstGeom>
          <a:ln>
            <a:solidFill>
              <a:schemeClr val="accent6">
                <a:lumMod val="20000"/>
                <a:lumOff val="8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lstStyle/>
          <a:p>
            <a:pPr fontAlgn="auto">
              <a:spcBef>
                <a:spcPts val="0"/>
              </a:spcBef>
              <a:spcAft>
                <a:spcPts val="0"/>
              </a:spcAft>
              <a:defRPr/>
            </a:pPr>
            <a:endParaRPr lang="en-US">
              <a:solidFill>
                <a:srgbClr val="595959"/>
              </a:solidFill>
              <a:latin typeface="Times" pitchFamily="-109" charset="0"/>
            </a:endParaRPr>
          </a:p>
        </p:txBody>
      </p:sp>
      <p:sp>
        <p:nvSpPr>
          <p:cNvPr id="21" name="Rounded Rectangle 3">
            <a:extLst>
              <a:ext uri="{FF2B5EF4-FFF2-40B4-BE49-F238E27FC236}">
                <a16:creationId xmlns:a16="http://schemas.microsoft.com/office/drawing/2014/main" id="{778E7B3F-9DD0-4C87-8782-CFC6E9606A7B}"/>
              </a:ext>
            </a:extLst>
          </p:cNvPr>
          <p:cNvSpPr/>
          <p:nvPr/>
        </p:nvSpPr>
        <p:spPr bwMode="auto">
          <a:xfrm>
            <a:off x="5050866" y="3380184"/>
            <a:ext cx="1150775" cy="1549878"/>
          </a:xfrm>
          <a:prstGeom prst="roundRect">
            <a:avLst/>
          </a:prstGeom>
          <a:solidFill>
            <a:srgbClr val="F9F6BA"/>
          </a:solidFill>
          <a:ln>
            <a:solidFill>
              <a:srgbClr val="FAE46E"/>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lgn="ctr" fontAlgn="auto">
              <a:spcBef>
                <a:spcPts val="0"/>
              </a:spcBef>
              <a:spcAft>
                <a:spcPts val="0"/>
              </a:spcAft>
              <a:defRPr/>
            </a:pPr>
            <a:r>
              <a:rPr lang="en-US" sz="1400" b="1">
                <a:solidFill>
                  <a:srgbClr val="595959">
                    <a:lumMod val="25000"/>
                  </a:srgbClr>
                </a:solidFill>
              </a:rPr>
              <a:t>4 Required</a:t>
            </a:r>
          </a:p>
          <a:p>
            <a:pPr algn="ctr" fontAlgn="auto">
              <a:spcBef>
                <a:spcPts val="0"/>
              </a:spcBef>
              <a:spcAft>
                <a:spcPts val="0"/>
              </a:spcAft>
              <a:defRPr/>
            </a:pPr>
            <a:r>
              <a:rPr lang="en-US" sz="1400" b="1">
                <a:solidFill>
                  <a:srgbClr val="595959">
                    <a:lumMod val="25000"/>
                  </a:srgbClr>
                </a:solidFill>
              </a:rPr>
              <a:t> + </a:t>
            </a:r>
          </a:p>
          <a:p>
            <a:pPr algn="ctr" fontAlgn="auto">
              <a:spcBef>
                <a:spcPts val="0"/>
              </a:spcBef>
              <a:spcAft>
                <a:spcPts val="0"/>
              </a:spcAft>
              <a:defRPr/>
            </a:pPr>
            <a:r>
              <a:rPr lang="en-US" sz="1400" b="1">
                <a:solidFill>
                  <a:srgbClr val="595959">
                    <a:lumMod val="25000"/>
                  </a:srgbClr>
                </a:solidFill>
              </a:rPr>
              <a:t>3 Choice</a:t>
            </a:r>
          </a:p>
          <a:p>
            <a:pPr algn="ctr" fontAlgn="auto">
              <a:spcBef>
                <a:spcPts val="0"/>
              </a:spcBef>
              <a:spcAft>
                <a:spcPts val="0"/>
              </a:spcAft>
              <a:defRPr/>
            </a:pPr>
            <a:r>
              <a:rPr lang="en-US" sz="1400" b="1">
                <a:solidFill>
                  <a:srgbClr val="595959">
                    <a:lumMod val="25000"/>
                  </a:srgbClr>
                </a:solidFill>
              </a:rPr>
              <a:t>=</a:t>
            </a:r>
          </a:p>
          <a:p>
            <a:pPr algn="ctr" fontAlgn="auto">
              <a:spcBef>
                <a:spcPts val="0"/>
              </a:spcBef>
              <a:spcAft>
                <a:spcPts val="0"/>
              </a:spcAft>
              <a:defRPr/>
            </a:pPr>
            <a:r>
              <a:rPr lang="en-US" sz="1400" b="1">
                <a:solidFill>
                  <a:srgbClr val="595959">
                    <a:lumMod val="25000"/>
                  </a:srgbClr>
                </a:solidFill>
              </a:rPr>
              <a:t>7 points</a:t>
            </a:r>
          </a:p>
        </p:txBody>
      </p:sp>
      <p:graphicFrame>
        <p:nvGraphicFramePr>
          <p:cNvPr id="22" name="Table 21">
            <a:extLst>
              <a:ext uri="{FF2B5EF4-FFF2-40B4-BE49-F238E27FC236}">
                <a16:creationId xmlns:a16="http://schemas.microsoft.com/office/drawing/2014/main" id="{00820FFC-F67D-44C3-A836-88FE8873BBD5}"/>
              </a:ext>
            </a:extLst>
          </p:cNvPr>
          <p:cNvGraphicFramePr>
            <a:graphicFrameLocks noGrp="1"/>
          </p:cNvGraphicFramePr>
          <p:nvPr>
            <p:extLst>
              <p:ext uri="{D42A27DB-BD31-4B8C-83A1-F6EECF244321}">
                <p14:modId xmlns:p14="http://schemas.microsoft.com/office/powerpoint/2010/main" val="3603306569"/>
              </p:ext>
            </p:extLst>
          </p:nvPr>
        </p:nvGraphicFramePr>
        <p:xfrm>
          <a:off x="6288374" y="1600200"/>
          <a:ext cx="2490575" cy="4085486"/>
        </p:xfrm>
        <a:graphic>
          <a:graphicData uri="http://schemas.openxmlformats.org/drawingml/2006/table">
            <a:tbl>
              <a:tblPr>
                <a:tableStyleId>{D113A9D2-9D6B-4929-AA2D-F23B5EE8CBE7}</a:tableStyleId>
              </a:tblPr>
              <a:tblGrid>
                <a:gridCol w="2490575">
                  <a:extLst>
                    <a:ext uri="{9D8B030D-6E8A-4147-A177-3AD203B41FA5}">
                      <a16:colId xmlns:a16="http://schemas.microsoft.com/office/drawing/2014/main" val="20000"/>
                    </a:ext>
                  </a:extLst>
                </a:gridCol>
              </a:tblGrid>
              <a:tr h="539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a:ln>
                            <a:noFill/>
                          </a:ln>
                          <a:solidFill>
                            <a:schemeClr val="bg1"/>
                          </a:solidFill>
                          <a:effectLst/>
                        </a:rPr>
                        <a:t>AICE Diploma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a:ln>
                            <a:noFill/>
                          </a:ln>
                          <a:solidFill>
                            <a:schemeClr val="tx1"/>
                          </a:solidFill>
                          <a:effectLst/>
                        </a:rPr>
                        <a:t> </a:t>
                      </a:r>
                      <a:r>
                        <a:rPr kumimoji="0" lang="en-US" sz="1600" b="0" u="none" strike="noStrike" cap="none" normalizeH="0" baseline="0">
                          <a:ln>
                            <a:noFill/>
                          </a:ln>
                          <a:solidFill>
                            <a:schemeClr val="bg1"/>
                          </a:solidFill>
                          <a:effectLst/>
                        </a:rPr>
                        <a:t>Requirements</a:t>
                      </a:r>
                      <a:endParaRPr kumimoji="0" lang="en-GB" sz="1600" b="0" i="0" u="none" strike="noStrike" cap="none" normalizeH="0" baseline="0">
                        <a:ln>
                          <a:noFill/>
                        </a:ln>
                        <a:solidFill>
                          <a:schemeClr val="bg1"/>
                        </a:solidFill>
                        <a:effectLst/>
                        <a:latin typeface="Arial" pitchFamily="34" charset="0"/>
                        <a:ea typeface="ＭＳ Ｐゴシック" pitchFamily="34" charset="-128"/>
                        <a:cs typeface="Arial" pitchFamily="34" charset="0"/>
                      </a:endParaRPr>
                    </a:p>
                  </a:txBody>
                  <a:tcPr marL="91452" marR="91452" marT="34275" marB="34275" anchor="ctr" horzOverflow="overflow">
                    <a:solidFill>
                      <a:srgbClr val="4372C4"/>
                    </a:solidFill>
                  </a:tcPr>
                </a:tc>
                <a:extLst>
                  <a:ext uri="{0D108BD9-81ED-4DB2-BD59-A6C34878D82A}">
                    <a16:rowId xmlns:a16="http://schemas.microsoft.com/office/drawing/2014/main" val="10000"/>
                  </a:ext>
                </a:extLst>
              </a:tr>
              <a:tr h="3529256">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400" b="0" u="none" strike="noStrike" cap="none" normalizeH="0" baseline="0" dirty="0">
                          <a:ln>
                            <a:noFill/>
                          </a:ln>
                          <a:solidFill>
                            <a:schemeClr val="tx1"/>
                          </a:solidFill>
                          <a:effectLst/>
                          <a:latin typeface="+mn-lt"/>
                        </a:rPr>
                        <a:t>Combines breadth of study with choice and flexibility</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400" b="0" u="none" strike="noStrike" cap="none" normalizeH="0" baseline="0" dirty="0">
                          <a:ln>
                            <a:noFill/>
                          </a:ln>
                          <a:solidFill>
                            <a:schemeClr val="tx1"/>
                          </a:solidFill>
                          <a:effectLst/>
                          <a:latin typeface="+mn-lt"/>
                        </a:rPr>
                        <a:t>Selection comes from three curriculum areas and one Core</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400" b="0" u="none" strike="noStrike" cap="none" normalizeH="0" baseline="0" dirty="0">
                          <a:ln>
                            <a:noFill/>
                          </a:ln>
                          <a:solidFill>
                            <a:schemeClr val="tx1"/>
                          </a:solidFill>
                          <a:effectLst/>
                          <a:latin typeface="+mn-lt"/>
                        </a:rPr>
                        <a:t>Total of 7 points required: at least one from Groups 1-3; one from Core; three from learner’</a:t>
                      </a:r>
                      <a:r>
                        <a:rPr kumimoji="0" lang="en-US" altLang="ja-JP" sz="1400" b="0" u="none" strike="noStrike" cap="none" normalizeH="0" baseline="0" dirty="0">
                          <a:ln>
                            <a:noFill/>
                          </a:ln>
                          <a:solidFill>
                            <a:schemeClr val="tx1"/>
                          </a:solidFill>
                          <a:effectLst/>
                          <a:latin typeface="+mn-lt"/>
                        </a:rPr>
                        <a:t>s choice</a:t>
                      </a:r>
                      <a:endParaRPr kumimoji="0" lang="en-GB" altLang="ja-JP" sz="1400" b="0" u="none" strike="noStrike" cap="none" normalizeH="0" baseline="0" dirty="0">
                        <a:ln>
                          <a:noFill/>
                        </a:ln>
                        <a:solidFill>
                          <a:schemeClr val="tx1"/>
                        </a:solidFill>
                        <a:effectLst/>
                        <a:latin typeface="+mn-lt"/>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400" b="0" u="none" strike="noStrike" cap="none" normalizeH="0" baseline="0" dirty="0">
                          <a:ln>
                            <a:noFill/>
                          </a:ln>
                          <a:solidFill>
                            <a:schemeClr val="tx1"/>
                          </a:solidFill>
                          <a:effectLst/>
                          <a:latin typeface="+mn-lt"/>
                        </a:rPr>
                        <a:t>Passing scores are required on all exams to receive Diploma</a:t>
                      </a:r>
                      <a:endParaRPr kumimoji="0" lang="en-GB" sz="1400" b="0" i="1" u="none" strike="noStrike" cap="none" normalizeH="0" baseline="0" dirty="0">
                        <a:ln>
                          <a:noFill/>
                        </a:ln>
                        <a:solidFill>
                          <a:schemeClr val="tx1"/>
                        </a:solidFill>
                        <a:effectLst/>
                        <a:latin typeface="+mn-lt"/>
                        <a:ea typeface="ＭＳ Ｐゴシック" pitchFamily="34" charset="-128"/>
                        <a:cs typeface="Arial" pitchFamily="34" charset="0"/>
                      </a:endParaRPr>
                    </a:p>
                  </a:txBody>
                  <a:tcPr marL="91452" marR="91452" marT="34275" marB="34275" anchor="ctr" horzOverflow="overflow">
                    <a:solidFill>
                      <a:srgbClr val="EDCDCC"/>
                    </a:solidFill>
                  </a:tcPr>
                </a:tc>
                <a:extLst>
                  <a:ext uri="{0D108BD9-81ED-4DB2-BD59-A6C34878D82A}">
                    <a16:rowId xmlns:a16="http://schemas.microsoft.com/office/drawing/2014/main" val="10001"/>
                  </a:ext>
                </a:extLst>
              </a:tr>
            </a:tbl>
          </a:graphicData>
        </a:graphic>
      </p:graphicFrame>
      <p:sp>
        <p:nvSpPr>
          <p:cNvPr id="23" name="Rectangle 22">
            <a:extLst>
              <a:ext uri="{FF2B5EF4-FFF2-40B4-BE49-F238E27FC236}">
                <a16:creationId xmlns:a16="http://schemas.microsoft.com/office/drawing/2014/main" id="{30B1A750-62B5-4ED1-AE48-72947C70B587}"/>
              </a:ext>
            </a:extLst>
          </p:cNvPr>
          <p:cNvSpPr/>
          <p:nvPr/>
        </p:nvSpPr>
        <p:spPr>
          <a:xfrm rot="16200000">
            <a:off x="4056362" y="3902603"/>
            <a:ext cx="1177529" cy="22502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b="1">
                <a:solidFill>
                  <a:srgbClr val="000000"/>
                </a:solidFill>
              </a:rPr>
              <a:t>Required</a:t>
            </a:r>
            <a:r>
              <a:rPr lang="en-US" sz="900">
                <a:solidFill>
                  <a:srgbClr val="000000"/>
                </a:solidFill>
              </a:rPr>
              <a:t>:  1 point</a:t>
            </a:r>
            <a:endParaRPr lang="en-GB" sz="900">
              <a:solidFill>
                <a:srgbClr val="000000"/>
              </a:solidFill>
            </a:endParaRPr>
          </a:p>
        </p:txBody>
      </p:sp>
      <p:sp>
        <p:nvSpPr>
          <p:cNvPr id="24" name="TextBox 23">
            <a:extLst>
              <a:ext uri="{FF2B5EF4-FFF2-40B4-BE49-F238E27FC236}">
                <a16:creationId xmlns:a16="http://schemas.microsoft.com/office/drawing/2014/main" id="{9D6E7841-82F9-4BF6-94E1-BAD61B3498AE}"/>
              </a:ext>
            </a:extLst>
          </p:cNvPr>
          <p:cNvSpPr txBox="1"/>
          <p:nvPr/>
        </p:nvSpPr>
        <p:spPr>
          <a:xfrm>
            <a:off x="457440" y="5784073"/>
            <a:ext cx="4391880" cy="369332"/>
          </a:xfrm>
          <a:prstGeom prst="rect">
            <a:avLst/>
          </a:prstGeom>
          <a:noFill/>
        </p:spPr>
        <p:txBody>
          <a:bodyPr wrap="square" rtlCol="0">
            <a:spAutoFit/>
          </a:bodyPr>
          <a:lstStyle/>
          <a:p>
            <a:pPr algn="ctr"/>
            <a:r>
              <a:rPr lang="en-US">
                <a:solidFill>
                  <a:srgbClr val="E7C567"/>
                </a:solidFill>
                <a:hlinkClick r:id="rId2">
                  <a:extLst>
                    <a:ext uri="{A12FA001-AC4F-418D-AE19-62706E023703}">
                      <ahyp:hlinkClr xmlns:ahyp="http://schemas.microsoft.com/office/drawing/2018/hyperlinkcolor" val="tx"/>
                    </a:ext>
                  </a:extLst>
                </a:hlinkClick>
              </a:rPr>
              <a:t>Cambridge AICE Diploma</a:t>
            </a:r>
            <a:endParaRPr lang="en-US">
              <a:solidFill>
                <a:srgbClr val="E7C567"/>
              </a:solidFill>
            </a:endParaRPr>
          </a:p>
        </p:txBody>
      </p:sp>
    </p:spTree>
    <p:extLst>
      <p:ext uri="{BB962C8B-B14F-4D97-AF65-F5344CB8AC3E}">
        <p14:creationId xmlns:p14="http://schemas.microsoft.com/office/powerpoint/2010/main" val="15994835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16179745-A413-4C62-89D8-9630A4A02F21}"/>
              </a:ext>
            </a:extLst>
          </p:cNvPr>
          <p:cNvSpPr>
            <a:spLocks noGrp="1"/>
          </p:cNvSpPr>
          <p:nvPr>
            <p:ph type="title"/>
          </p:nvPr>
        </p:nvSpPr>
        <p:spPr>
          <a:xfrm>
            <a:off x="2267893" y="3103921"/>
            <a:ext cx="5638800" cy="1362075"/>
          </a:xfrm>
        </p:spPr>
        <p:txBody>
          <a:bodyPr/>
          <a:lstStyle/>
          <a:p>
            <a:r>
              <a:rPr altLang="en-US" sz="3100" dirty="0"/>
              <a:t>Medicaid Certified School Match </a:t>
            </a:r>
            <a:r>
              <a:rPr lang="en-US" altLang="en-US" sz="3100" dirty="0"/>
              <a:t>(MCSM) </a:t>
            </a:r>
            <a:r>
              <a:rPr altLang="en-US" sz="3100" dirty="0"/>
              <a:t>Program</a:t>
            </a:r>
          </a:p>
        </p:txBody>
      </p:sp>
      <p:sp>
        <p:nvSpPr>
          <p:cNvPr id="91139" name="Text Placeholder 2">
            <a:extLst>
              <a:ext uri="{FF2B5EF4-FFF2-40B4-BE49-F238E27FC236}">
                <a16:creationId xmlns:a16="http://schemas.microsoft.com/office/drawing/2014/main" id="{07DD4396-7EBA-4FA5-895B-D57D9A7BF3EF}"/>
              </a:ext>
            </a:extLst>
          </p:cNvPr>
          <p:cNvSpPr>
            <a:spLocks noGrp="1"/>
          </p:cNvSpPr>
          <p:nvPr>
            <p:ph type="body" idx="1"/>
          </p:nvPr>
        </p:nvSpPr>
        <p:spPr>
          <a:xfrm>
            <a:off x="2267893" y="4577734"/>
            <a:ext cx="5638800" cy="1500187"/>
          </a:xfrm>
        </p:spPr>
        <p:txBody>
          <a:bodyPr>
            <a:normAutofit/>
          </a:bodyPr>
          <a:lstStyle/>
          <a:p>
            <a:pPr>
              <a:defRPr/>
            </a:pPr>
            <a:r>
              <a:rPr lang="en-US" sz="1600" dirty="0" err="1"/>
              <a:t>Nanci</a:t>
            </a:r>
            <a:r>
              <a:rPr lang="en-US" sz="1600" dirty="0"/>
              <a:t> English, Medicaid Consultant</a:t>
            </a:r>
          </a:p>
          <a:p>
            <a:pPr>
              <a:defRPr/>
            </a:pPr>
            <a:r>
              <a:rPr lang="en-US" sz="1600" dirty="0">
                <a:cs typeface="Calibri"/>
              </a:rPr>
              <a:t>850-245-5075</a:t>
            </a:r>
          </a:p>
          <a:p>
            <a:pPr>
              <a:defRPr/>
            </a:pPr>
            <a:r>
              <a:rPr lang="en-US" sz="1600" dirty="0">
                <a:solidFill>
                  <a:srgbClr val="E6C467"/>
                </a:solidFill>
                <a:hlinkClick r:id="rId2">
                  <a:extLst>
                    <a:ext uri="{A12FA001-AC4F-418D-AE19-62706E023703}">
                      <ahyp:hlinkClr xmlns:ahyp="http://schemas.microsoft.com/office/drawing/2018/hyperlinkcolor" val="tx"/>
                    </a:ext>
                  </a:extLst>
                </a:hlinkClick>
              </a:rPr>
              <a:t>Nanci</a:t>
            </a:r>
            <a:r>
              <a:rPr lang="en-US" sz="1600" dirty="0">
                <a:solidFill>
                  <a:srgbClr val="E6C467"/>
                </a:solidFill>
                <a:ea typeface="+mn-lt"/>
                <a:cs typeface="+mn-lt"/>
                <a:hlinkClick r:id="rId2">
                  <a:extLst>
                    <a:ext uri="{A12FA001-AC4F-418D-AE19-62706E023703}">
                      <ahyp:hlinkClr xmlns:ahyp="http://schemas.microsoft.com/office/drawing/2018/hyperlinkcolor" val="tx"/>
                    </a:ext>
                  </a:extLst>
                </a:hlinkClick>
              </a:rPr>
              <a:t>.English@fldoe.org</a:t>
            </a:r>
            <a:endParaRPr lang="en-US" sz="1600" dirty="0">
              <a:solidFill>
                <a:srgbClr val="E6C467"/>
              </a:solidFill>
              <a:ea typeface="+mn-lt"/>
              <a:cs typeface="+mn-lt"/>
            </a:endParaRPr>
          </a:p>
          <a:p>
            <a:pPr>
              <a:defRPr/>
            </a:pPr>
            <a:r>
              <a:rPr lang="en-US" sz="1600" dirty="0">
                <a:solidFill>
                  <a:srgbClr val="E6C467"/>
                </a:solidFill>
                <a:ea typeface="+mn-lt"/>
                <a:cs typeface="+mn-lt"/>
                <a:hlinkClick r:id="rId3">
                  <a:extLst>
                    <a:ext uri="{A12FA001-AC4F-418D-AE19-62706E023703}">
                      <ahyp:hlinkClr xmlns:ahyp="http://schemas.microsoft.com/office/drawing/2018/hyperlinkcolor" val="tx"/>
                    </a:ext>
                  </a:extLst>
                </a:hlinkClick>
              </a:rPr>
              <a:t>Medicaid In Schools</a:t>
            </a:r>
            <a:endParaRPr lang="en-US" sz="1600" dirty="0">
              <a:solidFill>
                <a:srgbClr val="E6C467"/>
              </a:solidFill>
            </a:endParaRPr>
          </a:p>
          <a:p>
            <a:endParaRPr lang="en-US" altLang="en-US" dirty="0"/>
          </a:p>
        </p:txBody>
      </p:sp>
    </p:spTree>
    <p:extLst>
      <p:ext uri="{BB962C8B-B14F-4D97-AF65-F5344CB8AC3E}">
        <p14:creationId xmlns:p14="http://schemas.microsoft.com/office/powerpoint/2010/main" val="24401948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A7D1D876-3483-4C45-B3ED-4BF24A9208E4}"/>
              </a:ext>
            </a:extLst>
          </p:cNvPr>
          <p:cNvSpPr>
            <a:spLocks noGrp="1"/>
          </p:cNvSpPr>
          <p:nvPr>
            <p:ph type="title"/>
          </p:nvPr>
        </p:nvSpPr>
        <p:spPr/>
        <p:txBody>
          <a:bodyPr>
            <a:normAutofit/>
          </a:bodyPr>
          <a:lstStyle/>
          <a:p>
            <a:r>
              <a:rPr lang="en-US" altLang="en-US" dirty="0"/>
              <a:t>MCSM</a:t>
            </a:r>
            <a:r>
              <a:rPr altLang="en-US" dirty="0"/>
              <a:t> Program</a:t>
            </a:r>
          </a:p>
        </p:txBody>
      </p:sp>
      <p:sp>
        <p:nvSpPr>
          <p:cNvPr id="3" name="Content Placeholder 2">
            <a:extLst>
              <a:ext uri="{FF2B5EF4-FFF2-40B4-BE49-F238E27FC236}">
                <a16:creationId xmlns:a16="http://schemas.microsoft.com/office/drawing/2014/main" id="{724FE52B-99A8-4E8E-AB47-A8BC2A54978B}"/>
              </a:ext>
            </a:extLst>
          </p:cNvPr>
          <p:cNvSpPr>
            <a:spLocks noGrp="1"/>
          </p:cNvSpPr>
          <p:nvPr>
            <p:ph idx="1"/>
          </p:nvPr>
        </p:nvSpPr>
        <p:spPr>
          <a:xfrm>
            <a:off x="3635819" y="64008"/>
            <a:ext cx="4847209" cy="6326224"/>
          </a:xfrm>
        </p:spPr>
        <p:txBody>
          <a:bodyPr rtlCol="0" anchor="ctr">
            <a:normAutofit/>
          </a:bodyPr>
          <a:lstStyle/>
          <a:p>
            <a:pPr marL="457200" lvl="1" indent="0">
              <a:buFont typeface="Arial" panose="020B0604020202020204" pitchFamily="34" charset="0"/>
              <a:buNone/>
              <a:defRPr/>
            </a:pPr>
            <a:r>
              <a:rPr lang="en-US" sz="2400" dirty="0"/>
              <a:t>The purpose of the MCSM program is to provide reimbursement for medically necessary services provided by schools or school district employees or contractors by a school district or schools to Medicaid-eligible students.​</a:t>
            </a:r>
          </a:p>
        </p:txBody>
      </p:sp>
      <p:sp>
        <p:nvSpPr>
          <p:cNvPr id="2" name="Text Placeholder 1">
            <a:extLst>
              <a:ext uri="{FF2B5EF4-FFF2-40B4-BE49-F238E27FC236}">
                <a16:creationId xmlns:a16="http://schemas.microsoft.com/office/drawing/2014/main" id="{D0FBB81D-02C4-4E4F-9A82-5020B3F8086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653530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387AA162-2DF6-41D8-BADE-4CC38393DA47}"/>
              </a:ext>
            </a:extLst>
          </p:cNvPr>
          <p:cNvSpPr>
            <a:spLocks noGrp="1"/>
          </p:cNvSpPr>
          <p:nvPr>
            <p:ph type="title"/>
          </p:nvPr>
        </p:nvSpPr>
        <p:spPr>
          <a:xfrm>
            <a:off x="498474" y="942897"/>
            <a:ext cx="8052922" cy="1020834"/>
          </a:xfrm>
        </p:spPr>
        <p:txBody>
          <a:bodyPr/>
          <a:lstStyle/>
          <a:p>
            <a:r>
              <a:rPr altLang="en-US" sz="3200" dirty="0"/>
              <a:t>Students Qualified for Certified Match</a:t>
            </a:r>
          </a:p>
        </p:txBody>
      </p:sp>
      <p:sp>
        <p:nvSpPr>
          <p:cNvPr id="3" name="Content Placeholder 2">
            <a:extLst>
              <a:ext uri="{FF2B5EF4-FFF2-40B4-BE49-F238E27FC236}">
                <a16:creationId xmlns:a16="http://schemas.microsoft.com/office/drawing/2014/main" id="{3728BA28-7011-4B97-AD41-CCA3C147E350}"/>
              </a:ext>
            </a:extLst>
          </p:cNvPr>
          <p:cNvSpPr>
            <a:spLocks noGrp="1"/>
          </p:cNvSpPr>
          <p:nvPr>
            <p:ph idx="1"/>
          </p:nvPr>
        </p:nvSpPr>
        <p:spPr>
          <a:xfrm>
            <a:off x="498474" y="1981200"/>
            <a:ext cx="8206614" cy="4144963"/>
          </a:xfrm>
        </p:spPr>
        <p:txBody>
          <a:bodyPr rtlCol="0">
            <a:normAutofit/>
          </a:bodyPr>
          <a:lstStyle/>
          <a:p>
            <a:pPr>
              <a:spcBef>
                <a:spcPts val="0"/>
              </a:spcBef>
              <a:spcAft>
                <a:spcPts val="1800"/>
              </a:spcAft>
              <a:defRPr/>
            </a:pPr>
            <a:r>
              <a:rPr lang="en-US" sz="2400" dirty="0"/>
              <a:t>Medicaid-eligible on date of service​</a:t>
            </a:r>
          </a:p>
          <a:p>
            <a:pPr>
              <a:spcBef>
                <a:spcPts val="0"/>
              </a:spcBef>
              <a:spcAft>
                <a:spcPts val="1800"/>
              </a:spcAft>
              <a:defRPr/>
            </a:pPr>
            <a:r>
              <a:rPr lang="en-US" sz="2400" dirty="0"/>
              <a:t>Under the age of 21​</a:t>
            </a:r>
          </a:p>
          <a:p>
            <a:pPr>
              <a:spcBef>
                <a:spcPts val="0"/>
              </a:spcBef>
              <a:spcAft>
                <a:spcPts val="1800"/>
              </a:spcAft>
              <a:defRPr/>
            </a:pPr>
            <a:r>
              <a:rPr lang="en-US" sz="2400" dirty="0"/>
              <a:t>Medicaid reimbursable services recommended by school district employees/contracted staff</a:t>
            </a:r>
            <a:r>
              <a:rPr lang="en-US" sz="2800" dirty="0"/>
              <a:t>​</a:t>
            </a:r>
          </a:p>
        </p:txBody>
      </p:sp>
    </p:spTree>
    <p:extLst>
      <p:ext uri="{BB962C8B-B14F-4D97-AF65-F5344CB8AC3E}">
        <p14:creationId xmlns:p14="http://schemas.microsoft.com/office/powerpoint/2010/main" val="17401891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7E7711E1-5F60-4D71-B6F2-E6187568A946}"/>
              </a:ext>
            </a:extLst>
          </p:cNvPr>
          <p:cNvSpPr>
            <a:spLocks noGrp="1"/>
          </p:cNvSpPr>
          <p:nvPr>
            <p:ph type="title"/>
          </p:nvPr>
        </p:nvSpPr>
        <p:spPr>
          <a:xfrm>
            <a:off x="489330" y="965104"/>
            <a:ext cx="8052922" cy="1020834"/>
          </a:xfrm>
        </p:spPr>
        <p:txBody>
          <a:bodyPr/>
          <a:lstStyle/>
          <a:p>
            <a:r>
              <a:rPr altLang="en-US" sz="3200" dirty="0"/>
              <a:t>CS/HB 81 – Health Care for Children</a:t>
            </a:r>
          </a:p>
        </p:txBody>
      </p:sp>
      <p:sp>
        <p:nvSpPr>
          <p:cNvPr id="3" name="Content Placeholder 2">
            <a:extLst>
              <a:ext uri="{FF2B5EF4-FFF2-40B4-BE49-F238E27FC236}">
                <a16:creationId xmlns:a16="http://schemas.microsoft.com/office/drawing/2014/main" id="{05BEE50B-C6F0-41BC-B469-46D430631F4C}"/>
              </a:ext>
            </a:extLst>
          </p:cNvPr>
          <p:cNvSpPr>
            <a:spLocks noGrp="1"/>
          </p:cNvSpPr>
          <p:nvPr>
            <p:ph idx="1"/>
          </p:nvPr>
        </p:nvSpPr>
        <p:spPr>
          <a:xfrm>
            <a:off x="498474" y="1981200"/>
            <a:ext cx="8043778" cy="4144963"/>
          </a:xfrm>
        </p:spPr>
        <p:txBody>
          <a:bodyPr rtlCol="0">
            <a:normAutofit/>
          </a:bodyPr>
          <a:lstStyle/>
          <a:p>
            <a:pPr marL="228600" lvl="1" indent="-457200">
              <a:spcBef>
                <a:spcPts val="0"/>
              </a:spcBef>
              <a:spcAft>
                <a:spcPts val="600"/>
              </a:spcAft>
              <a:buClr>
                <a:srgbClr val="3B3F71"/>
              </a:buClr>
              <a:defRPr/>
            </a:pPr>
            <a:r>
              <a:rPr lang="en-US" sz="2800" dirty="0"/>
              <a:t>Amended s. 409.9071, F.S.</a:t>
            </a:r>
          </a:p>
          <a:p>
            <a:pPr marL="914400" lvl="4" indent="-457200">
              <a:spcBef>
                <a:spcPts val="0"/>
              </a:spcBef>
              <a:spcAft>
                <a:spcPts val="600"/>
              </a:spcAft>
              <a:buClr>
                <a:srgbClr val="96A9D9"/>
              </a:buClr>
              <a:defRPr/>
            </a:pPr>
            <a:r>
              <a:rPr lang="en-US" sz="2400" dirty="0"/>
              <a:t>Removed language that certified match is only available for services on the student’s IEP or IFSP</a:t>
            </a:r>
          </a:p>
          <a:p>
            <a:pPr lvl="1" indent="-457200">
              <a:spcBef>
                <a:spcPts val="1200"/>
              </a:spcBef>
              <a:spcAft>
                <a:spcPts val="600"/>
              </a:spcAft>
              <a:buClr>
                <a:srgbClr val="3B3F71"/>
              </a:buClr>
              <a:defRPr/>
            </a:pPr>
            <a:r>
              <a:rPr lang="en-US" sz="2800" dirty="0">
                <a:cs typeface="Calibri"/>
              </a:rPr>
              <a:t>Applies only to school districts</a:t>
            </a:r>
          </a:p>
          <a:p>
            <a:pPr lvl="3" indent="-457200">
              <a:spcBef>
                <a:spcPts val="0"/>
              </a:spcBef>
              <a:spcAft>
                <a:spcPts val="600"/>
              </a:spcAft>
              <a:buClr>
                <a:srgbClr val="96A9D9"/>
              </a:buClr>
              <a:defRPr/>
            </a:pPr>
            <a:r>
              <a:rPr lang="en-US" sz="2400" dirty="0">
                <a:cs typeface="Calibri"/>
              </a:rPr>
              <a:t>Not charter/private</a:t>
            </a:r>
          </a:p>
          <a:p>
            <a:pPr lvl="1" indent="-457200">
              <a:spcBef>
                <a:spcPts val="1200"/>
              </a:spcBef>
              <a:spcAft>
                <a:spcPts val="600"/>
              </a:spcAft>
              <a:buClr>
                <a:srgbClr val="3B3F71"/>
              </a:buClr>
              <a:defRPr/>
            </a:pPr>
            <a:r>
              <a:rPr lang="en-US" sz="2800" dirty="0">
                <a:cs typeface="Calibri"/>
              </a:rPr>
              <a:t>Effective date</a:t>
            </a:r>
          </a:p>
          <a:p>
            <a:pPr lvl="3" indent="-457200">
              <a:spcBef>
                <a:spcPts val="0"/>
              </a:spcBef>
              <a:spcAft>
                <a:spcPts val="600"/>
              </a:spcAft>
              <a:buClr>
                <a:srgbClr val="96A9D9"/>
              </a:buClr>
              <a:defRPr/>
            </a:pPr>
            <a:r>
              <a:rPr lang="en-US" sz="2400" dirty="0">
                <a:cs typeface="Calibri"/>
              </a:rPr>
              <a:t>July 1, 2020</a:t>
            </a:r>
            <a:endParaRPr lang="en-US" sz="2400" dirty="0"/>
          </a:p>
        </p:txBody>
      </p:sp>
    </p:spTree>
    <p:extLst>
      <p:ext uri="{BB962C8B-B14F-4D97-AF65-F5344CB8AC3E}">
        <p14:creationId xmlns:p14="http://schemas.microsoft.com/office/powerpoint/2010/main" val="20211773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474637DB-6CF5-40D8-8966-936C8EEAD1EF}"/>
              </a:ext>
            </a:extLst>
          </p:cNvPr>
          <p:cNvSpPr>
            <a:spLocks noGrp="1"/>
          </p:cNvSpPr>
          <p:nvPr>
            <p:ph type="title"/>
          </p:nvPr>
        </p:nvSpPr>
        <p:spPr>
          <a:xfrm>
            <a:off x="447155" y="951586"/>
            <a:ext cx="8052922" cy="1020834"/>
          </a:xfrm>
        </p:spPr>
        <p:txBody>
          <a:bodyPr/>
          <a:lstStyle/>
          <a:p>
            <a:r>
              <a:rPr altLang="en-US" sz="3200" dirty="0">
                <a:cs typeface="Calibri" panose="020F0502020204030204" pitchFamily="34" charset="0"/>
              </a:rPr>
              <a:t>CS/HB 81 </a:t>
            </a:r>
            <a:r>
              <a:rPr lang="en-US" altLang="en-US" sz="3200" dirty="0">
                <a:cs typeface="Calibri" panose="020F0502020204030204" pitchFamily="34" charset="0"/>
              </a:rPr>
              <a:t>–</a:t>
            </a:r>
            <a:r>
              <a:rPr altLang="en-US" sz="3200" dirty="0">
                <a:cs typeface="Calibri" panose="020F0502020204030204" pitchFamily="34" charset="0"/>
              </a:rPr>
              <a:t> Policy</a:t>
            </a:r>
            <a:endParaRPr altLang="en-US" sz="3200" dirty="0"/>
          </a:p>
        </p:txBody>
      </p:sp>
      <p:sp>
        <p:nvSpPr>
          <p:cNvPr id="98308" name="Content Placeholder 11">
            <a:extLst>
              <a:ext uri="{FF2B5EF4-FFF2-40B4-BE49-F238E27FC236}">
                <a16:creationId xmlns:a16="http://schemas.microsoft.com/office/drawing/2014/main" id="{9955FC65-98B2-43DB-B4F0-F9D9879074DE}"/>
              </a:ext>
            </a:extLst>
          </p:cNvPr>
          <p:cNvSpPr>
            <a:spLocks noGrp="1"/>
          </p:cNvSpPr>
          <p:nvPr>
            <p:ph idx="1"/>
          </p:nvPr>
        </p:nvSpPr>
        <p:spPr>
          <a:xfrm>
            <a:off x="498474" y="1981200"/>
            <a:ext cx="8102187" cy="4144963"/>
          </a:xfrm>
        </p:spPr>
        <p:txBody>
          <a:bodyPr>
            <a:normAutofit/>
          </a:bodyPr>
          <a:lstStyle/>
          <a:p>
            <a:pPr>
              <a:spcBef>
                <a:spcPts val="0"/>
              </a:spcBef>
              <a:spcAft>
                <a:spcPts val="600"/>
              </a:spcAft>
            </a:pPr>
            <a:r>
              <a:rPr lang="en-US" altLang="en-US" sz="2600" dirty="0">
                <a:cs typeface="Calibri" panose="020F0502020204030204" pitchFamily="34" charset="0"/>
              </a:rPr>
              <a:t>Agency for Health Care Administration (AHCA)</a:t>
            </a:r>
            <a:endParaRPr lang="en-US" altLang="en-US" sz="2600" dirty="0"/>
          </a:p>
          <a:p>
            <a:pPr lvl="2" indent="-457200">
              <a:lnSpc>
                <a:spcPct val="110000"/>
              </a:lnSpc>
              <a:spcBef>
                <a:spcPts val="0"/>
              </a:spcBef>
              <a:spcAft>
                <a:spcPts val="600"/>
              </a:spcAft>
            </a:pPr>
            <a:r>
              <a:rPr lang="en-US" altLang="en-US" sz="2600" dirty="0">
                <a:cs typeface="Calibri" panose="020F0502020204030204" pitchFamily="34" charset="0"/>
              </a:rPr>
              <a:t>Continuing to refine the draft coverage policy</a:t>
            </a:r>
          </a:p>
          <a:p>
            <a:pPr lvl="4" indent="-457200">
              <a:spcBef>
                <a:spcPts val="0"/>
              </a:spcBef>
              <a:spcAft>
                <a:spcPts val="600"/>
              </a:spcAft>
              <a:buFont typeface="Wingdings" panose="05000000000000000000" pitchFamily="2" charset="2"/>
              <a:buChar char="¡"/>
            </a:pPr>
            <a:r>
              <a:rPr lang="en-US" altLang="en-US" sz="2200" dirty="0">
                <a:cs typeface="Calibri" panose="020F0502020204030204" pitchFamily="34" charset="0"/>
              </a:rPr>
              <a:t>Updating guidance counselor language and removing supervision language</a:t>
            </a:r>
          </a:p>
          <a:p>
            <a:pPr marL="685800" lvl="1" indent="-457200">
              <a:lnSpc>
                <a:spcPct val="110000"/>
              </a:lnSpc>
              <a:spcBef>
                <a:spcPts val="1200"/>
              </a:spcBef>
              <a:spcAft>
                <a:spcPts val="600"/>
              </a:spcAft>
            </a:pPr>
            <a:r>
              <a:rPr lang="en-US" altLang="en-US" sz="2600" dirty="0">
                <a:cs typeface="Calibri" panose="020F0502020204030204" pitchFamily="34" charset="0"/>
              </a:rPr>
              <a:t>Planning to discuss with districts and FDOE prior and in addition to the rulemaking process</a:t>
            </a:r>
          </a:p>
          <a:p>
            <a:pPr marL="685800" lvl="1" indent="-457200">
              <a:lnSpc>
                <a:spcPct val="110000"/>
              </a:lnSpc>
              <a:spcBef>
                <a:spcPts val="1200"/>
              </a:spcBef>
              <a:spcAft>
                <a:spcPts val="600"/>
              </a:spcAft>
            </a:pPr>
            <a:r>
              <a:rPr lang="en-US" altLang="en-US" sz="2600" dirty="0">
                <a:cs typeface="Calibri" panose="020F0502020204030204" pitchFamily="34" charset="0"/>
              </a:rPr>
              <a:t>Up to one year</a:t>
            </a:r>
          </a:p>
        </p:txBody>
      </p:sp>
    </p:spTree>
    <p:extLst>
      <p:ext uri="{BB962C8B-B14F-4D97-AF65-F5344CB8AC3E}">
        <p14:creationId xmlns:p14="http://schemas.microsoft.com/office/powerpoint/2010/main" val="97628739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12D3DFB4-959A-4018-ACD3-4F2DF16EA918}"/>
              </a:ext>
            </a:extLst>
          </p:cNvPr>
          <p:cNvSpPr>
            <a:spLocks noGrp="1"/>
          </p:cNvSpPr>
          <p:nvPr>
            <p:ph type="title"/>
          </p:nvPr>
        </p:nvSpPr>
        <p:spPr>
          <a:xfrm>
            <a:off x="498474" y="942624"/>
            <a:ext cx="8052922" cy="1020834"/>
          </a:xfrm>
        </p:spPr>
        <p:txBody>
          <a:bodyPr/>
          <a:lstStyle/>
          <a:p>
            <a:r>
              <a:rPr altLang="en-US" sz="3200" dirty="0"/>
              <a:t>CS/HB 81 </a:t>
            </a:r>
            <a:r>
              <a:rPr lang="en-US" altLang="en-US" sz="3200" dirty="0">
                <a:cs typeface="Calibri" panose="020F0502020204030204" pitchFamily="34" charset="0"/>
              </a:rPr>
              <a:t>–</a:t>
            </a:r>
            <a:r>
              <a:rPr altLang="en-US" sz="3200" dirty="0"/>
              <a:t> </a:t>
            </a:r>
            <a:r>
              <a:rPr altLang="en-US" sz="3200" dirty="0">
                <a:cs typeface="Calibri" panose="020F0502020204030204" pitchFamily="34" charset="0"/>
              </a:rPr>
              <a:t>Non</a:t>
            </a:r>
            <a:r>
              <a:rPr lang="en-US" altLang="en-US" sz="3200" dirty="0">
                <a:cs typeface="Calibri" panose="020F0502020204030204" pitchFamily="34" charset="0"/>
              </a:rPr>
              <a:t>-</a:t>
            </a:r>
            <a:r>
              <a:rPr altLang="en-US" sz="3200" dirty="0">
                <a:cs typeface="Calibri" panose="020F0502020204030204" pitchFamily="34" charset="0"/>
              </a:rPr>
              <a:t>IEP Services Next Steps </a:t>
            </a:r>
            <a:endParaRPr altLang="en-US" sz="3200" dirty="0"/>
          </a:p>
        </p:txBody>
      </p:sp>
      <p:sp>
        <p:nvSpPr>
          <p:cNvPr id="100355" name="Content Placeholder 2">
            <a:extLst>
              <a:ext uri="{FF2B5EF4-FFF2-40B4-BE49-F238E27FC236}">
                <a16:creationId xmlns:a16="http://schemas.microsoft.com/office/drawing/2014/main" id="{A9FBF9DC-3D96-4346-A749-05E33BE80CE1}"/>
              </a:ext>
            </a:extLst>
          </p:cNvPr>
          <p:cNvSpPr>
            <a:spLocks noGrp="1"/>
          </p:cNvSpPr>
          <p:nvPr>
            <p:ph idx="1"/>
          </p:nvPr>
        </p:nvSpPr>
        <p:spPr>
          <a:xfrm>
            <a:off x="498474" y="1981200"/>
            <a:ext cx="7978014" cy="4144963"/>
          </a:xfrm>
        </p:spPr>
        <p:txBody>
          <a:bodyPr>
            <a:normAutofit/>
          </a:bodyPr>
          <a:lstStyle/>
          <a:p>
            <a:pPr>
              <a:spcBef>
                <a:spcPts val="0"/>
              </a:spcBef>
              <a:spcAft>
                <a:spcPts val="600"/>
              </a:spcAft>
            </a:pPr>
            <a:r>
              <a:rPr lang="en-US" altLang="en-US" sz="2400" dirty="0"/>
              <a:t>Medicaid parental consent</a:t>
            </a:r>
          </a:p>
          <a:p>
            <a:pPr lvl="1">
              <a:spcBef>
                <a:spcPts val="0"/>
              </a:spcBef>
              <a:spcAft>
                <a:spcPts val="600"/>
              </a:spcAft>
            </a:pPr>
            <a:r>
              <a:rPr lang="en-US" altLang="en-US" sz="2400" dirty="0"/>
              <a:t>Required under IDEA and FERPA</a:t>
            </a:r>
          </a:p>
          <a:p>
            <a:pPr marL="858838" lvl="2" indent="-401638">
              <a:spcBef>
                <a:spcPts val="0"/>
              </a:spcBef>
              <a:spcAft>
                <a:spcPts val="600"/>
              </a:spcAft>
              <a:buSzPct val="72000"/>
              <a:buFont typeface="Wingdings" panose="05000000000000000000" pitchFamily="2" charset="2"/>
              <a:buChar char="¡"/>
            </a:pPr>
            <a:r>
              <a:rPr lang="en-US" altLang="en-US" sz="2400" dirty="0">
                <a:solidFill>
                  <a:srgbClr val="0000FF"/>
                </a:solidFill>
                <a:hlinkClick r:id="rId3">
                  <a:extLst>
                    <a:ext uri="{A12FA001-AC4F-418D-AE19-62706E023703}">
                      <ahyp:hlinkClr xmlns:ahyp="http://schemas.microsoft.com/office/drawing/2018/hyperlinkcolor" val="tx"/>
                    </a:ext>
                  </a:extLst>
                </a:hlinkClick>
              </a:rPr>
              <a:t>Parental Consent Combined</a:t>
            </a:r>
            <a:endParaRPr lang="en-US" altLang="en-US" sz="2400" dirty="0">
              <a:solidFill>
                <a:srgbClr val="0000FF"/>
              </a:solidFill>
            </a:endParaRPr>
          </a:p>
          <a:p>
            <a:pPr>
              <a:spcBef>
                <a:spcPts val="1200"/>
              </a:spcBef>
              <a:spcAft>
                <a:spcPts val="600"/>
              </a:spcAft>
            </a:pPr>
            <a:r>
              <a:rPr lang="en-US" altLang="en-US" sz="2400" dirty="0"/>
              <a:t>Plan of care and documentation requirements</a:t>
            </a:r>
          </a:p>
          <a:p>
            <a:pPr lvl="1">
              <a:spcBef>
                <a:spcPts val="0"/>
              </a:spcBef>
              <a:spcAft>
                <a:spcPts val="600"/>
              </a:spcAft>
            </a:pPr>
            <a:r>
              <a:rPr lang="en-US" altLang="en-US" sz="2400" dirty="0"/>
              <a:t>Review current policy 	</a:t>
            </a:r>
          </a:p>
          <a:p>
            <a:pPr marL="804863" lvl="2" indent="-347663">
              <a:spcBef>
                <a:spcPts val="0"/>
              </a:spcBef>
              <a:spcAft>
                <a:spcPts val="600"/>
              </a:spcAft>
              <a:buSzPct val="72000"/>
              <a:buFont typeface="Wingdings" panose="05000000000000000000" pitchFamily="2" charset="2"/>
              <a:buChar char="¡"/>
            </a:pPr>
            <a:r>
              <a:rPr lang="en-US" altLang="en-US" sz="2400" dirty="0">
                <a:solidFill>
                  <a:srgbClr val="0000FF"/>
                </a:solidFill>
                <a:hlinkClick r:id="rId4">
                  <a:extLst>
                    <a:ext uri="{A12FA001-AC4F-418D-AE19-62706E023703}">
                      <ahyp:hlinkClr xmlns:ahyp="http://schemas.microsoft.com/office/drawing/2018/hyperlinkcolor" val="tx"/>
                    </a:ext>
                  </a:extLst>
                </a:hlinkClick>
              </a:rPr>
              <a:t>Medicaid Certified School Match Program Coverage and Limitations Handbook</a:t>
            </a:r>
            <a:endParaRPr lang="en-US" altLang="en-US" sz="2400" dirty="0">
              <a:solidFill>
                <a:srgbClr val="0000FF"/>
              </a:solidFill>
            </a:endParaRPr>
          </a:p>
          <a:p>
            <a:pPr marL="804863" lvl="2" indent="-347663">
              <a:spcBef>
                <a:spcPts val="0"/>
              </a:spcBef>
              <a:spcAft>
                <a:spcPts val="600"/>
              </a:spcAft>
              <a:buSzPct val="72000"/>
              <a:buFont typeface="Wingdings" panose="05000000000000000000" pitchFamily="2" charset="2"/>
              <a:buChar char="¡"/>
            </a:pPr>
            <a:r>
              <a:rPr lang="en-US" altLang="en-US" sz="2400" dirty="0">
                <a:solidFill>
                  <a:srgbClr val="0000FF"/>
                </a:solidFill>
                <a:hlinkClick r:id="rId5">
                  <a:extLst>
                    <a:ext uri="{A12FA001-AC4F-418D-AE19-62706E023703}">
                      <ahyp:hlinkClr xmlns:ahyp="http://schemas.microsoft.com/office/drawing/2018/hyperlinkcolor" val="tx"/>
                    </a:ext>
                  </a:extLst>
                </a:hlinkClick>
              </a:rPr>
              <a:t>Medicaid Certified School Match Program Fee Schedule 2020</a:t>
            </a:r>
            <a:endParaRPr lang="en-US" altLang="en-US" sz="2400" dirty="0">
              <a:solidFill>
                <a:srgbClr val="0000FF"/>
              </a:solidFill>
            </a:endParaRPr>
          </a:p>
          <a:p>
            <a:pPr>
              <a:spcBef>
                <a:spcPts val="0"/>
              </a:spcBef>
              <a:spcAft>
                <a:spcPts val="600"/>
              </a:spcAft>
            </a:pPr>
            <a:endParaRPr lang="en-US" altLang="en-US" sz="2400" dirty="0"/>
          </a:p>
        </p:txBody>
      </p:sp>
    </p:spTree>
    <p:extLst>
      <p:ext uri="{BB962C8B-B14F-4D97-AF65-F5344CB8AC3E}">
        <p14:creationId xmlns:p14="http://schemas.microsoft.com/office/powerpoint/2010/main" val="16142251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65104D3B-E148-41F7-9A64-DE9D5976D337}"/>
              </a:ext>
            </a:extLst>
          </p:cNvPr>
          <p:cNvSpPr>
            <a:spLocks noGrp="1"/>
          </p:cNvSpPr>
          <p:nvPr>
            <p:ph type="title"/>
          </p:nvPr>
        </p:nvSpPr>
        <p:spPr/>
        <p:txBody>
          <a:bodyPr/>
          <a:lstStyle/>
          <a:p>
            <a:r>
              <a:rPr altLang="en-US"/>
              <a:t>Reimbursable Behavioral Services</a:t>
            </a:r>
          </a:p>
        </p:txBody>
      </p:sp>
      <p:sp>
        <p:nvSpPr>
          <p:cNvPr id="3" name="Content Placeholder 2">
            <a:extLst>
              <a:ext uri="{FF2B5EF4-FFF2-40B4-BE49-F238E27FC236}">
                <a16:creationId xmlns:a16="http://schemas.microsoft.com/office/drawing/2014/main" id="{0C785574-A71E-4CBC-A814-F37844B6B027}"/>
              </a:ext>
            </a:extLst>
          </p:cNvPr>
          <p:cNvSpPr>
            <a:spLocks noGrp="1"/>
          </p:cNvSpPr>
          <p:nvPr>
            <p:ph idx="1"/>
          </p:nvPr>
        </p:nvSpPr>
        <p:spPr>
          <a:xfrm>
            <a:off x="4168775" y="723014"/>
            <a:ext cx="4597399" cy="5869172"/>
          </a:xfrm>
        </p:spPr>
        <p:txBody>
          <a:bodyPr rtlCol="0">
            <a:noAutofit/>
          </a:bodyPr>
          <a:lstStyle/>
          <a:p>
            <a:pPr>
              <a:spcBef>
                <a:spcPts val="0"/>
              </a:spcBef>
              <a:spcAft>
                <a:spcPts val="600"/>
              </a:spcAft>
              <a:defRPr/>
            </a:pPr>
            <a:r>
              <a:rPr lang="en-US" sz="2000" dirty="0"/>
              <a:t>Therapy, behavioral analysis, treatment, intervention, counseling, consultation, coordination and follow-up referrals​</a:t>
            </a:r>
          </a:p>
          <a:p>
            <a:pPr>
              <a:spcBef>
                <a:spcPts val="0"/>
              </a:spcBef>
              <a:spcAft>
                <a:spcPts val="600"/>
              </a:spcAft>
              <a:defRPr/>
            </a:pPr>
            <a:r>
              <a:rPr lang="en-US" sz="2000" dirty="0"/>
              <a:t>Testing, assessment, evaluation (includes behavior evaluations and functional assessments) to appraise cognitive, developmental, emotional, social and adaptive functioning including time spent in:​</a:t>
            </a:r>
          </a:p>
          <a:p>
            <a:pPr lvl="1">
              <a:spcBef>
                <a:spcPts val="0"/>
              </a:spcBef>
              <a:spcAft>
                <a:spcPts val="600"/>
              </a:spcAft>
              <a:defRPr/>
            </a:pPr>
            <a:r>
              <a:rPr lang="en-US" sz="2000" dirty="0"/>
              <a:t>Interviews​</a:t>
            </a:r>
          </a:p>
          <a:p>
            <a:pPr lvl="1">
              <a:spcBef>
                <a:spcPts val="0"/>
              </a:spcBef>
              <a:spcAft>
                <a:spcPts val="600"/>
              </a:spcAft>
              <a:defRPr/>
            </a:pPr>
            <a:r>
              <a:rPr lang="en-US" sz="2000" dirty="0"/>
              <a:t>Interpretation of test results​</a:t>
            </a:r>
          </a:p>
          <a:p>
            <a:pPr lvl="1">
              <a:spcBef>
                <a:spcPts val="0"/>
              </a:spcBef>
              <a:spcAft>
                <a:spcPts val="600"/>
              </a:spcAft>
              <a:defRPr/>
            </a:pPr>
            <a:r>
              <a:rPr lang="en-US" sz="2000" dirty="0"/>
              <a:t>Development of evaluative reports​</a:t>
            </a:r>
          </a:p>
          <a:p>
            <a:pPr lvl="1">
              <a:spcBef>
                <a:spcPts val="0"/>
              </a:spcBef>
              <a:spcAft>
                <a:spcPts val="600"/>
              </a:spcAft>
              <a:defRPr/>
            </a:pPr>
            <a:r>
              <a:rPr lang="en-US" sz="2000" dirty="0"/>
              <a:t>Consultation/Coordination is a Medicaid Administration-covered service​</a:t>
            </a:r>
          </a:p>
        </p:txBody>
      </p:sp>
      <p:sp>
        <p:nvSpPr>
          <p:cNvPr id="2" name="Text Placeholder 1">
            <a:extLst>
              <a:ext uri="{FF2B5EF4-FFF2-40B4-BE49-F238E27FC236}">
                <a16:creationId xmlns:a16="http://schemas.microsoft.com/office/drawing/2014/main" id="{A986525C-743D-2842-9929-983F9A19B172}"/>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8598554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BBDFDB14-E0A5-4757-9B31-ACB6054F8B47}"/>
              </a:ext>
            </a:extLst>
          </p:cNvPr>
          <p:cNvSpPr>
            <a:spLocks noGrp="1"/>
          </p:cNvSpPr>
          <p:nvPr>
            <p:ph type="title"/>
          </p:nvPr>
        </p:nvSpPr>
        <p:spPr/>
        <p:txBody>
          <a:bodyPr/>
          <a:lstStyle/>
          <a:p>
            <a:r>
              <a:rPr altLang="en-US"/>
              <a:t>Qualified Providers</a:t>
            </a:r>
          </a:p>
        </p:txBody>
      </p:sp>
      <p:sp>
        <p:nvSpPr>
          <p:cNvPr id="3" name="Content Placeholder 2">
            <a:extLst>
              <a:ext uri="{FF2B5EF4-FFF2-40B4-BE49-F238E27FC236}">
                <a16:creationId xmlns:a16="http://schemas.microsoft.com/office/drawing/2014/main" id="{57FC66C0-91CB-4FF3-B74E-9E0A00BB0601}"/>
              </a:ext>
            </a:extLst>
          </p:cNvPr>
          <p:cNvSpPr>
            <a:spLocks noGrp="1"/>
          </p:cNvSpPr>
          <p:nvPr>
            <p:ph idx="1"/>
          </p:nvPr>
        </p:nvSpPr>
        <p:spPr>
          <a:xfrm>
            <a:off x="4168775" y="545805"/>
            <a:ext cx="4597399" cy="6032204"/>
          </a:xfrm>
        </p:spPr>
        <p:txBody>
          <a:bodyPr rtlCol="0" anchor="ctr">
            <a:normAutofit/>
          </a:bodyPr>
          <a:lstStyle/>
          <a:p>
            <a:pPr>
              <a:spcBef>
                <a:spcPts val="0"/>
              </a:spcBef>
              <a:spcAft>
                <a:spcPts val="600"/>
              </a:spcAft>
              <a:defRPr/>
            </a:pPr>
            <a:r>
              <a:rPr lang="en-US" sz="2000" dirty="0"/>
              <a:t>School Psychologists​</a:t>
            </a:r>
          </a:p>
          <a:p>
            <a:pPr>
              <a:spcBef>
                <a:spcPts val="0"/>
              </a:spcBef>
              <a:spcAft>
                <a:spcPts val="600"/>
              </a:spcAft>
              <a:defRPr/>
            </a:pPr>
            <a:r>
              <a:rPr lang="en-US" sz="2000" dirty="0"/>
              <a:t>Psychologists​</a:t>
            </a:r>
          </a:p>
          <a:p>
            <a:pPr>
              <a:spcBef>
                <a:spcPts val="0"/>
              </a:spcBef>
              <a:spcAft>
                <a:spcPts val="600"/>
              </a:spcAft>
              <a:defRPr/>
            </a:pPr>
            <a:r>
              <a:rPr lang="en-US" sz="2000" dirty="0"/>
              <a:t>Certified Behavior Analysts​</a:t>
            </a:r>
          </a:p>
          <a:p>
            <a:pPr>
              <a:spcBef>
                <a:spcPts val="0"/>
              </a:spcBef>
              <a:spcAft>
                <a:spcPts val="600"/>
              </a:spcAft>
              <a:defRPr/>
            </a:pPr>
            <a:r>
              <a:rPr lang="en-US" sz="2000" dirty="0"/>
              <a:t>Certified Associate Behavior Analysts (under supervision of CBA)​</a:t>
            </a:r>
          </a:p>
          <a:p>
            <a:pPr>
              <a:spcBef>
                <a:spcPts val="0"/>
              </a:spcBef>
              <a:spcAft>
                <a:spcPts val="600"/>
              </a:spcAft>
              <a:defRPr/>
            </a:pPr>
            <a:r>
              <a:rPr lang="en-US" sz="2000" b="1" dirty="0"/>
              <a:t>School Counselors (formerly guidance counselors)​</a:t>
            </a:r>
          </a:p>
          <a:p>
            <a:pPr>
              <a:spcBef>
                <a:spcPts val="0"/>
              </a:spcBef>
              <a:spcAft>
                <a:spcPts val="600"/>
              </a:spcAft>
              <a:defRPr/>
            </a:pPr>
            <a:r>
              <a:rPr lang="en-US" sz="2000" dirty="0"/>
              <a:t>Licensed Mental Health Counselors​</a:t>
            </a:r>
          </a:p>
          <a:p>
            <a:pPr>
              <a:spcBef>
                <a:spcPts val="0"/>
              </a:spcBef>
              <a:spcAft>
                <a:spcPts val="600"/>
              </a:spcAft>
              <a:defRPr/>
            </a:pPr>
            <a:r>
              <a:rPr lang="en-US" sz="2000" dirty="0"/>
              <a:t>Marriage and Family Therapists​</a:t>
            </a:r>
          </a:p>
          <a:p>
            <a:pPr>
              <a:spcBef>
                <a:spcPts val="0"/>
              </a:spcBef>
              <a:spcAft>
                <a:spcPts val="600"/>
              </a:spcAft>
              <a:defRPr/>
            </a:pPr>
            <a:r>
              <a:rPr lang="en-US" sz="2000" dirty="0"/>
              <a:t>Social Workers​</a:t>
            </a:r>
          </a:p>
          <a:p>
            <a:pPr>
              <a:spcBef>
                <a:spcPts val="0"/>
              </a:spcBef>
              <a:spcAft>
                <a:spcPts val="600"/>
              </a:spcAft>
              <a:defRPr/>
            </a:pPr>
            <a:r>
              <a:rPr lang="en-US" sz="2000" dirty="0"/>
              <a:t>Provisionally licensed and Board registered Interns – Mental Health Counselors/Marriage and Family Therapists​</a:t>
            </a:r>
          </a:p>
        </p:txBody>
      </p:sp>
      <p:sp>
        <p:nvSpPr>
          <p:cNvPr id="2" name="Text Placeholder 1">
            <a:extLst>
              <a:ext uri="{FF2B5EF4-FFF2-40B4-BE49-F238E27FC236}">
                <a16:creationId xmlns:a16="http://schemas.microsoft.com/office/drawing/2014/main" id="{EA9D4671-B84E-C044-AD8B-AE549AF2104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7314798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E64527A6-7DF0-4369-81D5-BE8F716983DC}"/>
              </a:ext>
            </a:extLst>
          </p:cNvPr>
          <p:cNvSpPr>
            <a:spLocks noGrp="1"/>
          </p:cNvSpPr>
          <p:nvPr>
            <p:ph type="title"/>
          </p:nvPr>
        </p:nvSpPr>
        <p:spPr/>
        <p:txBody>
          <a:bodyPr/>
          <a:lstStyle/>
          <a:p>
            <a:r>
              <a:rPr altLang="en-US"/>
              <a:t>Plan of Care Requirements</a:t>
            </a:r>
          </a:p>
        </p:txBody>
      </p:sp>
      <p:sp>
        <p:nvSpPr>
          <p:cNvPr id="3" name="Content Placeholder 2">
            <a:extLst>
              <a:ext uri="{FF2B5EF4-FFF2-40B4-BE49-F238E27FC236}">
                <a16:creationId xmlns:a16="http://schemas.microsoft.com/office/drawing/2014/main" id="{D0716009-F760-474A-BFE2-A729D0AA94E3}"/>
              </a:ext>
            </a:extLst>
          </p:cNvPr>
          <p:cNvSpPr>
            <a:spLocks noGrp="1"/>
          </p:cNvSpPr>
          <p:nvPr>
            <p:ph idx="1"/>
          </p:nvPr>
        </p:nvSpPr>
        <p:spPr>
          <a:xfrm>
            <a:off x="4168775" y="273050"/>
            <a:ext cx="4597399" cy="6312048"/>
          </a:xfrm>
        </p:spPr>
        <p:txBody>
          <a:bodyPr rtlCol="0">
            <a:normAutofit/>
          </a:bodyPr>
          <a:lstStyle/>
          <a:p>
            <a:pPr>
              <a:spcBef>
                <a:spcPts val="0"/>
              </a:spcBef>
              <a:spcAft>
                <a:spcPts val="600"/>
              </a:spcAft>
              <a:defRPr/>
            </a:pPr>
            <a:r>
              <a:rPr lang="en-US" sz="2000" dirty="0"/>
              <a:t>Student’s name</a:t>
            </a:r>
          </a:p>
          <a:p>
            <a:pPr>
              <a:spcBef>
                <a:spcPts val="0"/>
              </a:spcBef>
              <a:spcAft>
                <a:spcPts val="600"/>
              </a:spcAft>
              <a:defRPr/>
            </a:pPr>
            <a:r>
              <a:rPr lang="en-US" sz="2000" dirty="0"/>
              <a:t>Reason for provision of services</a:t>
            </a:r>
          </a:p>
          <a:p>
            <a:pPr>
              <a:spcBef>
                <a:spcPts val="0"/>
              </a:spcBef>
              <a:spcAft>
                <a:spcPts val="600"/>
              </a:spcAft>
              <a:defRPr/>
            </a:pPr>
            <a:r>
              <a:rPr lang="en-US" sz="2000" dirty="0"/>
              <a:t>Achievable, measurable, time-related goals and objectives that are related to the functioning of the student </a:t>
            </a:r>
          </a:p>
          <a:p>
            <a:pPr>
              <a:spcBef>
                <a:spcPts val="0"/>
              </a:spcBef>
              <a:spcAft>
                <a:spcPts val="600"/>
              </a:spcAft>
              <a:defRPr/>
            </a:pPr>
            <a:r>
              <a:rPr lang="en-US" sz="2000" dirty="0"/>
              <a:t>Frequency and the duration of treatment necessary </a:t>
            </a:r>
          </a:p>
          <a:p>
            <a:pPr>
              <a:spcBef>
                <a:spcPts val="0"/>
              </a:spcBef>
              <a:spcAft>
                <a:spcPts val="600"/>
              </a:spcAft>
              <a:defRPr/>
            </a:pPr>
            <a:r>
              <a:rPr lang="en-US" sz="2000" dirty="0"/>
              <a:t>Provider’s signature, title and date​</a:t>
            </a:r>
          </a:p>
        </p:txBody>
      </p:sp>
      <p:sp>
        <p:nvSpPr>
          <p:cNvPr id="2" name="Text Placeholder 1">
            <a:extLst>
              <a:ext uri="{FF2B5EF4-FFF2-40B4-BE49-F238E27FC236}">
                <a16:creationId xmlns:a16="http://schemas.microsoft.com/office/drawing/2014/main" id="{69FB4018-6B99-FC4B-BB39-C748BA567424}"/>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292543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D77A2646-A112-44E9-A4BE-FEF1638F024C}"/>
              </a:ext>
            </a:extLst>
          </p:cNvPr>
          <p:cNvSpPr>
            <a:spLocks noGrp="1"/>
          </p:cNvSpPr>
          <p:nvPr>
            <p:ph type="title"/>
          </p:nvPr>
        </p:nvSpPr>
        <p:spPr/>
        <p:txBody>
          <a:bodyPr>
            <a:normAutofit fontScale="90000"/>
          </a:bodyPr>
          <a:lstStyle/>
          <a:p>
            <a:r>
              <a:rPr altLang="en-US" dirty="0"/>
              <a:t>Service Documentation Requirements</a:t>
            </a:r>
          </a:p>
        </p:txBody>
      </p:sp>
      <p:sp>
        <p:nvSpPr>
          <p:cNvPr id="3" name="Content Placeholder 2">
            <a:extLst>
              <a:ext uri="{FF2B5EF4-FFF2-40B4-BE49-F238E27FC236}">
                <a16:creationId xmlns:a16="http://schemas.microsoft.com/office/drawing/2014/main" id="{D24EE901-A374-4563-A76B-23841EAE6C0B}"/>
              </a:ext>
            </a:extLst>
          </p:cNvPr>
          <p:cNvSpPr>
            <a:spLocks noGrp="1"/>
          </p:cNvSpPr>
          <p:nvPr>
            <p:ph idx="1"/>
          </p:nvPr>
        </p:nvSpPr>
        <p:spPr>
          <a:xfrm>
            <a:off x="4168775" y="800986"/>
            <a:ext cx="4597399" cy="5777023"/>
          </a:xfrm>
        </p:spPr>
        <p:txBody>
          <a:bodyPr rtlCol="0">
            <a:normAutofit/>
          </a:bodyPr>
          <a:lstStyle/>
          <a:p>
            <a:pPr>
              <a:spcBef>
                <a:spcPts val="0"/>
              </a:spcBef>
              <a:spcAft>
                <a:spcPts val="600"/>
              </a:spcAft>
              <a:defRPr/>
            </a:pPr>
            <a:r>
              <a:rPr lang="en-US" sz="2000" dirty="0"/>
              <a:t>Student’s name</a:t>
            </a:r>
          </a:p>
          <a:p>
            <a:pPr>
              <a:spcBef>
                <a:spcPts val="0"/>
              </a:spcBef>
              <a:spcAft>
                <a:spcPts val="600"/>
              </a:spcAft>
              <a:defRPr/>
            </a:pPr>
            <a:r>
              <a:rPr lang="en-US" sz="2000" dirty="0"/>
              <a:t>Date of service</a:t>
            </a:r>
          </a:p>
          <a:p>
            <a:pPr>
              <a:spcBef>
                <a:spcPts val="0"/>
              </a:spcBef>
              <a:spcAft>
                <a:spcPts val="600"/>
              </a:spcAft>
              <a:defRPr/>
            </a:pPr>
            <a:r>
              <a:rPr lang="en-US" sz="2000" dirty="0"/>
              <a:t>Description of therapy or counseling session</a:t>
            </a:r>
          </a:p>
          <a:p>
            <a:pPr>
              <a:spcBef>
                <a:spcPts val="0"/>
              </a:spcBef>
              <a:spcAft>
                <a:spcPts val="600"/>
              </a:spcAft>
              <a:defRPr/>
            </a:pPr>
            <a:r>
              <a:rPr lang="en-US" sz="2000" dirty="0"/>
              <a:t>Description of the student’s progress toward any established goals, if appropriate (can be weekly)</a:t>
            </a:r>
          </a:p>
          <a:p>
            <a:pPr>
              <a:spcBef>
                <a:spcPts val="0"/>
              </a:spcBef>
              <a:spcAft>
                <a:spcPts val="600"/>
              </a:spcAft>
              <a:defRPr/>
            </a:pPr>
            <a:r>
              <a:rPr lang="en-US" sz="2000" dirty="0"/>
              <a:t>Length of time the service was performed</a:t>
            </a:r>
          </a:p>
          <a:p>
            <a:pPr>
              <a:spcBef>
                <a:spcPts val="0"/>
              </a:spcBef>
              <a:spcAft>
                <a:spcPts val="600"/>
              </a:spcAft>
              <a:defRPr/>
            </a:pPr>
            <a:r>
              <a:rPr lang="en-US" sz="2000" dirty="0"/>
              <a:t>Identify if group or individual service</a:t>
            </a:r>
          </a:p>
          <a:p>
            <a:pPr>
              <a:spcBef>
                <a:spcPts val="0"/>
              </a:spcBef>
              <a:spcAft>
                <a:spcPts val="600"/>
              </a:spcAft>
              <a:defRPr/>
            </a:pPr>
            <a:r>
              <a:rPr lang="en-US" sz="2000" dirty="0"/>
              <a:t>Provider’s signature, title and date​</a:t>
            </a:r>
          </a:p>
        </p:txBody>
      </p:sp>
      <p:sp>
        <p:nvSpPr>
          <p:cNvPr id="2" name="Text Placeholder 1">
            <a:extLst>
              <a:ext uri="{FF2B5EF4-FFF2-40B4-BE49-F238E27FC236}">
                <a16:creationId xmlns:a16="http://schemas.microsoft.com/office/drawing/2014/main" id="{AC377834-FC9B-6040-AC7B-4628FC28A73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8794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8EEC-1F5D-418B-B121-8BF3EF7BF00D}"/>
              </a:ext>
            </a:extLst>
          </p:cNvPr>
          <p:cNvSpPr>
            <a:spLocks noGrp="1"/>
          </p:cNvSpPr>
          <p:nvPr>
            <p:ph type="title"/>
          </p:nvPr>
        </p:nvSpPr>
        <p:spPr/>
        <p:txBody>
          <a:bodyPr>
            <a:normAutofit/>
          </a:bodyPr>
          <a:lstStyle/>
          <a:p>
            <a:pPr algn="ctr"/>
            <a:r>
              <a:rPr lang="en-US" sz="2100" dirty="0">
                <a:solidFill>
                  <a:schemeClr val="bg1"/>
                </a:solidFill>
              </a:rPr>
              <a:t>AICE Diploma vs. AICE Curriculum </a:t>
            </a:r>
          </a:p>
        </p:txBody>
      </p:sp>
      <p:sp>
        <p:nvSpPr>
          <p:cNvPr id="3" name="Content Placeholder 2">
            <a:extLst>
              <a:ext uri="{FF2B5EF4-FFF2-40B4-BE49-F238E27FC236}">
                <a16:creationId xmlns:a16="http://schemas.microsoft.com/office/drawing/2014/main" id="{88C1392E-06E9-4FFD-9FD3-3868C4397CFF}"/>
              </a:ext>
            </a:extLst>
          </p:cNvPr>
          <p:cNvSpPr>
            <a:spLocks noGrp="1"/>
          </p:cNvSpPr>
          <p:nvPr>
            <p:ph sz="half" idx="2"/>
          </p:nvPr>
        </p:nvSpPr>
        <p:spPr>
          <a:xfrm>
            <a:off x="497540" y="1862753"/>
            <a:ext cx="3736131" cy="3678797"/>
          </a:xfrm>
        </p:spPr>
        <p:txBody>
          <a:bodyPr>
            <a:normAutofit fontScale="55000" lnSpcReduction="20000"/>
          </a:bodyPr>
          <a:lstStyle/>
          <a:p>
            <a:pPr marL="0" indent="0">
              <a:lnSpc>
                <a:spcPct val="120000"/>
              </a:lnSpc>
              <a:spcBef>
                <a:spcPts val="0"/>
              </a:spcBef>
              <a:spcAft>
                <a:spcPts val="600"/>
              </a:spcAft>
              <a:buClr>
                <a:schemeClr val="bg1"/>
              </a:buClr>
              <a:buNone/>
            </a:pPr>
            <a:r>
              <a:rPr lang="en-US" sz="2700" dirty="0">
                <a:solidFill>
                  <a:schemeClr val="bg1"/>
                </a:solidFill>
              </a:rPr>
              <a:t>Pass all seven required end-of-course AICE exams within three consecutive years:</a:t>
            </a:r>
          </a:p>
          <a:p>
            <a:pPr>
              <a:lnSpc>
                <a:spcPct val="120000"/>
              </a:lnSpc>
              <a:spcBef>
                <a:spcPts val="0"/>
              </a:spcBef>
              <a:spcAft>
                <a:spcPts val="600"/>
              </a:spcAft>
              <a:buClr>
                <a:srgbClr val="9FB8C4"/>
              </a:buClr>
            </a:pPr>
            <a:r>
              <a:rPr lang="en-US" sz="2700" dirty="0">
                <a:solidFill>
                  <a:schemeClr val="bg1"/>
                </a:solidFill>
              </a:rPr>
              <a:t>The Diploma Core: Global Perspectives and Research (AS level),</a:t>
            </a:r>
          </a:p>
          <a:p>
            <a:pPr>
              <a:lnSpc>
                <a:spcPct val="120000"/>
              </a:lnSpc>
              <a:spcBef>
                <a:spcPts val="0"/>
              </a:spcBef>
              <a:spcAft>
                <a:spcPts val="600"/>
              </a:spcAft>
              <a:buClr>
                <a:srgbClr val="9FB8C4"/>
              </a:buClr>
            </a:pPr>
            <a:r>
              <a:rPr lang="en-US" sz="2700" dirty="0">
                <a:solidFill>
                  <a:schemeClr val="bg1"/>
                </a:solidFill>
              </a:rPr>
              <a:t>One from AICE Math/Science subject group, </a:t>
            </a:r>
          </a:p>
          <a:p>
            <a:pPr>
              <a:lnSpc>
                <a:spcPct val="120000"/>
              </a:lnSpc>
              <a:spcBef>
                <a:spcPts val="0"/>
              </a:spcBef>
              <a:spcAft>
                <a:spcPts val="600"/>
              </a:spcAft>
              <a:buClr>
                <a:srgbClr val="9FB8C4"/>
              </a:buClr>
            </a:pPr>
            <a:r>
              <a:rPr lang="en-US" sz="2700" dirty="0">
                <a:solidFill>
                  <a:schemeClr val="bg1"/>
                </a:solidFill>
              </a:rPr>
              <a:t>One from Language subject group,</a:t>
            </a:r>
          </a:p>
          <a:p>
            <a:pPr>
              <a:lnSpc>
                <a:spcPct val="120000"/>
              </a:lnSpc>
              <a:spcBef>
                <a:spcPts val="0"/>
              </a:spcBef>
              <a:spcAft>
                <a:spcPts val="600"/>
              </a:spcAft>
              <a:buClr>
                <a:srgbClr val="9FB8C4"/>
              </a:buClr>
            </a:pPr>
            <a:r>
              <a:rPr lang="en-US" sz="2700" dirty="0">
                <a:solidFill>
                  <a:schemeClr val="bg1"/>
                </a:solidFill>
              </a:rPr>
              <a:t>One from Arts &amp; Humanities subject group,</a:t>
            </a:r>
          </a:p>
          <a:p>
            <a:pPr>
              <a:lnSpc>
                <a:spcPct val="120000"/>
              </a:lnSpc>
              <a:spcBef>
                <a:spcPts val="0"/>
              </a:spcBef>
              <a:spcAft>
                <a:spcPts val="600"/>
              </a:spcAft>
              <a:buClr>
                <a:srgbClr val="9FB8C4"/>
              </a:buClr>
            </a:pPr>
            <a:r>
              <a:rPr lang="en-US" sz="2700" dirty="0">
                <a:solidFill>
                  <a:schemeClr val="bg1"/>
                </a:solidFill>
              </a:rPr>
              <a:t>Three from any subject group (maximum of two from interdisciplinary group)</a:t>
            </a:r>
          </a:p>
          <a:p>
            <a:pPr>
              <a:spcBef>
                <a:spcPts val="0"/>
              </a:spcBef>
              <a:spcAft>
                <a:spcPts val="600"/>
              </a:spcAft>
              <a:buClr>
                <a:schemeClr val="bg1"/>
              </a:buClr>
            </a:pPr>
            <a:endParaRPr lang="en-US" dirty="0">
              <a:solidFill>
                <a:schemeClr val="bg1"/>
              </a:solidFill>
            </a:endParaRPr>
          </a:p>
        </p:txBody>
      </p:sp>
      <p:sp>
        <p:nvSpPr>
          <p:cNvPr id="4" name="Content Placeholder 3">
            <a:extLst>
              <a:ext uri="{FF2B5EF4-FFF2-40B4-BE49-F238E27FC236}">
                <a16:creationId xmlns:a16="http://schemas.microsoft.com/office/drawing/2014/main" id="{9F43E311-6D03-40E5-AD6B-02B0106F7502}"/>
              </a:ext>
            </a:extLst>
          </p:cNvPr>
          <p:cNvSpPr>
            <a:spLocks noGrp="1"/>
          </p:cNvSpPr>
          <p:nvPr>
            <p:ph sz="quarter" idx="4"/>
          </p:nvPr>
        </p:nvSpPr>
        <p:spPr>
          <a:xfrm>
            <a:off x="4399878" y="1862753"/>
            <a:ext cx="3743022" cy="3678797"/>
          </a:xfrm>
        </p:spPr>
        <p:txBody>
          <a:bodyPr>
            <a:noAutofit/>
          </a:bodyPr>
          <a:lstStyle/>
          <a:p>
            <a:pPr marL="0" indent="0">
              <a:spcBef>
                <a:spcPts val="0"/>
              </a:spcBef>
              <a:spcAft>
                <a:spcPts val="600"/>
              </a:spcAft>
              <a:buClr>
                <a:schemeClr val="bg1"/>
              </a:buClr>
              <a:buNone/>
            </a:pPr>
            <a:r>
              <a:rPr lang="en-US" sz="1500" dirty="0">
                <a:solidFill>
                  <a:schemeClr val="bg1"/>
                </a:solidFill>
              </a:rPr>
              <a:t>Pass all seven AICE courses per AICE subject group requirements and take* all corresponding AICE exams:</a:t>
            </a:r>
          </a:p>
          <a:p>
            <a:pPr>
              <a:spcBef>
                <a:spcPts val="0"/>
              </a:spcBef>
              <a:spcAft>
                <a:spcPts val="600"/>
              </a:spcAft>
              <a:buClr>
                <a:srgbClr val="9FB8C4"/>
              </a:buClr>
            </a:pPr>
            <a:r>
              <a:rPr lang="en-US" sz="1500" dirty="0">
                <a:solidFill>
                  <a:schemeClr val="bg1"/>
                </a:solidFill>
              </a:rPr>
              <a:t>The Diploma Core: Global Perspectives and Research (AS level),</a:t>
            </a:r>
          </a:p>
          <a:p>
            <a:pPr>
              <a:spcBef>
                <a:spcPts val="0"/>
              </a:spcBef>
              <a:spcAft>
                <a:spcPts val="600"/>
              </a:spcAft>
              <a:buClr>
                <a:srgbClr val="9FB8C4"/>
              </a:buClr>
            </a:pPr>
            <a:r>
              <a:rPr lang="en-US" sz="1500" dirty="0">
                <a:solidFill>
                  <a:schemeClr val="bg1"/>
                </a:solidFill>
              </a:rPr>
              <a:t>One from AICE Math/Science subject group, </a:t>
            </a:r>
          </a:p>
          <a:p>
            <a:pPr>
              <a:spcBef>
                <a:spcPts val="0"/>
              </a:spcBef>
              <a:spcAft>
                <a:spcPts val="600"/>
              </a:spcAft>
              <a:buClr>
                <a:srgbClr val="9FB8C4"/>
              </a:buClr>
            </a:pPr>
            <a:r>
              <a:rPr lang="en-US" sz="1500" dirty="0">
                <a:solidFill>
                  <a:schemeClr val="bg1"/>
                </a:solidFill>
              </a:rPr>
              <a:t>One from Language subject group,</a:t>
            </a:r>
          </a:p>
          <a:p>
            <a:pPr>
              <a:spcBef>
                <a:spcPts val="0"/>
              </a:spcBef>
              <a:spcAft>
                <a:spcPts val="600"/>
              </a:spcAft>
              <a:buClr>
                <a:srgbClr val="9FB8C4"/>
              </a:buClr>
            </a:pPr>
            <a:r>
              <a:rPr lang="en-US" sz="1500" dirty="0">
                <a:solidFill>
                  <a:schemeClr val="bg1"/>
                </a:solidFill>
              </a:rPr>
              <a:t>One from Arts &amp; Humanities subject group,</a:t>
            </a:r>
          </a:p>
          <a:p>
            <a:pPr>
              <a:spcBef>
                <a:spcPts val="0"/>
              </a:spcBef>
              <a:spcAft>
                <a:spcPts val="600"/>
              </a:spcAft>
              <a:buClr>
                <a:srgbClr val="9FB8C4"/>
              </a:buClr>
            </a:pPr>
            <a:r>
              <a:rPr lang="en-US" sz="1500" dirty="0">
                <a:solidFill>
                  <a:schemeClr val="bg1"/>
                </a:solidFill>
              </a:rPr>
              <a:t>Three from any subject group (maximum of two from interdisciplinary group)</a:t>
            </a:r>
          </a:p>
          <a:p>
            <a:pPr marL="0" indent="0">
              <a:spcBef>
                <a:spcPts val="0"/>
              </a:spcBef>
              <a:spcAft>
                <a:spcPts val="600"/>
              </a:spcAft>
              <a:buClr>
                <a:schemeClr val="bg1"/>
              </a:buClr>
              <a:buNone/>
            </a:pPr>
            <a:r>
              <a:rPr lang="en-US" sz="1100" dirty="0">
                <a:solidFill>
                  <a:schemeClr val="bg1"/>
                </a:solidFill>
              </a:rPr>
              <a:t>* Not required to pass all seven of the end of AICE course examinations.</a:t>
            </a:r>
          </a:p>
        </p:txBody>
      </p:sp>
      <p:sp>
        <p:nvSpPr>
          <p:cNvPr id="6" name="Text Placeholder 5">
            <a:extLst>
              <a:ext uri="{FF2B5EF4-FFF2-40B4-BE49-F238E27FC236}">
                <a16:creationId xmlns:a16="http://schemas.microsoft.com/office/drawing/2014/main" id="{4293F1A3-3CB6-3049-BA2E-7B6787F646E1}"/>
              </a:ext>
            </a:extLst>
          </p:cNvPr>
          <p:cNvSpPr>
            <a:spLocks noGrp="1"/>
          </p:cNvSpPr>
          <p:nvPr>
            <p:ph type="body" idx="1"/>
          </p:nvPr>
        </p:nvSpPr>
        <p:spPr>
          <a:xfrm>
            <a:off x="497541" y="1187039"/>
            <a:ext cx="3657600" cy="621926"/>
          </a:xfrm>
          <a:solidFill>
            <a:schemeClr val="tx1"/>
          </a:solidFill>
        </p:spPr>
        <p:txBody>
          <a:bodyPr anchor="ctr"/>
          <a:lstStyle/>
          <a:p>
            <a:pPr>
              <a:buClr>
                <a:schemeClr val="bg1"/>
              </a:buClr>
            </a:pPr>
            <a:r>
              <a:rPr lang="en-US"/>
              <a:t>AICE Diploma</a:t>
            </a:r>
          </a:p>
        </p:txBody>
      </p:sp>
      <p:sp>
        <p:nvSpPr>
          <p:cNvPr id="7" name="Text Placeholder 6">
            <a:extLst>
              <a:ext uri="{FF2B5EF4-FFF2-40B4-BE49-F238E27FC236}">
                <a16:creationId xmlns:a16="http://schemas.microsoft.com/office/drawing/2014/main" id="{BEE96624-17DC-6B41-88F9-3A57E8AA0F51}"/>
              </a:ext>
            </a:extLst>
          </p:cNvPr>
          <p:cNvSpPr>
            <a:spLocks noGrp="1"/>
          </p:cNvSpPr>
          <p:nvPr>
            <p:ph type="body" sz="quarter" idx="3"/>
          </p:nvPr>
        </p:nvSpPr>
        <p:spPr>
          <a:xfrm>
            <a:off x="4399878" y="1187039"/>
            <a:ext cx="3657600" cy="621926"/>
          </a:xfrm>
          <a:solidFill>
            <a:schemeClr val="tx1"/>
          </a:solidFill>
        </p:spPr>
        <p:txBody>
          <a:bodyPr anchor="ctr"/>
          <a:lstStyle/>
          <a:p>
            <a:r>
              <a:rPr lang="en-US" dirty="0"/>
              <a:t>AICE Curriculum</a:t>
            </a:r>
          </a:p>
        </p:txBody>
      </p:sp>
      <p:sp>
        <p:nvSpPr>
          <p:cNvPr id="5" name="TextBox 4">
            <a:extLst>
              <a:ext uri="{FF2B5EF4-FFF2-40B4-BE49-F238E27FC236}">
                <a16:creationId xmlns:a16="http://schemas.microsoft.com/office/drawing/2014/main" id="{1D4E16CE-7014-420A-8E45-ED6591AF366E}"/>
              </a:ext>
            </a:extLst>
          </p:cNvPr>
          <p:cNvSpPr txBox="1"/>
          <p:nvPr/>
        </p:nvSpPr>
        <p:spPr>
          <a:xfrm>
            <a:off x="497542" y="5687337"/>
            <a:ext cx="7645358" cy="369332"/>
          </a:xfrm>
          <a:prstGeom prst="rect">
            <a:avLst/>
          </a:prstGeom>
          <a:noFill/>
        </p:spPr>
        <p:txBody>
          <a:bodyPr wrap="square" rtlCol="0">
            <a:spAutoFit/>
          </a:bodyPr>
          <a:lstStyle/>
          <a:p>
            <a:r>
              <a:rPr lang="en-US">
                <a:solidFill>
                  <a:srgbClr val="E7C567"/>
                </a:solidFill>
                <a:hlinkClick r:id="rId2">
                  <a:extLst>
                    <a:ext uri="{A12FA001-AC4F-418D-AE19-62706E023703}">
                      <ahyp:hlinkClr xmlns:ahyp="http://schemas.microsoft.com/office/drawing/2018/hyperlinkcolor" val="tx"/>
                    </a:ext>
                  </a:extLst>
                </a:hlinkClick>
              </a:rPr>
              <a:t>AICE Diploma Pathways</a:t>
            </a:r>
            <a:endParaRPr lang="en-US">
              <a:solidFill>
                <a:srgbClr val="E7C567"/>
              </a:solidFill>
            </a:endParaRPr>
          </a:p>
        </p:txBody>
      </p:sp>
      <p:sp>
        <p:nvSpPr>
          <p:cNvPr id="8" name="TextBox 7">
            <a:extLst>
              <a:ext uri="{FF2B5EF4-FFF2-40B4-BE49-F238E27FC236}">
                <a16:creationId xmlns:a16="http://schemas.microsoft.com/office/drawing/2014/main" id="{306D4B76-2AAA-594D-BBFC-D7C7594FBF17}"/>
              </a:ext>
            </a:extLst>
          </p:cNvPr>
          <p:cNvSpPr txBox="1"/>
          <p:nvPr/>
        </p:nvSpPr>
        <p:spPr>
          <a:xfrm>
            <a:off x="127416" y="262328"/>
            <a:ext cx="577122" cy="569626"/>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27804901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840" y="2999348"/>
            <a:ext cx="5638800" cy="1362075"/>
          </a:xfrm>
        </p:spPr>
        <p:txBody>
          <a:bodyPr anchor="ctr"/>
          <a:lstStyle/>
          <a:p>
            <a:r>
              <a:rPr lang="en-US" dirty="0"/>
              <a:t>School Health</a:t>
            </a:r>
          </a:p>
        </p:txBody>
      </p:sp>
      <p:sp>
        <p:nvSpPr>
          <p:cNvPr id="3" name="Text Placeholder 2"/>
          <p:cNvSpPr>
            <a:spLocks noGrp="1"/>
          </p:cNvSpPr>
          <p:nvPr>
            <p:ph type="body" idx="1"/>
          </p:nvPr>
        </p:nvSpPr>
        <p:spPr>
          <a:xfrm>
            <a:off x="2258840" y="4361423"/>
            <a:ext cx="5638800" cy="1500187"/>
          </a:xfrm>
        </p:spPr>
        <p:txBody>
          <a:bodyPr/>
          <a:lstStyle/>
          <a:p>
            <a:pPr>
              <a:defRPr/>
            </a:pPr>
            <a:r>
              <a:rPr lang="en-US" sz="1600" dirty="0"/>
              <a:t>Teresa Masterson, M.Ed., BSN, RN​</a:t>
            </a:r>
          </a:p>
          <a:p>
            <a:pPr>
              <a:defRPr/>
            </a:pPr>
            <a:r>
              <a:rPr lang="en-US" sz="1600" dirty="0"/>
              <a:t>School Nurse Consultant​</a:t>
            </a:r>
          </a:p>
          <a:p>
            <a:pPr>
              <a:defRPr/>
            </a:pPr>
            <a:r>
              <a:rPr lang="en-US" sz="1600" u="sng" dirty="0">
                <a:solidFill>
                  <a:srgbClr val="E6C467"/>
                </a:solidFill>
                <a:hlinkClick r:id="rId2">
                  <a:extLst>
                    <a:ext uri="{A12FA001-AC4F-418D-AE19-62706E023703}">
                      <ahyp:hlinkClr xmlns:ahyp="http://schemas.microsoft.com/office/drawing/2018/hyperlinkcolor" val="tx"/>
                    </a:ext>
                  </a:extLst>
                </a:hlinkClick>
              </a:rPr>
              <a:t>Teresa.Masterson@fldoe.org</a:t>
            </a:r>
            <a:r>
              <a:rPr lang="en-US" sz="1600" dirty="0">
                <a:solidFill>
                  <a:srgbClr val="E6C467"/>
                </a:solidFill>
              </a:rPr>
              <a:t>​</a:t>
            </a:r>
          </a:p>
          <a:p>
            <a:pPr>
              <a:defRPr/>
            </a:pPr>
            <a:r>
              <a:rPr lang="en-US" sz="1600" dirty="0"/>
              <a:t>850-245-7841</a:t>
            </a:r>
          </a:p>
          <a:p>
            <a:endParaRPr lang="en-US" dirty="0"/>
          </a:p>
        </p:txBody>
      </p:sp>
    </p:spTree>
    <p:extLst>
      <p:ext uri="{BB962C8B-B14F-4D97-AF65-F5344CB8AC3E}">
        <p14:creationId xmlns:p14="http://schemas.microsoft.com/office/powerpoint/2010/main" val="33242832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8202AA25-CCFB-47D7-88EF-2DB78E1A6192}"/>
              </a:ext>
            </a:extLst>
          </p:cNvPr>
          <p:cNvSpPr>
            <a:spLocks noGrp="1"/>
          </p:cNvSpPr>
          <p:nvPr>
            <p:ph type="title"/>
          </p:nvPr>
        </p:nvSpPr>
        <p:spPr>
          <a:xfrm>
            <a:off x="498474" y="988162"/>
            <a:ext cx="8052922" cy="1020834"/>
          </a:xfrm>
        </p:spPr>
        <p:txBody>
          <a:bodyPr/>
          <a:lstStyle/>
          <a:p>
            <a:r>
              <a:rPr altLang="en-US" sz="3200" dirty="0"/>
              <a:t>School Counselors and School Nurses</a:t>
            </a:r>
          </a:p>
        </p:txBody>
      </p:sp>
      <p:sp>
        <p:nvSpPr>
          <p:cNvPr id="3" name="Content Placeholder 2">
            <a:extLst>
              <a:ext uri="{FF2B5EF4-FFF2-40B4-BE49-F238E27FC236}">
                <a16:creationId xmlns:a16="http://schemas.microsoft.com/office/drawing/2014/main" id="{105B4040-E458-8A4A-870D-614F30ECBAF4}"/>
              </a:ext>
            </a:extLst>
          </p:cNvPr>
          <p:cNvSpPr>
            <a:spLocks noGrp="1"/>
          </p:cNvSpPr>
          <p:nvPr>
            <p:ph idx="1"/>
          </p:nvPr>
        </p:nvSpPr>
        <p:spPr>
          <a:xfrm>
            <a:off x="498474" y="1981200"/>
            <a:ext cx="8052922" cy="4144963"/>
          </a:xfrm>
        </p:spPr>
        <p:txBody>
          <a:bodyPr>
            <a:normAutofit/>
          </a:bodyPr>
          <a:lstStyle/>
          <a:p>
            <a:pPr>
              <a:lnSpc>
                <a:spcPct val="110000"/>
              </a:lnSpc>
              <a:spcBef>
                <a:spcPts val="0"/>
              </a:spcBef>
              <a:defRPr/>
            </a:pPr>
            <a:r>
              <a:rPr lang="en-US" sz="1800" dirty="0"/>
              <a:t>School Nursing and School Counseling </a:t>
            </a:r>
            <a:r>
              <a:rPr lang="en-US" altLang="en-US" sz="1800" dirty="0">
                <a:cs typeface="Calibri" panose="020F0502020204030204" pitchFamily="34" charset="0"/>
              </a:rPr>
              <a:t>–</a:t>
            </a:r>
            <a:r>
              <a:rPr lang="en-US" sz="1800" dirty="0"/>
              <a:t> early 1900s!</a:t>
            </a:r>
          </a:p>
          <a:p>
            <a:pPr>
              <a:lnSpc>
                <a:spcPct val="110000"/>
              </a:lnSpc>
              <a:spcBef>
                <a:spcPts val="1200"/>
              </a:spcBef>
              <a:defRPr/>
            </a:pPr>
            <a:r>
              <a:rPr lang="en-US" sz="1800" dirty="0"/>
              <a:t>Evolution of both professions to highly trained, professional roles that encompass physical, social, emotional growth of students.</a:t>
            </a:r>
          </a:p>
          <a:p>
            <a:pPr lvl="1">
              <a:lnSpc>
                <a:spcPct val="110000"/>
              </a:lnSpc>
              <a:spcBef>
                <a:spcPts val="0"/>
              </a:spcBef>
              <a:defRPr/>
            </a:pPr>
            <a:r>
              <a:rPr lang="en-US" sz="1800" dirty="0"/>
              <a:t>School Nurses – uniquely positioned due to regular access to students, care coordination, developing and implementing 504/IEPs/ Individualized Health Plan (IHP), student school re-entry from Hospital Homebound, and health education.</a:t>
            </a:r>
          </a:p>
          <a:p>
            <a:pPr lvl="1">
              <a:lnSpc>
                <a:spcPct val="110000"/>
              </a:lnSpc>
              <a:spcBef>
                <a:spcPts val="0"/>
              </a:spcBef>
              <a:defRPr/>
            </a:pPr>
            <a:r>
              <a:rPr lang="en-US" sz="1800" dirty="0"/>
              <a:t>School Counselors – uniquely positioned to provide prevention, interventions and direct services to students and families related mental, personal, and social success.</a:t>
            </a:r>
          </a:p>
          <a:p>
            <a:pPr lvl="1">
              <a:lnSpc>
                <a:spcPct val="110000"/>
              </a:lnSpc>
              <a:spcBef>
                <a:spcPts val="0"/>
              </a:spcBef>
              <a:defRPr/>
            </a:pPr>
            <a:endParaRPr lang="en-US" sz="1800" dirty="0"/>
          </a:p>
          <a:p>
            <a:pPr marL="0" indent="0">
              <a:lnSpc>
                <a:spcPct val="110000"/>
              </a:lnSpc>
              <a:spcBef>
                <a:spcPts val="0"/>
              </a:spcBef>
              <a:buFont typeface="Arial" panose="020B0604020202020204" pitchFamily="34" charset="0"/>
              <a:buNone/>
              <a:defRPr/>
            </a:pPr>
            <a:r>
              <a:rPr lang="en-US" sz="1400" dirty="0"/>
              <a:t>National Association of School Nurses. (2018). </a:t>
            </a:r>
            <a:r>
              <a:rPr lang="en-US" sz="1400" i="1" dirty="0"/>
              <a:t>The school nurse’s role in behavioral/mental health of students</a:t>
            </a:r>
            <a:r>
              <a:rPr lang="en-US" sz="1400" dirty="0"/>
              <a:t> (Position Statement). Silver Spring, MD</a:t>
            </a:r>
          </a:p>
        </p:txBody>
      </p:sp>
    </p:spTree>
    <p:extLst>
      <p:ext uri="{BB962C8B-B14F-4D97-AF65-F5344CB8AC3E}">
        <p14:creationId xmlns:p14="http://schemas.microsoft.com/office/powerpoint/2010/main" val="32455772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02AD2208-6413-4C82-BE2D-8796E0FBC5D7}"/>
              </a:ext>
            </a:extLst>
          </p:cNvPr>
          <p:cNvSpPr>
            <a:spLocks noGrp="1"/>
          </p:cNvSpPr>
          <p:nvPr>
            <p:ph type="title"/>
          </p:nvPr>
        </p:nvSpPr>
        <p:spPr>
          <a:xfrm>
            <a:off x="547739" y="781223"/>
            <a:ext cx="8052922" cy="1020834"/>
          </a:xfrm>
        </p:spPr>
        <p:txBody>
          <a:bodyPr/>
          <a:lstStyle/>
          <a:p>
            <a:r>
              <a:rPr altLang="en-US" sz="3200" dirty="0"/>
              <a:t>School Counselors and School Nurses:</a:t>
            </a:r>
            <a:br>
              <a:rPr altLang="en-US" sz="3200" dirty="0"/>
            </a:br>
            <a:r>
              <a:rPr altLang="en-US" sz="2100" dirty="0"/>
              <a:t>Partners for Student Behavioral/Mental Health Needs</a:t>
            </a:r>
          </a:p>
        </p:txBody>
      </p:sp>
      <p:sp>
        <p:nvSpPr>
          <p:cNvPr id="3" name="Content Placeholder 2">
            <a:extLst>
              <a:ext uri="{FF2B5EF4-FFF2-40B4-BE49-F238E27FC236}">
                <a16:creationId xmlns:a16="http://schemas.microsoft.com/office/drawing/2014/main" id="{A921FA6C-89BA-6E43-A7B2-FBC3D5455D2E}"/>
              </a:ext>
            </a:extLst>
          </p:cNvPr>
          <p:cNvSpPr>
            <a:spLocks noGrp="1"/>
          </p:cNvSpPr>
          <p:nvPr>
            <p:ph idx="1"/>
          </p:nvPr>
        </p:nvSpPr>
        <p:spPr/>
        <p:txBody>
          <a:bodyPr>
            <a:noAutofit/>
          </a:bodyPr>
          <a:lstStyle/>
          <a:p>
            <a:pPr>
              <a:spcBef>
                <a:spcPts val="0"/>
              </a:spcBef>
              <a:spcAft>
                <a:spcPts val="600"/>
              </a:spcAft>
              <a:defRPr/>
            </a:pPr>
            <a:r>
              <a:rPr lang="en-US" sz="1600" dirty="0">
                <a:cs typeface="Bangla MN" pitchFamily="2" charset="0"/>
              </a:rPr>
              <a:t>What are the numbers?</a:t>
            </a:r>
          </a:p>
          <a:p>
            <a:pPr lvl="1">
              <a:spcBef>
                <a:spcPts val="0"/>
              </a:spcBef>
              <a:spcAft>
                <a:spcPts val="600"/>
              </a:spcAft>
              <a:defRPr/>
            </a:pPr>
            <a:r>
              <a:rPr lang="en-US" sz="1600" dirty="0"/>
              <a:t>In 2018-2019, 13.2% of U.S. children ages 3-17 years – just over 8 million – had a current, diagnosed mental or behavioral health condition. </a:t>
            </a:r>
          </a:p>
          <a:p>
            <a:pPr lvl="1">
              <a:spcBef>
                <a:spcPts val="0"/>
              </a:spcBef>
              <a:spcAft>
                <a:spcPts val="600"/>
              </a:spcAft>
              <a:defRPr/>
            </a:pPr>
            <a:r>
              <a:rPr lang="en-US" sz="1600" dirty="0"/>
              <a:t>Anxiety was the most common condition (8.5%), followed by behavior disorder (6.8%) and depression (3.8%). A greater proportion of males had a behavior disorder (9.1% vs. 4.5%), while a greater proportion of females had anxiety (9.1% vs. 8.0%) and depression (4.4% vs. 3.2%). </a:t>
            </a:r>
          </a:p>
          <a:p>
            <a:pPr lvl="1">
              <a:spcBef>
                <a:spcPts val="0"/>
              </a:spcBef>
              <a:spcAft>
                <a:spcPts val="600"/>
              </a:spcAft>
              <a:defRPr/>
            </a:pPr>
            <a:r>
              <a:rPr lang="en-US" sz="1600" dirty="0"/>
              <a:t>Among children with a current mental or behavioral health condition, 62.8% had a single condition, 28.3% had two conditions, and 8.9% had all three conditions. </a:t>
            </a:r>
          </a:p>
          <a:p>
            <a:pPr marL="0" indent="0">
              <a:spcBef>
                <a:spcPts val="0"/>
              </a:spcBef>
              <a:spcAft>
                <a:spcPts val="600"/>
              </a:spcAft>
              <a:buFont typeface="Arial" panose="020B0604020202020204" pitchFamily="34" charset="0"/>
              <a:buNone/>
              <a:defRPr/>
            </a:pPr>
            <a:r>
              <a:rPr lang="en-US" sz="1600" dirty="0">
                <a:cs typeface="Bangla MN" pitchFamily="2" charset="0"/>
              </a:rPr>
              <a:t>What are the numbers for Florida?  School Health Data reports a 20% increase in  anxiety conditions in students from 2014-2019. (FDOH, 2014 &amp; 2019 School Health Data Summary).</a:t>
            </a:r>
          </a:p>
          <a:p>
            <a:pPr marL="0" indent="0">
              <a:spcBef>
                <a:spcPts val="1800"/>
              </a:spcBef>
              <a:spcAft>
                <a:spcPts val="600"/>
              </a:spcAft>
              <a:buFont typeface="Arial" panose="020B0604020202020204" pitchFamily="34" charset="0"/>
              <a:buNone/>
              <a:defRPr/>
            </a:pPr>
            <a:r>
              <a:rPr lang="en-US" sz="1200" dirty="0">
                <a:cs typeface="Bangla MN" pitchFamily="2" charset="0"/>
              </a:rPr>
              <a:t>FDOH, 2014 &amp; 2019 School Health Data Summary</a:t>
            </a:r>
          </a:p>
          <a:p>
            <a:pPr marL="0" indent="0">
              <a:spcBef>
                <a:spcPts val="0"/>
              </a:spcBef>
              <a:spcAft>
                <a:spcPts val="600"/>
              </a:spcAft>
              <a:buFont typeface="Arial" panose="020B0604020202020204" pitchFamily="34" charset="0"/>
              <a:buNone/>
              <a:defRPr/>
            </a:pPr>
            <a:r>
              <a:rPr lang="en-US" sz="1200" dirty="0"/>
              <a:t>National Survey of Children’s Health Data Brief (October, 2020).  Mental and Behavioral Health</a:t>
            </a:r>
          </a:p>
        </p:txBody>
      </p:sp>
    </p:spTree>
    <p:extLst>
      <p:ext uri="{BB962C8B-B14F-4D97-AF65-F5344CB8AC3E}">
        <p14:creationId xmlns:p14="http://schemas.microsoft.com/office/powerpoint/2010/main" val="78095246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A19899EA-9AA8-4610-BC5E-78C68817FDB3}"/>
              </a:ext>
            </a:extLst>
          </p:cNvPr>
          <p:cNvSpPr>
            <a:spLocks noGrp="1"/>
          </p:cNvSpPr>
          <p:nvPr>
            <p:ph type="title"/>
          </p:nvPr>
        </p:nvSpPr>
        <p:spPr>
          <a:xfrm>
            <a:off x="498474" y="1001589"/>
            <a:ext cx="8285365" cy="1020834"/>
          </a:xfrm>
        </p:spPr>
        <p:txBody>
          <a:bodyPr/>
          <a:lstStyle/>
          <a:p>
            <a:r>
              <a:rPr altLang="en-US" sz="3200" dirty="0"/>
              <a:t>School Counselors and School Nurses:</a:t>
            </a:r>
            <a:r>
              <a:rPr lang="en-US" altLang="en-US" sz="3200" dirty="0"/>
              <a:t> </a:t>
            </a:r>
            <a:br>
              <a:rPr lang="en-US" altLang="en-US" sz="3200" dirty="0"/>
            </a:br>
            <a:r>
              <a:rPr altLang="en-US" sz="2100" dirty="0"/>
              <a:t>Partners for Student Behavioral/Mental Health Needs</a:t>
            </a:r>
            <a:br>
              <a:rPr altLang="en-US" sz="2800" dirty="0"/>
            </a:br>
            <a:endParaRPr altLang="en-US" sz="2800" dirty="0"/>
          </a:p>
        </p:txBody>
      </p:sp>
      <p:sp>
        <p:nvSpPr>
          <p:cNvPr id="3" name="Content Placeholder 2">
            <a:extLst>
              <a:ext uri="{FF2B5EF4-FFF2-40B4-BE49-F238E27FC236}">
                <a16:creationId xmlns:a16="http://schemas.microsoft.com/office/drawing/2014/main" id="{B463A7CB-5A99-AB45-AF65-F537A74F355C}"/>
              </a:ext>
            </a:extLst>
          </p:cNvPr>
          <p:cNvSpPr>
            <a:spLocks noGrp="1"/>
          </p:cNvSpPr>
          <p:nvPr>
            <p:ph idx="1"/>
          </p:nvPr>
        </p:nvSpPr>
        <p:spPr>
          <a:xfrm>
            <a:off x="498474" y="1981200"/>
            <a:ext cx="7987158" cy="4144963"/>
          </a:xfrm>
        </p:spPr>
        <p:txBody>
          <a:bodyPr>
            <a:normAutofit/>
          </a:bodyPr>
          <a:lstStyle/>
          <a:p>
            <a:pPr>
              <a:spcBef>
                <a:spcPts val="0"/>
              </a:spcBef>
              <a:spcAft>
                <a:spcPts val="600"/>
              </a:spcAft>
              <a:defRPr/>
            </a:pPr>
            <a:r>
              <a:rPr lang="en-US" sz="2200" dirty="0"/>
              <a:t>As members of multidisciplinary teams, school nurses and school counselors collaborate with community health providers, students, and families to assess, identify, intervene, refer, and follow‐up for children in need of behavioral/mental health services.</a:t>
            </a:r>
          </a:p>
          <a:p>
            <a:pPr>
              <a:spcBef>
                <a:spcPts val="1200"/>
              </a:spcBef>
              <a:spcAft>
                <a:spcPts val="600"/>
              </a:spcAft>
              <a:defRPr/>
            </a:pPr>
            <a:r>
              <a:rPr lang="en-US" sz="2200" dirty="0"/>
              <a:t>Case Studies:</a:t>
            </a:r>
          </a:p>
          <a:p>
            <a:pPr lvl="1">
              <a:spcBef>
                <a:spcPts val="0"/>
              </a:spcBef>
              <a:spcAft>
                <a:spcPts val="600"/>
              </a:spcAft>
              <a:defRPr/>
            </a:pPr>
            <a:r>
              <a:rPr lang="en-US" sz="2200" dirty="0"/>
              <a:t>Elementary student and trauma</a:t>
            </a:r>
          </a:p>
          <a:p>
            <a:pPr lvl="1">
              <a:spcBef>
                <a:spcPts val="0"/>
              </a:spcBef>
              <a:spcAft>
                <a:spcPts val="600"/>
              </a:spcAft>
              <a:defRPr/>
            </a:pPr>
            <a:r>
              <a:rPr lang="en-US" sz="2200" dirty="0"/>
              <a:t>High school student and pregnancy</a:t>
            </a:r>
          </a:p>
          <a:p>
            <a:pPr lvl="1">
              <a:spcBef>
                <a:spcPts val="0"/>
              </a:spcBef>
              <a:spcAft>
                <a:spcPts val="600"/>
              </a:spcAft>
              <a:defRPr/>
            </a:pPr>
            <a:r>
              <a:rPr lang="en-US" sz="2200" dirty="0"/>
              <a:t>COVID-19</a:t>
            </a:r>
          </a:p>
        </p:txBody>
      </p:sp>
    </p:spTree>
    <p:extLst>
      <p:ext uri="{BB962C8B-B14F-4D97-AF65-F5344CB8AC3E}">
        <p14:creationId xmlns:p14="http://schemas.microsoft.com/office/powerpoint/2010/main" val="42252247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516CCB9-06D4-4A6C-B50A-ABE64FCB97EF}"/>
              </a:ext>
            </a:extLst>
          </p:cNvPr>
          <p:cNvSpPr>
            <a:spLocks noGrp="1"/>
          </p:cNvSpPr>
          <p:nvPr>
            <p:ph type="title"/>
          </p:nvPr>
        </p:nvSpPr>
        <p:spPr>
          <a:xfrm>
            <a:off x="538595" y="882535"/>
            <a:ext cx="8052922" cy="1020834"/>
          </a:xfrm>
        </p:spPr>
        <p:txBody>
          <a:bodyPr/>
          <a:lstStyle/>
          <a:p>
            <a:pPr>
              <a:lnSpc>
                <a:spcPct val="75000"/>
              </a:lnSpc>
            </a:pPr>
            <a:r>
              <a:rPr altLang="en-US" sz="3200" dirty="0"/>
              <a:t>School Counselors + School Nurses =</a:t>
            </a:r>
            <a:br>
              <a:rPr altLang="en-US" sz="3200" dirty="0"/>
            </a:br>
            <a:r>
              <a:rPr altLang="en-US" sz="3200" dirty="0"/>
              <a:t>Student Success</a:t>
            </a:r>
            <a:r>
              <a:rPr altLang="en-US" sz="3000" dirty="0"/>
              <a:t>! </a:t>
            </a:r>
            <a:endParaRPr altLang="en-US" dirty="0"/>
          </a:p>
        </p:txBody>
      </p:sp>
      <p:sp>
        <p:nvSpPr>
          <p:cNvPr id="3" name="Content Placeholder 2">
            <a:extLst>
              <a:ext uri="{FF2B5EF4-FFF2-40B4-BE49-F238E27FC236}">
                <a16:creationId xmlns:a16="http://schemas.microsoft.com/office/drawing/2014/main" id="{4AEE265C-446F-C346-ABB1-49A0F5F67FC6}"/>
              </a:ext>
            </a:extLst>
          </p:cNvPr>
          <p:cNvSpPr>
            <a:spLocks noGrp="1"/>
          </p:cNvSpPr>
          <p:nvPr>
            <p:ph idx="1"/>
          </p:nvPr>
        </p:nvSpPr>
        <p:spPr>
          <a:xfrm>
            <a:off x="498474" y="1981200"/>
            <a:ext cx="8093043" cy="4144963"/>
          </a:xfrm>
        </p:spPr>
        <p:txBody>
          <a:bodyPr vert="horz" lIns="91440" tIns="45720" rIns="91440" bIns="45720" rtlCol="0" anchor="t">
            <a:noAutofit/>
          </a:bodyPr>
          <a:lstStyle/>
          <a:p>
            <a:pPr>
              <a:spcBef>
                <a:spcPts val="0"/>
              </a:spcBef>
              <a:spcAft>
                <a:spcPts val="600"/>
              </a:spcAft>
              <a:defRPr/>
            </a:pPr>
            <a:r>
              <a:rPr lang="en-US" dirty="0"/>
              <a:t>Collaborative model for successful partnerships:</a:t>
            </a:r>
          </a:p>
          <a:p>
            <a:pPr lvl="1">
              <a:spcBef>
                <a:spcPts val="0"/>
              </a:spcBef>
              <a:spcAft>
                <a:spcPts val="600"/>
              </a:spcAft>
              <a:defRPr/>
            </a:pPr>
            <a:r>
              <a:rPr lang="en-US" sz="2000" dirty="0"/>
              <a:t>Mutual understanding of professionals roles</a:t>
            </a:r>
          </a:p>
          <a:p>
            <a:pPr lvl="1">
              <a:spcBef>
                <a:spcPts val="0"/>
              </a:spcBef>
              <a:spcAft>
                <a:spcPts val="600"/>
              </a:spcAft>
              <a:defRPr/>
            </a:pPr>
            <a:r>
              <a:rPr lang="en-US" sz="2000" dirty="0"/>
              <a:t>Respect for ethical considerations</a:t>
            </a:r>
          </a:p>
          <a:p>
            <a:pPr lvl="1">
              <a:spcBef>
                <a:spcPts val="0"/>
              </a:spcBef>
              <a:spcAft>
                <a:spcPts val="600"/>
              </a:spcAft>
              <a:defRPr/>
            </a:pPr>
            <a:r>
              <a:rPr lang="en-US" sz="2000" dirty="0"/>
              <a:t>Creating guidelines for collaborations</a:t>
            </a:r>
          </a:p>
          <a:p>
            <a:pPr lvl="1">
              <a:spcBef>
                <a:spcPts val="0"/>
              </a:spcBef>
              <a:spcAft>
                <a:spcPts val="600"/>
              </a:spcAft>
              <a:defRPr/>
            </a:pPr>
            <a:r>
              <a:rPr lang="en-US" sz="2000" dirty="0"/>
              <a:t>Ongoing communications</a:t>
            </a:r>
            <a:br>
              <a:rPr lang="en-US" sz="2000" dirty="0"/>
            </a:br>
            <a:endParaRPr lang="en-US" sz="2000" dirty="0"/>
          </a:p>
          <a:p>
            <a:pPr>
              <a:spcBef>
                <a:spcPts val="0"/>
              </a:spcBef>
              <a:spcAft>
                <a:spcPts val="600"/>
              </a:spcAft>
              <a:defRPr/>
            </a:pPr>
            <a:r>
              <a:rPr lang="en-US" dirty="0"/>
              <a:t>Teambuilding Toolbox:</a:t>
            </a:r>
          </a:p>
          <a:p>
            <a:pPr lvl="1">
              <a:spcBef>
                <a:spcPts val="0"/>
              </a:spcBef>
              <a:spcAft>
                <a:spcPts val="600"/>
              </a:spcAft>
              <a:defRPr/>
            </a:pPr>
            <a:r>
              <a:rPr lang="en-US" sz="2000" dirty="0"/>
              <a:t>Shared visions</a:t>
            </a:r>
          </a:p>
          <a:p>
            <a:pPr lvl="1">
              <a:spcBef>
                <a:spcPts val="0"/>
              </a:spcBef>
              <a:spcAft>
                <a:spcPts val="600"/>
              </a:spcAft>
              <a:defRPr/>
            </a:pPr>
            <a:r>
              <a:rPr lang="en-US" sz="2000" dirty="0"/>
              <a:t>Strengths/Barriers</a:t>
            </a:r>
          </a:p>
          <a:p>
            <a:pPr lvl="1">
              <a:spcBef>
                <a:spcPts val="0"/>
              </a:spcBef>
              <a:spcAft>
                <a:spcPts val="600"/>
              </a:spcAft>
              <a:defRPr/>
            </a:pPr>
            <a:r>
              <a:rPr lang="en-US" sz="2000" dirty="0"/>
              <a:t>Disclosure</a:t>
            </a:r>
          </a:p>
          <a:p>
            <a:pPr marL="0" indent="0">
              <a:spcBef>
                <a:spcPts val="0"/>
              </a:spcBef>
              <a:spcAft>
                <a:spcPts val="600"/>
              </a:spcAft>
              <a:buFont typeface="Arial" panose="020B0604020202020204" pitchFamily="34" charset="0"/>
              <a:buNone/>
              <a:defRPr/>
            </a:pPr>
            <a:endParaRPr lang="en-US" dirty="0"/>
          </a:p>
          <a:p>
            <a:pPr marL="0" indent="0">
              <a:spcBef>
                <a:spcPts val="0"/>
              </a:spcBef>
              <a:spcAft>
                <a:spcPts val="600"/>
              </a:spcAft>
              <a:buNone/>
              <a:defRPr/>
            </a:pPr>
            <a:r>
              <a:rPr lang="en-US" sz="1200" dirty="0"/>
              <a:t>Malti Tuttle, M. Yordy, </a:t>
            </a:r>
            <a:r>
              <a:rPr lang="en-US" sz="1200" dirty="0" err="1"/>
              <a:t>Brandee</a:t>
            </a:r>
            <a:r>
              <a:rPr lang="en-US" sz="1200" dirty="0"/>
              <a:t> Appling, E. Hanley (2018). </a:t>
            </a:r>
            <a:r>
              <a:rPr lang="en-US" sz="1200" u="sng" dirty="0">
                <a:solidFill>
                  <a:srgbClr val="0000FF"/>
                </a:solidFill>
                <a:hlinkClick r:id="rId2">
                  <a:extLst>
                    <a:ext uri="{A12FA001-AC4F-418D-AE19-62706E023703}">
                      <ahyp:hlinkClr xmlns:ahyp="http://schemas.microsoft.com/office/drawing/2018/hyperlinkcolor" val="tx"/>
                    </a:ext>
                  </a:extLst>
                </a:hlinkClick>
              </a:rPr>
              <a:t>School Counselor and School Nurse Collaboration: Partnering for K-12 Student Success</a:t>
            </a:r>
            <a:r>
              <a:rPr lang="en-US" sz="1200" dirty="0"/>
              <a:t>.</a:t>
            </a:r>
          </a:p>
          <a:p>
            <a:pPr>
              <a:spcBef>
                <a:spcPts val="0"/>
              </a:spcBef>
              <a:spcAft>
                <a:spcPts val="600"/>
              </a:spcAft>
              <a:defRPr/>
            </a:pPr>
            <a:endParaRPr lang="en-US" dirty="0"/>
          </a:p>
        </p:txBody>
      </p:sp>
    </p:spTree>
    <p:extLst>
      <p:ext uri="{BB962C8B-B14F-4D97-AF65-F5344CB8AC3E}">
        <p14:creationId xmlns:p14="http://schemas.microsoft.com/office/powerpoint/2010/main" val="24749614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altLang="en-US" dirty="0"/>
              <a:t>IEP Updates, Timeline and                   504 Reminders</a:t>
            </a:r>
            <a:endParaRPr lang="en-US" dirty="0"/>
          </a:p>
        </p:txBody>
      </p:sp>
      <p:sp>
        <p:nvSpPr>
          <p:cNvPr id="3" name="Text Placeholder 2"/>
          <p:cNvSpPr>
            <a:spLocks noGrp="1"/>
          </p:cNvSpPr>
          <p:nvPr>
            <p:ph type="body" idx="1"/>
          </p:nvPr>
        </p:nvSpPr>
        <p:spPr>
          <a:xfrm>
            <a:off x="2286000" y="4642104"/>
            <a:ext cx="5638800" cy="1500187"/>
          </a:xfrm>
        </p:spPr>
        <p:txBody>
          <a:bodyPr/>
          <a:lstStyle/>
          <a:p>
            <a:r>
              <a:rPr lang="en-US" altLang="en-US" sz="1600" dirty="0"/>
              <a:t>Jesus Aviles, SSP, NCSP                                                                               School Psychology Consultant                                                                      </a:t>
            </a:r>
            <a:r>
              <a:rPr lang="en-US" altLang="en-US" sz="1600" dirty="0">
                <a:solidFill>
                  <a:srgbClr val="E6C467"/>
                </a:solidFill>
                <a:hlinkClick r:id="rId2">
                  <a:extLst>
                    <a:ext uri="{A12FA001-AC4F-418D-AE19-62706E023703}">
                      <ahyp:hlinkClr xmlns:ahyp="http://schemas.microsoft.com/office/drawing/2018/hyperlinkcolor" val="tx"/>
                    </a:ext>
                  </a:extLst>
                </a:hlinkClick>
              </a:rPr>
              <a:t>Jesus.Aviles@fldoe.org</a:t>
            </a:r>
            <a:r>
              <a:rPr lang="en-US" altLang="en-US" sz="1600" dirty="0">
                <a:solidFill>
                  <a:srgbClr val="E6C467"/>
                </a:solidFill>
              </a:rPr>
              <a:t>                                                                             </a:t>
            </a:r>
            <a:r>
              <a:rPr lang="en-US" altLang="en-US" sz="1600" dirty="0"/>
              <a:t>850-245-7847</a:t>
            </a:r>
          </a:p>
          <a:p>
            <a:endParaRPr lang="en-US" dirty="0"/>
          </a:p>
        </p:txBody>
      </p:sp>
    </p:spTree>
    <p:extLst>
      <p:ext uri="{BB962C8B-B14F-4D97-AF65-F5344CB8AC3E}">
        <p14:creationId xmlns:p14="http://schemas.microsoft.com/office/powerpoint/2010/main" val="29765346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AFA1871-3961-4835-A00D-40D48F30CA74}"/>
              </a:ext>
            </a:extLst>
          </p:cNvPr>
          <p:cNvSpPr>
            <a:spLocks noGrp="1"/>
          </p:cNvSpPr>
          <p:nvPr>
            <p:ph type="title"/>
          </p:nvPr>
        </p:nvSpPr>
        <p:spPr>
          <a:xfrm>
            <a:off x="547739" y="735958"/>
            <a:ext cx="8052922" cy="1020834"/>
          </a:xfrm>
        </p:spPr>
        <p:txBody>
          <a:bodyPr/>
          <a:lstStyle/>
          <a:p>
            <a:r>
              <a:rPr altLang="en-US" sz="3200" dirty="0"/>
              <a:t>IEP Update #1</a:t>
            </a:r>
            <a:br>
              <a:rPr lang="en-US" altLang="en-US" sz="3200" dirty="0"/>
            </a:br>
            <a:r>
              <a:rPr lang="en-US" sz="3200" dirty="0"/>
              <a:t>Unique Audible Accommodation</a:t>
            </a:r>
            <a:endParaRPr altLang="en-US" sz="3200" dirty="0"/>
          </a:p>
        </p:txBody>
      </p:sp>
      <p:sp>
        <p:nvSpPr>
          <p:cNvPr id="3" name="Content Placeholder 2">
            <a:extLst>
              <a:ext uri="{FF2B5EF4-FFF2-40B4-BE49-F238E27FC236}">
                <a16:creationId xmlns:a16="http://schemas.microsoft.com/office/drawing/2014/main" id="{F542EB7E-2E05-44A1-8D39-F4566A4734BE}"/>
              </a:ext>
            </a:extLst>
          </p:cNvPr>
          <p:cNvSpPr>
            <a:spLocks noGrp="1"/>
          </p:cNvSpPr>
          <p:nvPr>
            <p:ph idx="1"/>
          </p:nvPr>
        </p:nvSpPr>
        <p:spPr/>
        <p:txBody>
          <a:bodyPr/>
          <a:lstStyle/>
          <a:p>
            <a:pPr marL="0">
              <a:spcBef>
                <a:spcPts val="0"/>
              </a:spcBef>
              <a:spcAft>
                <a:spcPts val="600"/>
              </a:spcAft>
              <a:defRPr/>
            </a:pPr>
            <a:r>
              <a:rPr lang="en-US" dirty="0"/>
              <a:t>Chancellor Memorandum – </a:t>
            </a:r>
            <a:r>
              <a:rPr lang="en-US" u="sng" dirty="0">
                <a:solidFill>
                  <a:srgbClr val="0000FF"/>
                </a:solidFill>
                <a:hlinkClick r:id="rId3">
                  <a:extLst>
                    <a:ext uri="{A12FA001-AC4F-418D-AE19-62706E023703}">
                      <ahyp:hlinkClr xmlns:ahyp="http://schemas.microsoft.com/office/drawing/2018/hyperlinkcolor" val="tx"/>
                    </a:ext>
                  </a:extLst>
                </a:hlinkClick>
              </a:rPr>
              <a:t>DPS: 2020-116</a:t>
            </a:r>
            <a:r>
              <a:rPr lang="en-US" dirty="0">
                <a:solidFill>
                  <a:srgbClr val="0000FF"/>
                </a:solidFill>
              </a:rPr>
              <a:t> </a:t>
            </a:r>
            <a:br>
              <a:rPr lang="en-US" dirty="0">
                <a:solidFill>
                  <a:srgbClr val="0000FF"/>
                </a:solidFill>
              </a:rPr>
            </a:br>
            <a:endParaRPr lang="en-US" dirty="0">
              <a:solidFill>
                <a:srgbClr val="0000FF"/>
              </a:solidFill>
            </a:endParaRPr>
          </a:p>
          <a:p>
            <a:pPr>
              <a:spcBef>
                <a:spcPts val="0"/>
              </a:spcBef>
              <a:spcAft>
                <a:spcPts val="600"/>
              </a:spcAft>
              <a:defRPr/>
            </a:pPr>
            <a:r>
              <a:rPr lang="en-US" u="sng" dirty="0">
                <a:solidFill>
                  <a:srgbClr val="0000FF"/>
                </a:solidFill>
                <a:hlinkClick r:id="rId4">
                  <a:extLst>
                    <a:ext uri="{A12FA001-AC4F-418D-AE19-62706E023703}">
                      <ahyp:hlinkClr xmlns:ahyp="http://schemas.microsoft.com/office/drawing/2018/hyperlinkcolor" val="tx"/>
                    </a:ext>
                  </a:extLst>
                </a:hlinkClick>
              </a:rPr>
              <a:t>Accommodations Manual</a:t>
            </a:r>
            <a:r>
              <a:rPr lang="en-US" dirty="0">
                <a:solidFill>
                  <a:srgbClr val="0000FF"/>
                </a:solidFill>
              </a:rPr>
              <a:t> </a:t>
            </a:r>
            <a:r>
              <a:rPr lang="en-US" dirty="0"/>
              <a:t>(2018) – listing general, allowable accommodations for SWD</a:t>
            </a:r>
            <a:br>
              <a:rPr lang="en-US" dirty="0"/>
            </a:br>
            <a:endParaRPr lang="en-US" dirty="0"/>
          </a:p>
          <a:p>
            <a:pPr>
              <a:spcBef>
                <a:spcPts val="0"/>
              </a:spcBef>
              <a:spcAft>
                <a:spcPts val="600"/>
              </a:spcAft>
              <a:defRPr/>
            </a:pPr>
            <a:r>
              <a:rPr lang="en-US" dirty="0"/>
              <a:t>Definition of a Unique Accommodation (Q #6) – </a:t>
            </a:r>
            <a:r>
              <a:rPr lang="en-US" u="sng" dirty="0">
                <a:solidFill>
                  <a:srgbClr val="0000FF"/>
                </a:solidFill>
                <a:hlinkClick r:id="rId5">
                  <a:extLst>
                    <a:ext uri="{A12FA001-AC4F-418D-AE19-62706E023703}">
                      <ahyp:hlinkClr xmlns:ahyp="http://schemas.microsoft.com/office/drawing/2018/hyperlinkcolor" val="tx"/>
                    </a:ext>
                  </a:extLst>
                </a:hlinkClick>
              </a:rPr>
              <a:t>TAP: FY 2007-04</a:t>
            </a:r>
            <a:endParaRPr lang="en-US" dirty="0">
              <a:solidFill>
                <a:srgbClr val="0000FF"/>
              </a:solidFill>
            </a:endParaRPr>
          </a:p>
          <a:p>
            <a:pPr marL="457200" lvl="3">
              <a:spcBef>
                <a:spcPts val="0"/>
              </a:spcBef>
              <a:spcAft>
                <a:spcPts val="600"/>
              </a:spcAft>
              <a:defRPr/>
            </a:pPr>
            <a:r>
              <a:rPr lang="en-US" dirty="0"/>
              <a:t>“A unique accommodation is a ‘unique’ situation that typically requires an alteration to the test booklet. The accommodation must be one that is used regularly in classroom instruction and assessment and must be indicated on the IEP or 504 Plan. The alteration must not change the content of the FCAT ….”</a:t>
            </a:r>
          </a:p>
        </p:txBody>
      </p:sp>
    </p:spTree>
    <p:extLst>
      <p:ext uri="{BB962C8B-B14F-4D97-AF65-F5344CB8AC3E}">
        <p14:creationId xmlns:p14="http://schemas.microsoft.com/office/powerpoint/2010/main" val="4461196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30D6DD54-B79C-4E4C-BAA2-96E0B0F04EB5}"/>
              </a:ext>
            </a:extLst>
          </p:cNvPr>
          <p:cNvSpPr>
            <a:spLocks noGrp="1"/>
          </p:cNvSpPr>
          <p:nvPr>
            <p:ph type="title"/>
          </p:nvPr>
        </p:nvSpPr>
        <p:spPr>
          <a:xfrm>
            <a:off x="498474" y="969692"/>
            <a:ext cx="8052922" cy="1020834"/>
          </a:xfrm>
        </p:spPr>
        <p:txBody>
          <a:bodyPr/>
          <a:lstStyle/>
          <a:p>
            <a:r>
              <a:rPr altLang="en-US" sz="3200" dirty="0"/>
              <a:t>IEP Update #1</a:t>
            </a:r>
            <a:r>
              <a:rPr lang="en-US" altLang="en-US" sz="3200" dirty="0"/>
              <a:t>, </a:t>
            </a:r>
            <a:r>
              <a:rPr altLang="en-US" sz="3200" dirty="0"/>
              <a:t>continued</a:t>
            </a:r>
          </a:p>
        </p:txBody>
      </p:sp>
      <p:sp>
        <p:nvSpPr>
          <p:cNvPr id="3" name="Content Placeholder 2">
            <a:extLst>
              <a:ext uri="{FF2B5EF4-FFF2-40B4-BE49-F238E27FC236}">
                <a16:creationId xmlns:a16="http://schemas.microsoft.com/office/drawing/2014/main" id="{B200689C-80DB-44BC-BADC-B0457AA34CDC}"/>
              </a:ext>
            </a:extLst>
          </p:cNvPr>
          <p:cNvSpPr>
            <a:spLocks noGrp="1"/>
          </p:cNvSpPr>
          <p:nvPr>
            <p:ph idx="1"/>
          </p:nvPr>
        </p:nvSpPr>
        <p:spPr>
          <a:xfrm>
            <a:off x="498474" y="1981200"/>
            <a:ext cx="8133462" cy="4144963"/>
          </a:xfrm>
        </p:spPr>
        <p:txBody>
          <a:bodyPr>
            <a:normAutofit/>
          </a:bodyPr>
          <a:lstStyle/>
          <a:p>
            <a:pPr marL="0" indent="0">
              <a:spcBef>
                <a:spcPts val="0"/>
              </a:spcBef>
              <a:spcAft>
                <a:spcPts val="600"/>
              </a:spcAft>
              <a:buFont typeface="Arial" panose="020B0604020202020204" pitchFamily="34" charset="0"/>
              <a:buNone/>
              <a:defRPr/>
            </a:pPr>
            <a:r>
              <a:rPr lang="en-US" sz="2400" b="1" dirty="0"/>
              <a:t>Unique Audible Accommodation </a:t>
            </a:r>
          </a:p>
          <a:p>
            <a:pPr>
              <a:spcBef>
                <a:spcPts val="0"/>
              </a:spcBef>
              <a:spcAft>
                <a:spcPts val="1800"/>
              </a:spcAft>
              <a:defRPr/>
            </a:pPr>
            <a:r>
              <a:rPr lang="en-US" sz="2400" u="sng" dirty="0">
                <a:solidFill>
                  <a:srgbClr val="0000FF"/>
                </a:solidFill>
                <a:hlinkClick r:id="rId3">
                  <a:extLst>
                    <a:ext uri="{A12FA001-AC4F-418D-AE19-62706E023703}">
                      <ahyp:hlinkClr xmlns:ahyp="http://schemas.microsoft.com/office/drawing/2018/hyperlinkcolor" val="tx"/>
                    </a:ext>
                  </a:extLst>
                </a:hlinkClick>
              </a:rPr>
              <a:t>Request</a:t>
            </a:r>
            <a:r>
              <a:rPr lang="en-US" sz="2400" dirty="0"/>
              <a:t> for Auditory Presentation of FSA Passages for Students with a Severe Deficit in Decoding</a:t>
            </a:r>
          </a:p>
          <a:p>
            <a:pPr>
              <a:spcBef>
                <a:spcPts val="0"/>
              </a:spcBef>
              <a:spcAft>
                <a:spcPts val="1800"/>
              </a:spcAft>
              <a:defRPr/>
            </a:pPr>
            <a:r>
              <a:rPr lang="en-US" sz="2400" dirty="0"/>
              <a:t>Gist – This request is to introduce a daily practiced unique accommodation in to the statewide testing environment. (Districts must </a:t>
            </a:r>
            <a:r>
              <a:rPr lang="en-US" sz="2400" b="1" dirty="0"/>
              <a:t>record and exhaust </a:t>
            </a:r>
            <a:r>
              <a:rPr lang="en-US" sz="2400" dirty="0"/>
              <a:t>all less intensive accommodations and </a:t>
            </a:r>
            <a:r>
              <a:rPr lang="en-US" sz="2400" b="1" dirty="0"/>
              <a:t>show effectiveness </a:t>
            </a:r>
            <a:r>
              <a:rPr lang="en-US" sz="2400" dirty="0"/>
              <a:t>of current audible accommodation.) </a:t>
            </a:r>
          </a:p>
          <a:p>
            <a:pPr>
              <a:defRPr/>
            </a:pPr>
            <a:endParaRPr lang="en-US" sz="2400" dirty="0"/>
          </a:p>
        </p:txBody>
      </p:sp>
    </p:spTree>
    <p:extLst>
      <p:ext uri="{BB962C8B-B14F-4D97-AF65-F5344CB8AC3E}">
        <p14:creationId xmlns:p14="http://schemas.microsoft.com/office/powerpoint/2010/main" val="42707631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581DBA0B-A648-452F-BA47-B2FB774BF33B}"/>
              </a:ext>
            </a:extLst>
          </p:cNvPr>
          <p:cNvSpPr>
            <a:spLocks noGrp="1"/>
          </p:cNvSpPr>
          <p:nvPr>
            <p:ph type="title"/>
          </p:nvPr>
        </p:nvSpPr>
        <p:spPr>
          <a:xfrm>
            <a:off x="547739" y="745375"/>
            <a:ext cx="8052922" cy="1020834"/>
          </a:xfrm>
        </p:spPr>
        <p:txBody>
          <a:bodyPr/>
          <a:lstStyle/>
          <a:p>
            <a:r>
              <a:rPr altLang="en-US" sz="3200" dirty="0"/>
              <a:t>IEP Update #2</a:t>
            </a:r>
            <a:br>
              <a:rPr lang="en-US" altLang="en-US" sz="3200" dirty="0"/>
            </a:br>
            <a:r>
              <a:rPr lang="en-US" sz="3200" dirty="0"/>
              <a:t>Instruction on Access Points</a:t>
            </a:r>
            <a:endParaRPr altLang="en-US" sz="3200" dirty="0"/>
          </a:p>
        </p:txBody>
      </p:sp>
      <p:sp>
        <p:nvSpPr>
          <p:cNvPr id="3" name="Content Placeholder 2">
            <a:extLst>
              <a:ext uri="{FF2B5EF4-FFF2-40B4-BE49-F238E27FC236}">
                <a16:creationId xmlns:a16="http://schemas.microsoft.com/office/drawing/2014/main" id="{182EFE4D-1537-4B37-9C1E-30477676152C}"/>
              </a:ext>
            </a:extLst>
          </p:cNvPr>
          <p:cNvSpPr>
            <a:spLocks noGrp="1"/>
          </p:cNvSpPr>
          <p:nvPr>
            <p:ph idx="1"/>
          </p:nvPr>
        </p:nvSpPr>
        <p:spPr>
          <a:xfrm>
            <a:off x="498474" y="1981200"/>
            <a:ext cx="8052922" cy="4144963"/>
          </a:xfrm>
        </p:spPr>
        <p:txBody>
          <a:bodyPr>
            <a:noAutofit/>
          </a:bodyPr>
          <a:lstStyle/>
          <a:p>
            <a:pPr>
              <a:spcBef>
                <a:spcPts val="0"/>
              </a:spcBef>
              <a:spcAft>
                <a:spcPts val="600"/>
              </a:spcAft>
              <a:defRPr/>
            </a:pPr>
            <a:r>
              <a:rPr lang="en-US" sz="2200" dirty="0"/>
              <a:t>Additional guidance for IEP Teams when making decisions to have children instructed on Access Points and assessed using the Florida Standards Alternate Assessment – tied to </a:t>
            </a:r>
            <a:r>
              <a:rPr lang="en-US" sz="2200" u="sng" dirty="0">
                <a:solidFill>
                  <a:srgbClr val="0000FF"/>
                </a:solidFill>
                <a:hlinkClick r:id="rId3">
                  <a:extLst>
                    <a:ext uri="{A12FA001-AC4F-418D-AE19-62706E023703}">
                      <ahyp:hlinkClr xmlns:ahyp="http://schemas.microsoft.com/office/drawing/2018/hyperlinkcolor" val="tx"/>
                    </a:ext>
                  </a:extLst>
                </a:hlinkClick>
              </a:rPr>
              <a:t>Rule 6A-1.0943, F.A.C.</a:t>
            </a:r>
            <a:r>
              <a:rPr lang="en-US" sz="2200" dirty="0">
                <a:solidFill>
                  <a:srgbClr val="0000FF"/>
                </a:solidFill>
              </a:rPr>
              <a:t>, </a:t>
            </a:r>
            <a:r>
              <a:rPr lang="en-US" sz="2200" dirty="0"/>
              <a:t>Statewide Assessment for Students with Disabilities</a:t>
            </a:r>
          </a:p>
          <a:p>
            <a:pPr>
              <a:spcBef>
                <a:spcPts val="1200"/>
              </a:spcBef>
              <a:spcAft>
                <a:spcPts val="600"/>
              </a:spcAft>
              <a:defRPr/>
            </a:pPr>
            <a:r>
              <a:rPr lang="en-US" sz="2200" dirty="0"/>
              <a:t>Guiding Elements Being Considered –  </a:t>
            </a:r>
          </a:p>
          <a:p>
            <a:pPr lvl="1">
              <a:spcBef>
                <a:spcPts val="0"/>
              </a:spcBef>
              <a:spcAft>
                <a:spcPts val="600"/>
              </a:spcAft>
              <a:defRPr/>
            </a:pPr>
            <a:r>
              <a:rPr lang="en-US" sz="2200" dirty="0"/>
              <a:t>Providing inclusionary and exclusionary criteria</a:t>
            </a:r>
          </a:p>
          <a:p>
            <a:pPr lvl="1">
              <a:spcBef>
                <a:spcPts val="0"/>
              </a:spcBef>
              <a:spcAft>
                <a:spcPts val="600"/>
              </a:spcAft>
              <a:defRPr/>
            </a:pPr>
            <a:r>
              <a:rPr lang="en-US" sz="2200" dirty="0"/>
              <a:t>Defining “most significant cognitive disability”</a:t>
            </a:r>
          </a:p>
          <a:p>
            <a:pPr lvl="1">
              <a:spcBef>
                <a:spcPts val="0"/>
              </a:spcBef>
              <a:spcAft>
                <a:spcPts val="600"/>
              </a:spcAft>
              <a:defRPr/>
            </a:pPr>
            <a:r>
              <a:rPr lang="en-US" sz="2200" dirty="0"/>
              <a:t>Providing an “extraordinary circumstance” provision when global cognitive functioning is unable to be collected</a:t>
            </a:r>
          </a:p>
          <a:p>
            <a:pPr marL="0" indent="0">
              <a:spcBef>
                <a:spcPts val="0"/>
              </a:spcBef>
              <a:spcAft>
                <a:spcPts val="600"/>
              </a:spcAft>
              <a:buFont typeface="Arial" panose="020B0604020202020204" pitchFamily="34" charset="0"/>
              <a:buNone/>
              <a:defRPr/>
            </a:pPr>
            <a:endParaRPr lang="en-US" sz="2200" dirty="0"/>
          </a:p>
          <a:p>
            <a:pPr>
              <a:spcBef>
                <a:spcPts val="0"/>
              </a:spcBef>
              <a:spcAft>
                <a:spcPts val="600"/>
              </a:spcAft>
              <a:defRPr/>
            </a:pPr>
            <a:endParaRPr lang="en-US" sz="2200" dirty="0"/>
          </a:p>
        </p:txBody>
      </p:sp>
    </p:spTree>
    <p:extLst>
      <p:ext uri="{BB962C8B-B14F-4D97-AF65-F5344CB8AC3E}">
        <p14:creationId xmlns:p14="http://schemas.microsoft.com/office/powerpoint/2010/main" val="5497930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839" y="3051772"/>
            <a:ext cx="5638800" cy="1362075"/>
          </a:xfrm>
        </p:spPr>
        <p:txBody>
          <a:bodyPr anchor="ctr"/>
          <a:lstStyle/>
          <a:p>
            <a:r>
              <a:rPr lang="en-US" dirty="0">
                <a:latin typeface="+mn-lt"/>
                <a:cs typeface="Calibri" panose="020F0502020204030204" pitchFamily="34" charset="0"/>
              </a:rPr>
              <a:t>Compliance Timelines</a:t>
            </a:r>
          </a:p>
        </p:txBody>
      </p:sp>
      <p:sp>
        <p:nvSpPr>
          <p:cNvPr id="3" name="Text Placeholder 2"/>
          <p:cNvSpPr>
            <a:spLocks noGrp="1"/>
          </p:cNvSpPr>
          <p:nvPr>
            <p:ph type="body" idx="1"/>
          </p:nvPr>
        </p:nvSpPr>
        <p:spPr>
          <a:xfrm>
            <a:off x="2258839" y="4423372"/>
            <a:ext cx="5638800" cy="1500187"/>
          </a:xfrm>
        </p:spPr>
        <p:txBody>
          <a:bodyPr>
            <a:normAutofit fontScale="85000" lnSpcReduction="20000"/>
          </a:bodyPr>
          <a:lstStyle/>
          <a:p>
            <a:r>
              <a:rPr lang="en-US" sz="1800" dirty="0">
                <a:solidFill>
                  <a:srgbClr val="E6C467"/>
                </a:solidFill>
                <a:cs typeface="Calibri" panose="020F0502020204030204" pitchFamily="34" charset="0"/>
                <a:hlinkClick r:id="rId3">
                  <a:extLst>
                    <a:ext uri="{A12FA001-AC4F-418D-AE19-62706E023703}">
                      <ahyp:hlinkClr xmlns:ahyp="http://schemas.microsoft.com/office/drawing/2018/hyperlinkcolor" val="tx"/>
                    </a:ext>
                  </a:extLst>
                </a:hlinkClick>
              </a:rPr>
              <a:t>Title 34 Code of Federal Regulations (CFR) § 300.300</a:t>
            </a:r>
            <a:endParaRPr lang="en-US" sz="1800" dirty="0">
              <a:solidFill>
                <a:srgbClr val="E6C467"/>
              </a:solidFill>
              <a:cs typeface="Calibri" panose="020F0502020204030204" pitchFamily="34" charset="0"/>
              <a:hlinkClick r:id="rId4">
                <a:extLst>
                  <a:ext uri="{A12FA001-AC4F-418D-AE19-62706E023703}">
                    <ahyp:hlinkClr xmlns:ahyp="http://schemas.microsoft.com/office/drawing/2018/hyperlinkcolor" val="tx"/>
                  </a:ext>
                </a:extLst>
              </a:hlinkClick>
            </a:endParaRPr>
          </a:p>
          <a:p>
            <a:r>
              <a:rPr lang="en-US" sz="1800" dirty="0">
                <a:solidFill>
                  <a:srgbClr val="E6C467"/>
                </a:solidFill>
                <a:cs typeface="Calibri" panose="020F0502020204030204" pitchFamily="34" charset="0"/>
                <a:hlinkClick r:id="rId5">
                  <a:extLst>
                    <a:ext uri="{A12FA001-AC4F-418D-AE19-62706E023703}">
                      <ahyp:hlinkClr xmlns:ahyp="http://schemas.microsoft.com/office/drawing/2018/hyperlinkcolor" val="tx"/>
                    </a:ext>
                  </a:extLst>
                </a:hlinkClick>
              </a:rPr>
              <a:t>Title 34 CFR § 300.301</a:t>
            </a:r>
            <a:endParaRPr lang="en-US" sz="1800" dirty="0">
              <a:solidFill>
                <a:srgbClr val="E6C467"/>
              </a:solidFill>
              <a:cs typeface="Calibri" panose="020F0502020204030204" pitchFamily="34" charset="0"/>
              <a:hlinkClick r:id="rId4">
                <a:extLst>
                  <a:ext uri="{A12FA001-AC4F-418D-AE19-62706E023703}">
                    <ahyp:hlinkClr xmlns:ahyp="http://schemas.microsoft.com/office/drawing/2018/hyperlinkcolor" val="tx"/>
                  </a:ext>
                </a:extLst>
              </a:hlinkClick>
            </a:endParaRPr>
          </a:p>
          <a:p>
            <a:r>
              <a:rPr lang="en-US" sz="1800" dirty="0">
                <a:solidFill>
                  <a:srgbClr val="E6C467"/>
                </a:solidFill>
                <a:cs typeface="Calibri" panose="020F0502020204030204" pitchFamily="34" charset="0"/>
                <a:hlinkClick r:id="rId6">
                  <a:extLst>
                    <a:ext uri="{A12FA001-AC4F-418D-AE19-62706E023703}">
                      <ahyp:hlinkClr xmlns:ahyp="http://schemas.microsoft.com/office/drawing/2018/hyperlinkcolor" val="tx"/>
                    </a:ext>
                  </a:extLst>
                </a:hlinkClick>
              </a:rPr>
              <a:t>Title 34 CFR § 300.323</a:t>
            </a:r>
            <a:endParaRPr lang="en-US" sz="1800" dirty="0">
              <a:solidFill>
                <a:srgbClr val="E6C467"/>
              </a:solidFill>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r>
              <a:rPr lang="en-US" sz="1800" dirty="0">
                <a:solidFill>
                  <a:srgbClr val="E6C467"/>
                </a:solidFill>
                <a:cs typeface="Calibri" panose="020F0502020204030204" pitchFamily="34" charset="0"/>
                <a:hlinkClick r:id="" action="ppaction://noaction">
                  <a:extLst>
                    <a:ext uri="{A12FA001-AC4F-418D-AE19-62706E023703}">
                      <ahyp:hlinkClr xmlns:ahyp="http://schemas.microsoft.com/office/drawing/2018/hyperlinkcolor" val="tx"/>
                    </a:ext>
                  </a:extLst>
                </a:hlinkClick>
              </a:rPr>
              <a:t>Rule 6A-6.0331</a:t>
            </a:r>
            <a:r>
              <a:rPr lang="en-US" sz="1800" dirty="0">
                <a:cs typeface="Calibri" panose="020F0502020204030204" pitchFamily="34" charset="0"/>
              </a:rPr>
              <a:t>, Florida Administrative Code (F.A.C.)</a:t>
            </a:r>
          </a:p>
          <a:p>
            <a:r>
              <a:rPr lang="en-US" sz="1800" dirty="0">
                <a:solidFill>
                  <a:srgbClr val="E6C467"/>
                </a:solidFill>
                <a:cs typeface="Calibri" panose="020F0502020204030204" pitchFamily="34" charset="0"/>
                <a:hlinkClick r:id="rId7">
                  <a:extLst>
                    <a:ext uri="{A12FA001-AC4F-418D-AE19-62706E023703}">
                      <ahyp:hlinkClr xmlns:ahyp="http://schemas.microsoft.com/office/drawing/2018/hyperlinkcolor" val="tx"/>
                    </a:ext>
                  </a:extLst>
                </a:hlinkClick>
              </a:rPr>
              <a:t>Rule 6A-6.03028</a:t>
            </a:r>
            <a:r>
              <a:rPr lang="en-US" sz="1800" dirty="0">
                <a:cs typeface="Calibri" panose="020F0502020204030204" pitchFamily="34" charset="0"/>
              </a:rPr>
              <a:t>, F.A.C.</a:t>
            </a:r>
          </a:p>
          <a:p>
            <a:r>
              <a:rPr lang="en-US" sz="1800" dirty="0">
                <a:solidFill>
                  <a:srgbClr val="E6C467"/>
                </a:solidFill>
                <a:cs typeface="Calibri" panose="020F0502020204030204" pitchFamily="34" charset="0"/>
                <a:hlinkClick r:id="rId8">
                  <a:extLst>
                    <a:ext uri="{A12FA001-AC4F-418D-AE19-62706E023703}">
                      <ahyp:hlinkClr xmlns:ahyp="http://schemas.microsoft.com/office/drawing/2018/hyperlinkcolor" val="tx"/>
                    </a:ext>
                  </a:extLst>
                </a:hlinkClick>
              </a:rPr>
              <a:t>DPS: 2015-152</a:t>
            </a:r>
            <a:r>
              <a:rPr lang="en-US" sz="1800" dirty="0">
                <a:solidFill>
                  <a:srgbClr val="E6C467"/>
                </a:solidFill>
                <a:cs typeface="Calibri" panose="020F0502020204030204" pitchFamily="34" charset="0"/>
              </a:rPr>
              <a:t> </a:t>
            </a:r>
            <a:r>
              <a:rPr lang="en-US" altLang="en-US" sz="1800" dirty="0">
                <a:solidFill>
                  <a:srgbClr val="E6C467"/>
                </a:solidFill>
                <a:cs typeface="Calibri" panose="020F0502020204030204" pitchFamily="34" charset="0"/>
              </a:rPr>
              <a:t> </a:t>
            </a:r>
            <a:r>
              <a:rPr lang="en-US" altLang="en-US" sz="1800" dirty="0">
                <a:cs typeface="Calibri" panose="020F0502020204030204" pitchFamily="34" charset="0"/>
              </a:rPr>
              <a:t>̶  </a:t>
            </a:r>
            <a:r>
              <a:rPr lang="en-US" sz="1800" dirty="0">
                <a:cs typeface="Calibri" panose="020F0502020204030204" pitchFamily="34" charset="0"/>
              </a:rPr>
              <a:t>Technical Assistance Paper</a:t>
            </a:r>
          </a:p>
        </p:txBody>
      </p:sp>
    </p:spTree>
    <p:extLst>
      <p:ext uri="{BB962C8B-B14F-4D97-AF65-F5344CB8AC3E}">
        <p14:creationId xmlns:p14="http://schemas.microsoft.com/office/powerpoint/2010/main" val="3542056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A127-0F28-4838-BC72-DF32B9BF81C0}"/>
              </a:ext>
            </a:extLst>
          </p:cNvPr>
          <p:cNvSpPr>
            <a:spLocks noGrp="1"/>
          </p:cNvSpPr>
          <p:nvPr>
            <p:ph type="title"/>
          </p:nvPr>
        </p:nvSpPr>
        <p:spPr/>
        <p:txBody>
          <a:bodyPr>
            <a:normAutofit/>
          </a:bodyPr>
          <a:lstStyle/>
          <a:p>
            <a:pPr algn="ctr"/>
            <a:r>
              <a:rPr lang="en-US" altLang="en-US" sz="2400" dirty="0">
                <a:solidFill>
                  <a:schemeClr val="bg1"/>
                </a:solidFill>
                <a:ea typeface="ＭＳ Ｐゴシック" pitchFamily="34" charset="-128"/>
                <a:cs typeface="Arial" pitchFamily="34" charset="0"/>
              </a:rPr>
              <a:t>Florida Academic Scholar (FAS) Bright Futures Scholarship via AICE Diploma Award</a:t>
            </a:r>
          </a:p>
        </p:txBody>
      </p:sp>
      <p:sp>
        <p:nvSpPr>
          <p:cNvPr id="3" name="Content Placeholder 2">
            <a:extLst>
              <a:ext uri="{FF2B5EF4-FFF2-40B4-BE49-F238E27FC236}">
                <a16:creationId xmlns:a16="http://schemas.microsoft.com/office/drawing/2014/main" id="{AD4CF27B-E5DE-44AB-A0DC-74FA3973DF3D}"/>
              </a:ext>
            </a:extLst>
          </p:cNvPr>
          <p:cNvSpPr>
            <a:spLocks noGrp="1"/>
          </p:cNvSpPr>
          <p:nvPr>
            <p:ph idx="1"/>
          </p:nvPr>
        </p:nvSpPr>
        <p:spPr>
          <a:xfrm>
            <a:off x="498475" y="1981200"/>
            <a:ext cx="4972936" cy="4144963"/>
          </a:xfrm>
        </p:spPr>
        <p:txBody>
          <a:bodyPr>
            <a:normAutofit fontScale="92500" lnSpcReduction="10000"/>
          </a:bodyPr>
          <a:lstStyle/>
          <a:p>
            <a:pPr lvl="1"/>
            <a:r>
              <a:rPr lang="en-US" altLang="en-US" sz="2250" dirty="0">
                <a:solidFill>
                  <a:schemeClr val="bg1"/>
                </a:solidFill>
                <a:ea typeface="ＭＳ Ｐゴシック" pitchFamily="34" charset="-128"/>
                <a:cs typeface="Arial" pitchFamily="34" charset="0"/>
              </a:rPr>
              <a:t>Earn an AICE Diploma based on AICE exams taken prior to July of graduation year (or December if graduating midyear)</a:t>
            </a:r>
          </a:p>
          <a:p>
            <a:pPr lvl="1"/>
            <a:r>
              <a:rPr lang="en-US" altLang="en-US" sz="2250" dirty="0">
                <a:solidFill>
                  <a:schemeClr val="bg1"/>
                </a:solidFill>
                <a:ea typeface="ＭＳ Ｐゴシック" pitchFamily="34" charset="-128"/>
                <a:cs typeface="Arial" pitchFamily="34" charset="0"/>
              </a:rPr>
              <a:t>Complete the 100-hour community service requirement</a:t>
            </a:r>
          </a:p>
          <a:p>
            <a:pPr lvl="1"/>
            <a:r>
              <a:rPr lang="en-US" altLang="en-US" sz="2250" dirty="0">
                <a:solidFill>
                  <a:schemeClr val="bg1"/>
                </a:solidFill>
                <a:ea typeface="ＭＳ Ｐゴシック" pitchFamily="34" charset="-128"/>
                <a:cs typeface="Arial" pitchFamily="34" charset="0"/>
              </a:rPr>
              <a:t>Submit </a:t>
            </a:r>
            <a:r>
              <a:rPr lang="en-US" altLang="en-US" sz="2250" i="1" dirty="0">
                <a:solidFill>
                  <a:schemeClr val="bg1"/>
                </a:solidFill>
                <a:ea typeface="ＭＳ Ｐゴシック" pitchFamily="34" charset="-128"/>
                <a:cs typeface="Arial" pitchFamily="34" charset="0"/>
              </a:rPr>
              <a:t>Florida Financial Aid Application </a:t>
            </a:r>
          </a:p>
          <a:p>
            <a:pPr lvl="1"/>
            <a:r>
              <a:rPr lang="en-US" altLang="en-US" sz="2250" dirty="0">
                <a:solidFill>
                  <a:schemeClr val="bg1"/>
                </a:solidFill>
                <a:ea typeface="ＭＳ Ｐゴシック" pitchFamily="34" charset="-128"/>
                <a:cs typeface="Arial" pitchFamily="34" charset="0"/>
              </a:rPr>
              <a:t>High School must submit student’s final transcript</a:t>
            </a:r>
          </a:p>
          <a:p>
            <a:pPr marL="342900" lvl="1" indent="0">
              <a:buNone/>
            </a:pPr>
            <a:r>
              <a:rPr lang="en-US" altLang="en-US" sz="2250" dirty="0">
                <a:solidFill>
                  <a:schemeClr val="bg1"/>
                </a:solidFill>
                <a:ea typeface="ＭＳ Ｐゴシック" pitchFamily="34" charset="-128"/>
                <a:cs typeface="Arial" pitchFamily="34" charset="0"/>
              </a:rPr>
              <a:t>(Exempt from ACT/SAT minimum FSA scores if awarded AICE Diploma)</a:t>
            </a:r>
          </a:p>
          <a:p>
            <a:pPr marL="342900" lvl="1" indent="0">
              <a:buNone/>
            </a:pPr>
            <a:endParaRPr lang="en-US" sz="1425" dirty="0">
              <a:solidFill>
                <a:schemeClr val="bg1"/>
              </a:solidFill>
            </a:endParaRPr>
          </a:p>
        </p:txBody>
      </p:sp>
      <p:pic>
        <p:nvPicPr>
          <p:cNvPr id="6" name="Picture 5">
            <a:extLst>
              <a:ext uri="{FF2B5EF4-FFF2-40B4-BE49-F238E27FC236}">
                <a16:creationId xmlns:a16="http://schemas.microsoft.com/office/drawing/2014/main" id="{CA058CE2-A30D-4894-BE72-E60E43921E7B}"/>
              </a:ext>
            </a:extLst>
          </p:cNvPr>
          <p:cNvPicPr>
            <a:picLocks noChangeAspect="1"/>
          </p:cNvPicPr>
          <p:nvPr/>
        </p:nvPicPr>
        <p:blipFill rotWithShape="1">
          <a:blip r:embed="rId2"/>
          <a:srcRect l="27315" t="33086" r="56794" b="40170"/>
          <a:stretch/>
        </p:blipFill>
        <p:spPr>
          <a:xfrm>
            <a:off x="5709168" y="2129172"/>
            <a:ext cx="2138057" cy="1167343"/>
          </a:xfrm>
          <a:prstGeom prst="rect">
            <a:avLst/>
          </a:prstGeom>
        </p:spPr>
      </p:pic>
      <p:pic>
        <p:nvPicPr>
          <p:cNvPr id="7" name="Picture 6">
            <a:extLst>
              <a:ext uri="{FF2B5EF4-FFF2-40B4-BE49-F238E27FC236}">
                <a16:creationId xmlns:a16="http://schemas.microsoft.com/office/drawing/2014/main" id="{0756811B-7C68-4511-B08E-4A4DC27A73CF}"/>
              </a:ext>
            </a:extLst>
          </p:cNvPr>
          <p:cNvPicPr>
            <a:picLocks noChangeAspect="1"/>
          </p:cNvPicPr>
          <p:nvPr/>
        </p:nvPicPr>
        <p:blipFill>
          <a:blip r:embed="rId3"/>
          <a:stretch>
            <a:fillRect/>
          </a:stretch>
        </p:blipFill>
        <p:spPr>
          <a:xfrm>
            <a:off x="5561995" y="3597953"/>
            <a:ext cx="2731769" cy="1707356"/>
          </a:xfrm>
          <a:prstGeom prst="rect">
            <a:avLst/>
          </a:prstGeom>
        </p:spPr>
      </p:pic>
    </p:spTree>
    <p:extLst>
      <p:ext uri="{BB962C8B-B14F-4D97-AF65-F5344CB8AC3E}">
        <p14:creationId xmlns:p14="http://schemas.microsoft.com/office/powerpoint/2010/main" val="35573718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Compliance Timeline</a:t>
            </a:r>
          </a:p>
        </p:txBody>
      </p:sp>
      <p:sp>
        <p:nvSpPr>
          <p:cNvPr id="3" name="Content Placeholder 2"/>
          <p:cNvSpPr>
            <a:spLocks noGrp="1"/>
          </p:cNvSpPr>
          <p:nvPr>
            <p:ph idx="1"/>
          </p:nvPr>
        </p:nvSpPr>
        <p:spPr>
          <a:xfrm>
            <a:off x="4169664" y="914399"/>
            <a:ext cx="4768508" cy="5803573"/>
          </a:xfrm>
        </p:spPr>
        <p:txBody>
          <a:bodyPr>
            <a:normAutofit/>
          </a:bodyPr>
          <a:lstStyle/>
          <a:p>
            <a:pPr marL="0" indent="0" algn="ctr">
              <a:spcBef>
                <a:spcPts val="0"/>
              </a:spcBef>
              <a:buNone/>
            </a:pPr>
            <a:r>
              <a:rPr lang="en-US" sz="2800" dirty="0">
                <a:solidFill>
                  <a:srgbClr val="133B5B"/>
                </a:solidFill>
              </a:rPr>
              <a:t>30 Calendar Days </a:t>
            </a:r>
          </a:p>
          <a:p>
            <a:pPr marL="0" indent="0" algn="ctr">
              <a:spcBef>
                <a:spcPts val="0"/>
              </a:spcBef>
              <a:buNone/>
            </a:pPr>
            <a:r>
              <a:rPr lang="en-US" sz="2800" dirty="0">
                <a:solidFill>
                  <a:srgbClr val="133B5B"/>
                </a:solidFill>
              </a:rPr>
              <a:t>to Secure Consent</a:t>
            </a:r>
          </a:p>
          <a:p>
            <a:pPr marL="0" indent="0" algn="ctr">
              <a:buNone/>
            </a:pPr>
            <a:r>
              <a:rPr lang="en-US" sz="2200" dirty="0">
                <a:solidFill>
                  <a:srgbClr val="C00000"/>
                </a:solidFill>
              </a:rPr>
              <a:t>- Title 34 CFR § 300.300 -                    - Rule 6A-6.0331(3)(b), F.A.C. -</a:t>
            </a:r>
          </a:p>
          <a:p>
            <a:pPr marL="0" indent="0">
              <a:buNone/>
            </a:pPr>
            <a:r>
              <a:rPr lang="en-US" sz="1900" b="1" dirty="0"/>
              <a:t>Rule 6A-6.0331(3)(b), F.A.C.</a:t>
            </a:r>
            <a:br>
              <a:rPr lang="en-US" sz="1900" b="1" dirty="0"/>
            </a:br>
            <a:r>
              <a:rPr lang="en-US" dirty="0"/>
              <a:t>“Within thirty (30) days of a determination that a circumstance described in sub-paragraphs (3)(a)1., (3)(a)2., or (3)(a)3. of this rule, exists for a student in grades kindergarten through grade 12 or a child age three (3) to kindergarten entry age, the school district must request consent from the parent to conduct an evaluation, unless the parent and the school agree otherwise in writing.”</a:t>
            </a:r>
          </a:p>
        </p:txBody>
      </p:sp>
      <p:pic>
        <p:nvPicPr>
          <p:cNvPr id="6" name="Picture 5" descr="A picture containing text, clock, hand, white&#10;&#10;Description automatically generated">
            <a:extLst>
              <a:ext uri="{FF2B5EF4-FFF2-40B4-BE49-F238E27FC236}">
                <a16:creationId xmlns:a16="http://schemas.microsoft.com/office/drawing/2014/main" id="{837921FA-B1A0-044E-8D4C-1BA643D49F37}"/>
              </a:ext>
            </a:extLst>
          </p:cNvPr>
          <p:cNvPicPr>
            <a:picLocks noChangeAspect="1"/>
          </p:cNvPicPr>
          <p:nvPr/>
        </p:nvPicPr>
        <p:blipFill>
          <a:blip r:embed="rId3"/>
          <a:stretch>
            <a:fillRect/>
          </a:stretch>
        </p:blipFill>
        <p:spPr>
          <a:xfrm>
            <a:off x="287167" y="4336526"/>
            <a:ext cx="3446003" cy="2237087"/>
          </a:xfrm>
          <a:prstGeom prst="rect">
            <a:avLst/>
          </a:prstGeom>
        </p:spPr>
      </p:pic>
    </p:spTree>
    <p:extLst>
      <p:ext uri="{BB962C8B-B14F-4D97-AF65-F5344CB8AC3E}">
        <p14:creationId xmlns:p14="http://schemas.microsoft.com/office/powerpoint/2010/main" val="38641292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Compliance Timeline</a:t>
            </a:r>
            <a:endParaRPr lang="en-US" sz="1050" dirty="0"/>
          </a:p>
        </p:txBody>
      </p:sp>
      <p:sp>
        <p:nvSpPr>
          <p:cNvPr id="3" name="Content Placeholder 2"/>
          <p:cNvSpPr>
            <a:spLocks noGrp="1"/>
          </p:cNvSpPr>
          <p:nvPr>
            <p:ph idx="1"/>
          </p:nvPr>
        </p:nvSpPr>
        <p:spPr>
          <a:xfrm>
            <a:off x="4168774" y="914400"/>
            <a:ext cx="4764024" cy="5806440"/>
          </a:xfrm>
        </p:spPr>
        <p:txBody>
          <a:bodyPr/>
          <a:lstStyle/>
          <a:p>
            <a:pPr marL="0" indent="0" algn="ctr">
              <a:spcBef>
                <a:spcPts val="0"/>
              </a:spcBef>
              <a:buNone/>
            </a:pPr>
            <a:r>
              <a:rPr lang="en-US" sz="2600" dirty="0">
                <a:solidFill>
                  <a:srgbClr val="133B5B"/>
                </a:solidFill>
              </a:rPr>
              <a:t>60 Calendar Days to </a:t>
            </a:r>
          </a:p>
          <a:p>
            <a:pPr marL="0" indent="0" algn="ctr">
              <a:spcBef>
                <a:spcPts val="0"/>
              </a:spcBef>
              <a:buNone/>
            </a:pPr>
            <a:r>
              <a:rPr lang="en-US" sz="2600" dirty="0">
                <a:solidFill>
                  <a:srgbClr val="133B5B"/>
                </a:solidFill>
              </a:rPr>
              <a:t>Complete an Initial Evaluation</a:t>
            </a:r>
          </a:p>
          <a:p>
            <a:pPr marL="0" indent="0" algn="ctr">
              <a:buNone/>
            </a:pPr>
            <a:r>
              <a:rPr lang="en-US" sz="2200">
                <a:solidFill>
                  <a:srgbClr val="C00000"/>
                </a:solidFill>
              </a:rPr>
              <a:t>- Title </a:t>
            </a:r>
            <a:r>
              <a:rPr lang="en-US" sz="2200" dirty="0">
                <a:solidFill>
                  <a:srgbClr val="C00000"/>
                </a:solidFill>
              </a:rPr>
              <a:t>34 CFR § 300.301(c)(</a:t>
            </a:r>
            <a:r>
              <a:rPr lang="en-US" sz="2200">
                <a:solidFill>
                  <a:srgbClr val="C00000"/>
                </a:solidFill>
              </a:rPr>
              <a:t>1) -</a:t>
            </a:r>
            <a:br>
              <a:rPr lang="en-US" sz="2200">
                <a:solidFill>
                  <a:srgbClr val="C00000"/>
                </a:solidFill>
              </a:rPr>
            </a:br>
            <a:r>
              <a:rPr lang="en-US" sz="2200">
                <a:solidFill>
                  <a:srgbClr val="C00000"/>
                </a:solidFill>
              </a:rPr>
              <a:t>- Rule </a:t>
            </a:r>
            <a:r>
              <a:rPr lang="en-US" sz="2200" dirty="0">
                <a:solidFill>
                  <a:srgbClr val="C00000"/>
                </a:solidFill>
              </a:rPr>
              <a:t>6A-6.0331(3)(g), </a:t>
            </a:r>
            <a:r>
              <a:rPr lang="en-US" sz="2200">
                <a:solidFill>
                  <a:srgbClr val="C00000"/>
                </a:solidFill>
              </a:rPr>
              <a:t>F.A.C. </a:t>
            </a:r>
            <a:r>
              <a:rPr lang="en-US" sz="2200" dirty="0">
                <a:solidFill>
                  <a:srgbClr val="C00000"/>
                </a:solidFill>
              </a:rPr>
              <a:t>-</a:t>
            </a:r>
            <a:endParaRPr lang="en-US" sz="100" dirty="0">
              <a:solidFill>
                <a:srgbClr val="C00000"/>
              </a:solidFill>
            </a:endParaRPr>
          </a:p>
          <a:p>
            <a:pPr marL="0" indent="0">
              <a:buNone/>
            </a:pPr>
            <a:r>
              <a:rPr lang="en-US" b="1" dirty="0"/>
              <a:t>Rule 6A-6.0331(3)(g), F.A.C.                   </a:t>
            </a:r>
            <a:r>
              <a:rPr lang="en-US" dirty="0"/>
              <a:t>“Beginning July 1, 2015, the school district shall ensure that initial evaluations of students and preschool age children age three (3) through kindergarten entry age suspected of having a disability are completed within sixty (60) calendar days after the school district’s receipt of parent consent for evaluation.”</a:t>
            </a:r>
          </a:p>
        </p:txBody>
      </p:sp>
      <p:sp>
        <p:nvSpPr>
          <p:cNvPr id="4" name="Text Placeholder 3">
            <a:extLst>
              <a:ext uri="{FF2B5EF4-FFF2-40B4-BE49-F238E27FC236}">
                <a16:creationId xmlns:a16="http://schemas.microsoft.com/office/drawing/2014/main" id="{410C627F-FC0C-D04A-9D55-DB0FF7B6B6B8}"/>
              </a:ext>
            </a:extLst>
          </p:cNvPr>
          <p:cNvSpPr>
            <a:spLocks noGrp="1"/>
          </p:cNvSpPr>
          <p:nvPr>
            <p:ph type="body" sz="half" idx="2"/>
          </p:nvPr>
        </p:nvSpPr>
        <p:spPr/>
        <p:txBody>
          <a:bodyPr/>
          <a:lstStyle/>
          <a:p>
            <a:pPr algn="ctr"/>
            <a:r>
              <a:rPr lang="en-US" dirty="0"/>
              <a:t>(continued)</a:t>
            </a:r>
          </a:p>
        </p:txBody>
      </p:sp>
      <p:pic>
        <p:nvPicPr>
          <p:cNvPr id="5" name="Picture 4" descr="A picture containing text, clock, hand, white&#10;&#10;Description automatically generated">
            <a:extLst>
              <a:ext uri="{FF2B5EF4-FFF2-40B4-BE49-F238E27FC236}">
                <a16:creationId xmlns:a16="http://schemas.microsoft.com/office/drawing/2014/main" id="{04835F26-62CF-9341-A33E-7D62DD2968BB}"/>
              </a:ext>
            </a:extLst>
          </p:cNvPr>
          <p:cNvPicPr>
            <a:picLocks noChangeAspect="1"/>
          </p:cNvPicPr>
          <p:nvPr/>
        </p:nvPicPr>
        <p:blipFill>
          <a:blip r:embed="rId3"/>
          <a:stretch>
            <a:fillRect/>
          </a:stretch>
        </p:blipFill>
        <p:spPr>
          <a:xfrm>
            <a:off x="287167" y="4336526"/>
            <a:ext cx="3446003" cy="2237087"/>
          </a:xfrm>
          <a:prstGeom prst="rect">
            <a:avLst/>
          </a:prstGeom>
        </p:spPr>
      </p:pic>
    </p:spTree>
    <p:extLst>
      <p:ext uri="{BB962C8B-B14F-4D97-AF65-F5344CB8AC3E}">
        <p14:creationId xmlns:p14="http://schemas.microsoft.com/office/powerpoint/2010/main" val="14660816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Compliance Timeline</a:t>
            </a:r>
            <a:endParaRPr lang="en-US" sz="1050" dirty="0"/>
          </a:p>
        </p:txBody>
      </p:sp>
      <p:sp>
        <p:nvSpPr>
          <p:cNvPr id="3" name="Content Placeholder 2"/>
          <p:cNvSpPr>
            <a:spLocks noGrp="1"/>
          </p:cNvSpPr>
          <p:nvPr>
            <p:ph idx="1"/>
          </p:nvPr>
        </p:nvSpPr>
        <p:spPr>
          <a:xfrm>
            <a:off x="4168774" y="914400"/>
            <a:ext cx="4764024" cy="5806440"/>
          </a:xfrm>
        </p:spPr>
        <p:txBody>
          <a:bodyPr>
            <a:normAutofit fontScale="77500" lnSpcReduction="20000"/>
          </a:bodyPr>
          <a:lstStyle/>
          <a:p>
            <a:pPr marL="0" indent="0" algn="ctr">
              <a:lnSpc>
                <a:spcPct val="120000"/>
              </a:lnSpc>
              <a:spcBef>
                <a:spcPts val="0"/>
              </a:spcBef>
              <a:buNone/>
            </a:pPr>
            <a:r>
              <a:rPr lang="en-US" sz="3400" dirty="0">
                <a:solidFill>
                  <a:srgbClr val="133B5B"/>
                </a:solidFill>
              </a:rPr>
              <a:t>A Reasonable Time Following Evaluation Completion to </a:t>
            </a:r>
          </a:p>
          <a:p>
            <a:pPr marL="0" indent="0" algn="ctr">
              <a:lnSpc>
                <a:spcPct val="120000"/>
              </a:lnSpc>
              <a:spcBef>
                <a:spcPts val="0"/>
              </a:spcBef>
              <a:buNone/>
            </a:pPr>
            <a:r>
              <a:rPr lang="en-US" sz="3400" dirty="0">
                <a:solidFill>
                  <a:srgbClr val="133B5B"/>
                </a:solidFill>
              </a:rPr>
              <a:t>Eligibility Determination </a:t>
            </a:r>
          </a:p>
          <a:p>
            <a:pPr marL="0" indent="0" algn="ctr">
              <a:buNone/>
            </a:pPr>
            <a:r>
              <a:rPr lang="en-US" sz="2800" dirty="0">
                <a:solidFill>
                  <a:srgbClr val="C00000"/>
                </a:solidFill>
              </a:rPr>
              <a:t>- Florida ESE Policies &amp; </a:t>
            </a:r>
            <a:br>
              <a:rPr lang="en-US" sz="2800" dirty="0">
                <a:solidFill>
                  <a:srgbClr val="C00000"/>
                </a:solidFill>
              </a:rPr>
            </a:br>
            <a:r>
              <a:rPr lang="en-US" sz="2800" dirty="0">
                <a:solidFill>
                  <a:srgbClr val="C00000"/>
                </a:solidFill>
              </a:rPr>
              <a:t>Procedures (SP&amp;P) Part 1,</a:t>
            </a:r>
            <a:br>
              <a:rPr lang="en-US" sz="2800" dirty="0">
                <a:solidFill>
                  <a:srgbClr val="C00000"/>
                </a:solidFill>
              </a:rPr>
            </a:br>
            <a:r>
              <a:rPr lang="en-US" sz="2800" dirty="0">
                <a:solidFill>
                  <a:srgbClr val="C00000"/>
                </a:solidFill>
              </a:rPr>
              <a:t> Section H.2 (6) -</a:t>
            </a:r>
          </a:p>
          <a:p>
            <a:pPr marL="0" indent="0">
              <a:buNone/>
            </a:pPr>
            <a:r>
              <a:rPr lang="en-US" sz="2300" dirty="0"/>
              <a:t>“Following completion of the student’s evaluation, the school district shall not unreasonably delay the determination of a student’s eligibility for ESE services.”</a:t>
            </a:r>
          </a:p>
          <a:p>
            <a:pPr marL="461963"/>
            <a:r>
              <a:rPr lang="en-US" sz="2300" dirty="0"/>
              <a:t>Each district is asked to – “Describe the district’s procedures for ensuring that a student’s eligibility for ESE services is determined within a reasonable time following completion of the student’s evaluation.”</a:t>
            </a:r>
          </a:p>
        </p:txBody>
      </p:sp>
      <p:sp>
        <p:nvSpPr>
          <p:cNvPr id="4" name="Text Placeholder 3">
            <a:extLst>
              <a:ext uri="{FF2B5EF4-FFF2-40B4-BE49-F238E27FC236}">
                <a16:creationId xmlns:a16="http://schemas.microsoft.com/office/drawing/2014/main" id="{410C627F-FC0C-D04A-9D55-DB0FF7B6B6B8}"/>
              </a:ext>
            </a:extLst>
          </p:cNvPr>
          <p:cNvSpPr>
            <a:spLocks noGrp="1"/>
          </p:cNvSpPr>
          <p:nvPr>
            <p:ph type="body" sz="half" idx="2"/>
          </p:nvPr>
        </p:nvSpPr>
        <p:spPr/>
        <p:txBody>
          <a:bodyPr/>
          <a:lstStyle/>
          <a:p>
            <a:pPr algn="ctr"/>
            <a:r>
              <a:rPr lang="en-US" dirty="0"/>
              <a:t>(continued)</a:t>
            </a:r>
          </a:p>
        </p:txBody>
      </p:sp>
      <p:pic>
        <p:nvPicPr>
          <p:cNvPr id="5" name="Picture 4" descr="A picture containing text, clock, hand, white&#10;&#10;Description automatically generated">
            <a:extLst>
              <a:ext uri="{FF2B5EF4-FFF2-40B4-BE49-F238E27FC236}">
                <a16:creationId xmlns:a16="http://schemas.microsoft.com/office/drawing/2014/main" id="{04835F26-62CF-9341-A33E-7D62DD2968BB}"/>
              </a:ext>
            </a:extLst>
          </p:cNvPr>
          <p:cNvPicPr>
            <a:picLocks noChangeAspect="1"/>
          </p:cNvPicPr>
          <p:nvPr/>
        </p:nvPicPr>
        <p:blipFill>
          <a:blip r:embed="rId3"/>
          <a:stretch>
            <a:fillRect/>
          </a:stretch>
        </p:blipFill>
        <p:spPr>
          <a:xfrm>
            <a:off x="287167" y="4336526"/>
            <a:ext cx="3446003" cy="2237087"/>
          </a:xfrm>
          <a:prstGeom prst="rect">
            <a:avLst/>
          </a:prstGeom>
        </p:spPr>
      </p:pic>
    </p:spTree>
    <p:extLst>
      <p:ext uri="{BB962C8B-B14F-4D97-AF65-F5344CB8AC3E}">
        <p14:creationId xmlns:p14="http://schemas.microsoft.com/office/powerpoint/2010/main" val="14015214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Compliance Timeline</a:t>
            </a:r>
            <a:endParaRPr lang="en-US" sz="1050" dirty="0"/>
          </a:p>
        </p:txBody>
      </p:sp>
      <p:sp>
        <p:nvSpPr>
          <p:cNvPr id="3" name="Content Placeholder 2"/>
          <p:cNvSpPr>
            <a:spLocks noGrp="1"/>
          </p:cNvSpPr>
          <p:nvPr>
            <p:ph idx="1"/>
          </p:nvPr>
        </p:nvSpPr>
        <p:spPr>
          <a:xfrm>
            <a:off x="4169664" y="914400"/>
            <a:ext cx="4764024" cy="5806440"/>
          </a:xfrm>
        </p:spPr>
        <p:txBody>
          <a:bodyPr anchor="ctr">
            <a:normAutofit/>
          </a:bodyPr>
          <a:lstStyle/>
          <a:p>
            <a:pPr marL="0" indent="0" algn="ctr">
              <a:buNone/>
            </a:pPr>
            <a:r>
              <a:rPr lang="en-US" sz="2600" dirty="0">
                <a:solidFill>
                  <a:srgbClr val="133B5B"/>
                </a:solidFill>
              </a:rPr>
              <a:t>30 Calendar Days after Eligibility Determination </a:t>
            </a:r>
            <a:br>
              <a:rPr lang="en-US" sz="2600" dirty="0">
                <a:solidFill>
                  <a:srgbClr val="133B5B"/>
                </a:solidFill>
              </a:rPr>
            </a:br>
            <a:r>
              <a:rPr lang="en-US" sz="2600" dirty="0">
                <a:solidFill>
                  <a:srgbClr val="133B5B"/>
                </a:solidFill>
              </a:rPr>
              <a:t>to IEP</a:t>
            </a:r>
          </a:p>
          <a:p>
            <a:pPr marL="0" indent="0" algn="ctr">
              <a:buNone/>
            </a:pPr>
            <a:r>
              <a:rPr lang="en-US" sz="2200" dirty="0">
                <a:solidFill>
                  <a:srgbClr val="C00000"/>
                </a:solidFill>
              </a:rPr>
              <a:t>- Title 34 CFR § 300.323(c)(1) -                             - Rule 6A-6.03028(3)(f)2., F.A.C. -</a:t>
            </a:r>
          </a:p>
          <a:p>
            <a:pPr marL="0" indent="0">
              <a:buNone/>
            </a:pPr>
            <a:r>
              <a:rPr lang="en-US" b="1" dirty="0"/>
              <a:t>Rule 6A-6.03028(3)(f)2., F.A.C.                                  </a:t>
            </a:r>
            <a:r>
              <a:rPr lang="en-US" dirty="0"/>
              <a:t>“An IEP must be developed within thirty (30) calendar days following the determination of a student’s eligibility for special education and related services and be in effect prior to the provision of these services.”</a:t>
            </a:r>
          </a:p>
        </p:txBody>
      </p:sp>
      <p:sp>
        <p:nvSpPr>
          <p:cNvPr id="4" name="Text Placeholder 3">
            <a:extLst>
              <a:ext uri="{FF2B5EF4-FFF2-40B4-BE49-F238E27FC236}">
                <a16:creationId xmlns:a16="http://schemas.microsoft.com/office/drawing/2014/main" id="{410C627F-FC0C-D04A-9D55-DB0FF7B6B6B8}"/>
              </a:ext>
            </a:extLst>
          </p:cNvPr>
          <p:cNvSpPr>
            <a:spLocks noGrp="1"/>
          </p:cNvSpPr>
          <p:nvPr>
            <p:ph type="body" sz="half" idx="2"/>
          </p:nvPr>
        </p:nvSpPr>
        <p:spPr/>
        <p:txBody>
          <a:bodyPr/>
          <a:lstStyle/>
          <a:p>
            <a:pPr algn="ctr"/>
            <a:r>
              <a:rPr lang="en-US" dirty="0"/>
              <a:t>(continued)</a:t>
            </a:r>
          </a:p>
        </p:txBody>
      </p:sp>
      <p:pic>
        <p:nvPicPr>
          <p:cNvPr id="5" name="Picture 4" descr="A picture containing text, clock, hand, white&#10;&#10;Description automatically generated">
            <a:extLst>
              <a:ext uri="{FF2B5EF4-FFF2-40B4-BE49-F238E27FC236}">
                <a16:creationId xmlns:a16="http://schemas.microsoft.com/office/drawing/2014/main" id="{04835F26-62CF-9341-A33E-7D62DD2968BB}"/>
              </a:ext>
            </a:extLst>
          </p:cNvPr>
          <p:cNvPicPr>
            <a:picLocks noChangeAspect="1"/>
          </p:cNvPicPr>
          <p:nvPr/>
        </p:nvPicPr>
        <p:blipFill>
          <a:blip r:embed="rId3"/>
          <a:stretch>
            <a:fillRect/>
          </a:stretch>
        </p:blipFill>
        <p:spPr>
          <a:xfrm>
            <a:off x="287167" y="4336526"/>
            <a:ext cx="3446003" cy="2237087"/>
          </a:xfrm>
          <a:prstGeom prst="rect">
            <a:avLst/>
          </a:prstGeom>
        </p:spPr>
      </p:pic>
    </p:spTree>
    <p:extLst>
      <p:ext uri="{BB962C8B-B14F-4D97-AF65-F5344CB8AC3E}">
        <p14:creationId xmlns:p14="http://schemas.microsoft.com/office/powerpoint/2010/main" val="40158933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97397"/>
            <a:ext cx="8052922" cy="1020834"/>
          </a:xfrm>
        </p:spPr>
        <p:txBody>
          <a:bodyPr/>
          <a:lstStyle/>
          <a:p>
            <a:r>
              <a:rPr lang="en-US" sz="3200" dirty="0"/>
              <a:t>504 – Reminders</a:t>
            </a:r>
          </a:p>
        </p:txBody>
      </p:sp>
      <p:sp>
        <p:nvSpPr>
          <p:cNvPr id="3" name="Content Placeholder 2"/>
          <p:cNvSpPr>
            <a:spLocks noGrp="1"/>
          </p:cNvSpPr>
          <p:nvPr>
            <p:ph idx="1"/>
          </p:nvPr>
        </p:nvSpPr>
        <p:spPr>
          <a:xfrm>
            <a:off x="498474" y="1981200"/>
            <a:ext cx="8052922" cy="4144963"/>
          </a:xfrm>
        </p:spPr>
        <p:txBody>
          <a:bodyPr>
            <a:normAutofit/>
          </a:bodyPr>
          <a:lstStyle/>
          <a:p>
            <a:pPr lvl="0"/>
            <a:r>
              <a:rPr lang="en-US" dirty="0"/>
              <a:t>The Definition: </a:t>
            </a:r>
            <a:endParaRPr lang="en-US" sz="2400" dirty="0"/>
          </a:p>
          <a:p>
            <a:pPr lvl="1"/>
            <a:r>
              <a:rPr lang="en-US" dirty="0"/>
              <a:t>Anyone who has a physical or mental impairment that substantially limits one or more major life activities</a:t>
            </a:r>
            <a:endParaRPr lang="en-US" sz="2000" dirty="0"/>
          </a:p>
          <a:p>
            <a:pPr lvl="0"/>
            <a:r>
              <a:rPr lang="en-US" dirty="0"/>
              <a:t>The Two-Prong Evaluation Process:</a:t>
            </a:r>
            <a:endParaRPr lang="en-US" sz="2400" dirty="0"/>
          </a:p>
          <a:p>
            <a:pPr lvl="1"/>
            <a:r>
              <a:rPr lang="en-US" dirty="0"/>
              <a:t>Prong #1 </a:t>
            </a:r>
            <a:r>
              <a:rPr lang="en-US" altLang="en-US" dirty="0"/>
              <a:t> ̶ </a:t>
            </a:r>
            <a:r>
              <a:rPr lang="en-US" dirty="0"/>
              <a:t> 504 Disability Determination</a:t>
            </a:r>
            <a:endParaRPr lang="en-US" sz="2000" dirty="0"/>
          </a:p>
          <a:p>
            <a:pPr lvl="2">
              <a:buFont typeface="Wingdings" panose="05000000000000000000" pitchFamily="2" charset="2"/>
              <a:buChar char="¡"/>
            </a:pPr>
            <a:r>
              <a:rPr lang="en-US" sz="1600" dirty="0"/>
              <a:t>The Question – Based on all the relevant evaluative data drawn from a variety of sources, does this student have a disability under Section 504?</a:t>
            </a:r>
          </a:p>
          <a:p>
            <a:pPr lvl="2">
              <a:buFont typeface="Wingdings" panose="05000000000000000000" pitchFamily="2" charset="2"/>
              <a:buChar char="¡"/>
            </a:pPr>
            <a:r>
              <a:rPr lang="en-US" sz="1600" dirty="0"/>
              <a:t>Mitigating measures ARE NOT to be considered when determining the presence of a 504 disability (looking at the student in the unmitigated state).  A mitigating measure is any medicative/assistive measure that an individual uses to eliminate or reduce the effects of an impairment/condition.</a:t>
            </a:r>
          </a:p>
          <a:p>
            <a:pPr marL="0" indent="0">
              <a:buNone/>
            </a:pPr>
            <a:endParaRPr lang="en-US" sz="1600" dirty="0"/>
          </a:p>
        </p:txBody>
      </p:sp>
    </p:spTree>
    <p:extLst>
      <p:ext uri="{BB962C8B-B14F-4D97-AF65-F5344CB8AC3E}">
        <p14:creationId xmlns:p14="http://schemas.microsoft.com/office/powerpoint/2010/main" val="250874177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B3276EBB-5F40-4604-A99D-E5A7C91CE377}"/>
              </a:ext>
            </a:extLst>
          </p:cNvPr>
          <p:cNvSpPr>
            <a:spLocks noGrp="1"/>
          </p:cNvSpPr>
          <p:nvPr>
            <p:ph type="title"/>
          </p:nvPr>
        </p:nvSpPr>
        <p:spPr>
          <a:xfrm>
            <a:off x="498474" y="979109"/>
            <a:ext cx="8052922" cy="1020834"/>
          </a:xfrm>
        </p:spPr>
        <p:txBody>
          <a:bodyPr/>
          <a:lstStyle/>
          <a:p>
            <a:r>
              <a:rPr altLang="en-US" sz="3200" dirty="0"/>
              <a:t>504 Reminders</a:t>
            </a:r>
            <a:r>
              <a:rPr lang="en-US" altLang="en-US" sz="3200" dirty="0"/>
              <a:t>, continued</a:t>
            </a:r>
            <a:endParaRPr altLang="en-US" sz="3200" dirty="0"/>
          </a:p>
        </p:txBody>
      </p:sp>
      <p:sp>
        <p:nvSpPr>
          <p:cNvPr id="3" name="Content Placeholder 2">
            <a:extLst>
              <a:ext uri="{FF2B5EF4-FFF2-40B4-BE49-F238E27FC236}">
                <a16:creationId xmlns:a16="http://schemas.microsoft.com/office/drawing/2014/main" id="{5B06015C-FF5F-4426-AB91-EB3F036E4D6E}"/>
              </a:ext>
            </a:extLst>
          </p:cNvPr>
          <p:cNvSpPr>
            <a:spLocks noGrp="1"/>
          </p:cNvSpPr>
          <p:nvPr>
            <p:ph idx="1"/>
          </p:nvPr>
        </p:nvSpPr>
        <p:spPr>
          <a:xfrm>
            <a:off x="498474" y="1981200"/>
            <a:ext cx="8133462" cy="4144963"/>
          </a:xfrm>
        </p:spPr>
        <p:txBody>
          <a:bodyPr>
            <a:normAutofit/>
          </a:bodyPr>
          <a:lstStyle/>
          <a:p>
            <a:pPr>
              <a:spcBef>
                <a:spcPts val="0"/>
              </a:spcBef>
              <a:spcAft>
                <a:spcPts val="600"/>
              </a:spcAft>
              <a:defRPr/>
            </a:pPr>
            <a:r>
              <a:rPr lang="en-US" sz="1600" dirty="0"/>
              <a:t>The Two-Prong Evaluation Process:</a:t>
            </a:r>
          </a:p>
          <a:p>
            <a:pPr lvl="1">
              <a:spcBef>
                <a:spcPts val="0"/>
              </a:spcBef>
              <a:spcAft>
                <a:spcPts val="600"/>
              </a:spcAft>
              <a:defRPr/>
            </a:pPr>
            <a:r>
              <a:rPr lang="en-US" sz="1600" dirty="0"/>
              <a:t>Prong #2 – 504 Plan Determination</a:t>
            </a:r>
          </a:p>
          <a:p>
            <a:pPr lvl="2">
              <a:spcBef>
                <a:spcPts val="0"/>
              </a:spcBef>
              <a:spcAft>
                <a:spcPts val="600"/>
              </a:spcAft>
              <a:buFont typeface="Wingdings" panose="05000000000000000000" pitchFamily="2" charset="2"/>
              <a:buChar char="¡"/>
              <a:defRPr/>
            </a:pPr>
            <a:r>
              <a:rPr lang="en-US" sz="1600" dirty="0"/>
              <a:t>The Question – Based on all the relevant evaluative data drawn from a variety of sources, does this student with a disability need special services in order that his/her educational needs  are met as adequately as the needs of their nondisabled peers?</a:t>
            </a:r>
          </a:p>
          <a:p>
            <a:pPr lvl="2">
              <a:spcBef>
                <a:spcPts val="0"/>
              </a:spcBef>
              <a:spcAft>
                <a:spcPts val="600"/>
              </a:spcAft>
              <a:buFont typeface="Wingdings" panose="05000000000000000000" pitchFamily="2" charset="2"/>
              <a:buChar char="¡"/>
              <a:defRPr/>
            </a:pPr>
            <a:r>
              <a:rPr lang="en-US" sz="1600" dirty="0"/>
              <a:t>Mitigating measures ARE to be considered when determining the need.</a:t>
            </a:r>
          </a:p>
          <a:p>
            <a:pPr>
              <a:spcBef>
                <a:spcPts val="1800"/>
              </a:spcBef>
              <a:spcAft>
                <a:spcPts val="600"/>
              </a:spcAft>
              <a:defRPr/>
            </a:pPr>
            <a:r>
              <a:rPr lang="en-US" sz="1600" dirty="0"/>
              <a:t>Typical types of Accommodation:</a:t>
            </a:r>
          </a:p>
          <a:p>
            <a:pPr lvl="1">
              <a:spcBef>
                <a:spcPts val="0"/>
              </a:spcBef>
              <a:spcAft>
                <a:spcPts val="600"/>
              </a:spcAft>
              <a:defRPr/>
            </a:pPr>
            <a:r>
              <a:rPr lang="en-US" sz="1600" u="sng" dirty="0"/>
              <a:t>Presentation</a:t>
            </a:r>
            <a:r>
              <a:rPr lang="en-US" sz="1600" dirty="0"/>
              <a:t> – present information in a variety of formats (input)</a:t>
            </a:r>
          </a:p>
          <a:p>
            <a:pPr lvl="1">
              <a:spcBef>
                <a:spcPts val="0"/>
              </a:spcBef>
              <a:spcAft>
                <a:spcPts val="600"/>
              </a:spcAft>
              <a:defRPr/>
            </a:pPr>
            <a:r>
              <a:rPr lang="en-US" sz="1600" u="sng" dirty="0"/>
              <a:t>Responding</a:t>
            </a:r>
            <a:r>
              <a:rPr lang="en-US" sz="1600" dirty="0"/>
              <a:t> – different ways to complete tasks/assessments (output)</a:t>
            </a:r>
          </a:p>
          <a:p>
            <a:pPr lvl="1">
              <a:spcBef>
                <a:spcPts val="0"/>
              </a:spcBef>
              <a:spcAft>
                <a:spcPts val="600"/>
              </a:spcAft>
              <a:defRPr/>
            </a:pPr>
            <a:r>
              <a:rPr lang="en-US" sz="1600" u="sng" dirty="0"/>
              <a:t>Scheduling</a:t>
            </a:r>
            <a:r>
              <a:rPr lang="en-US" sz="1600" dirty="0"/>
              <a:t> – length/organization of time to complete tasks</a:t>
            </a:r>
          </a:p>
          <a:p>
            <a:pPr lvl="1">
              <a:spcBef>
                <a:spcPts val="0"/>
              </a:spcBef>
              <a:spcAft>
                <a:spcPts val="600"/>
              </a:spcAft>
              <a:defRPr/>
            </a:pPr>
            <a:r>
              <a:rPr lang="en-US" sz="1600" u="sng" dirty="0"/>
              <a:t>Setting</a:t>
            </a:r>
            <a:r>
              <a:rPr lang="en-US" sz="1600" dirty="0"/>
              <a:t> – changes to the classroom environment to address need</a:t>
            </a:r>
          </a:p>
          <a:p>
            <a:pPr marL="0" indent="0">
              <a:spcBef>
                <a:spcPts val="0"/>
              </a:spcBef>
              <a:spcAft>
                <a:spcPts val="600"/>
              </a:spcAft>
              <a:buFont typeface="Arial" panose="020B0604020202020204" pitchFamily="34" charset="0"/>
              <a:buNone/>
              <a:defRPr/>
            </a:pPr>
            <a:endParaRPr lang="en-US" sz="1600" dirty="0"/>
          </a:p>
        </p:txBody>
      </p:sp>
    </p:spTree>
    <p:extLst>
      <p:ext uri="{BB962C8B-B14F-4D97-AF65-F5344CB8AC3E}">
        <p14:creationId xmlns:p14="http://schemas.microsoft.com/office/powerpoint/2010/main" val="23073908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83028"/>
            <a:ext cx="8052922" cy="1020834"/>
          </a:xfrm>
        </p:spPr>
        <p:txBody>
          <a:bodyPr/>
          <a:lstStyle/>
          <a:p>
            <a:r>
              <a:rPr lang="en-US" sz="3200" dirty="0"/>
              <a:t>504 Reminders, continued</a:t>
            </a:r>
          </a:p>
        </p:txBody>
      </p:sp>
      <p:sp>
        <p:nvSpPr>
          <p:cNvPr id="3" name="Content Placeholder 2"/>
          <p:cNvSpPr>
            <a:spLocks noGrp="1"/>
          </p:cNvSpPr>
          <p:nvPr>
            <p:ph idx="1"/>
          </p:nvPr>
        </p:nvSpPr>
        <p:spPr>
          <a:xfrm>
            <a:off x="498474" y="1981200"/>
            <a:ext cx="8133462" cy="4144963"/>
          </a:xfrm>
        </p:spPr>
        <p:txBody>
          <a:bodyPr>
            <a:normAutofit fontScale="47500" lnSpcReduction="20000"/>
          </a:bodyPr>
          <a:lstStyle/>
          <a:p>
            <a:pPr lvl="0">
              <a:lnSpc>
                <a:spcPct val="120000"/>
              </a:lnSpc>
            </a:pPr>
            <a:r>
              <a:rPr lang="en-US" sz="3600" dirty="0"/>
              <a:t>Required written documentation </a:t>
            </a:r>
          </a:p>
          <a:p>
            <a:pPr marL="465138" lvl="1">
              <a:lnSpc>
                <a:spcPct val="120000"/>
              </a:lnSpc>
              <a:spcAft>
                <a:spcPts val="600"/>
              </a:spcAft>
            </a:pPr>
            <a:r>
              <a:rPr lang="en-US" sz="3300" dirty="0"/>
              <a:t>School 504 Teams may request information from a parent/guardian, but not require it.  The Team must use all the relevant evaluative data drawn from a variety of sources to determine (1) Disability and (2) Need for Service/ Placement/Plan. </a:t>
            </a:r>
          </a:p>
          <a:p>
            <a:pPr marL="465138" lvl="1">
              <a:lnSpc>
                <a:spcPct val="120000"/>
              </a:lnSpc>
              <a:spcAft>
                <a:spcPts val="600"/>
              </a:spcAft>
            </a:pPr>
            <a:r>
              <a:rPr lang="en-US" sz="3300" dirty="0"/>
              <a:t>“If a school district determines, based on the facts and circumstances of the individual case, that a medical assessment is necessary to conduct a Section 504 individual evaluation in order to determine whether a child has a disability under Section 504 and needs special education or related services because of a disability, the school district must ensure that the student receives this assessment at no cost to the student’s parents.” (p.13, </a:t>
            </a:r>
            <a:r>
              <a:rPr lang="en-US" sz="3300" u="sng" dirty="0">
                <a:solidFill>
                  <a:srgbClr val="0000FF"/>
                </a:solidFill>
                <a:hlinkClick r:id="rId3">
                  <a:extLst>
                    <a:ext uri="{A12FA001-AC4F-418D-AE19-62706E023703}">
                      <ahyp:hlinkClr xmlns:ahyp="http://schemas.microsoft.com/office/drawing/2018/hyperlinkcolor" val="tx"/>
                    </a:ext>
                  </a:extLst>
                </a:hlinkClick>
              </a:rPr>
              <a:t>Parent and Educator Resource Guide to Section 504 in Public Elementary and Secondary Schools</a:t>
            </a:r>
            <a:r>
              <a:rPr lang="en-US" sz="3300" dirty="0"/>
              <a:t>, December 2016)</a:t>
            </a:r>
          </a:p>
          <a:p>
            <a:pPr marL="465138" lvl="1">
              <a:lnSpc>
                <a:spcPct val="120000"/>
              </a:lnSpc>
              <a:spcAft>
                <a:spcPts val="600"/>
              </a:spcAft>
            </a:pPr>
            <a:r>
              <a:rPr lang="en-US" sz="3300" dirty="0"/>
              <a:t>Schools cannot shift the burden of cost or obligation onto a parent. </a:t>
            </a:r>
          </a:p>
        </p:txBody>
      </p:sp>
    </p:spTree>
    <p:extLst>
      <p:ext uri="{BB962C8B-B14F-4D97-AF65-F5344CB8AC3E}">
        <p14:creationId xmlns:p14="http://schemas.microsoft.com/office/powerpoint/2010/main" val="40666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79109"/>
            <a:ext cx="8052922" cy="1020834"/>
          </a:xfrm>
        </p:spPr>
        <p:txBody>
          <a:bodyPr/>
          <a:lstStyle/>
          <a:p>
            <a:r>
              <a:rPr lang="en-US" sz="3200" dirty="0"/>
              <a:t>504 Reminders, continued</a:t>
            </a:r>
          </a:p>
        </p:txBody>
      </p:sp>
      <p:sp>
        <p:nvSpPr>
          <p:cNvPr id="3" name="Content Placeholder 2"/>
          <p:cNvSpPr>
            <a:spLocks noGrp="1"/>
          </p:cNvSpPr>
          <p:nvPr>
            <p:ph idx="1"/>
          </p:nvPr>
        </p:nvSpPr>
        <p:spPr>
          <a:xfrm>
            <a:off x="498474" y="1981200"/>
            <a:ext cx="8052922" cy="4144963"/>
          </a:xfrm>
        </p:spPr>
        <p:txBody>
          <a:bodyPr>
            <a:normAutofit/>
          </a:bodyPr>
          <a:lstStyle/>
          <a:p>
            <a:r>
              <a:rPr lang="en-US" sz="2400" dirty="0"/>
              <a:t>Complaints</a:t>
            </a:r>
          </a:p>
          <a:p>
            <a:pPr marL="576263" lvl="1" indent="-347663"/>
            <a:r>
              <a:rPr lang="en-US" sz="2400" dirty="0"/>
              <a:t>If a parent believes their child’s school engaged in disability-based discrimination, they may: </a:t>
            </a:r>
          </a:p>
          <a:p>
            <a:pPr marL="914400" lvl="2" indent="-338138">
              <a:buFont typeface="Wingdings" panose="05000000000000000000" pitchFamily="2" charset="2"/>
              <a:buChar char="¡"/>
            </a:pPr>
            <a:r>
              <a:rPr lang="en-US" sz="2000" dirty="0"/>
              <a:t>File their complaint with the district according to their 504 grievance procedures; </a:t>
            </a:r>
          </a:p>
          <a:p>
            <a:pPr marL="914400" lvl="2" indent="-338138">
              <a:buFont typeface="Wingdings" panose="05000000000000000000" pitchFamily="2" charset="2"/>
              <a:buChar char="¡"/>
            </a:pPr>
            <a:r>
              <a:rPr lang="en-US" sz="2000" dirty="0"/>
              <a:t>Request through the district a due process hearing before an impartial hearing officer with the Section 504 Specialist; or</a:t>
            </a:r>
          </a:p>
          <a:p>
            <a:pPr marL="914400" lvl="2" indent="-338138">
              <a:buFont typeface="Wingdings" panose="05000000000000000000" pitchFamily="2" charset="2"/>
              <a:buChar char="¡"/>
            </a:pPr>
            <a:r>
              <a:rPr lang="en-US" sz="2000" dirty="0"/>
              <a:t>File a formal complaint with the USDOE’s </a:t>
            </a:r>
            <a:r>
              <a:rPr lang="en-US" sz="2000" dirty="0">
                <a:solidFill>
                  <a:srgbClr val="0000FF"/>
                </a:solidFill>
                <a:hlinkClick r:id="rId3">
                  <a:extLst>
                    <a:ext uri="{A12FA001-AC4F-418D-AE19-62706E023703}">
                      <ahyp:hlinkClr xmlns:ahyp="http://schemas.microsoft.com/office/drawing/2018/hyperlinkcolor" val="tx"/>
                    </a:ext>
                  </a:extLst>
                </a:hlinkClick>
              </a:rPr>
              <a:t>Office for Civil Rights</a:t>
            </a:r>
            <a:r>
              <a:rPr lang="en-US" sz="2000" dirty="0"/>
              <a:t>. </a:t>
            </a:r>
            <a:endParaRPr lang="en-US" sz="2000" dirty="0">
              <a:solidFill>
                <a:schemeClr val="tx1"/>
              </a:solidFill>
            </a:endParaRPr>
          </a:p>
        </p:txBody>
      </p:sp>
    </p:spTree>
    <p:extLst>
      <p:ext uri="{BB962C8B-B14F-4D97-AF65-F5344CB8AC3E}">
        <p14:creationId xmlns:p14="http://schemas.microsoft.com/office/powerpoint/2010/main" val="5469632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Mental Health and School Counselors</a:t>
            </a:r>
          </a:p>
        </p:txBody>
      </p:sp>
      <p:sp>
        <p:nvSpPr>
          <p:cNvPr id="3" name="Text Placeholder 2"/>
          <p:cNvSpPr>
            <a:spLocks noGrp="1"/>
          </p:cNvSpPr>
          <p:nvPr>
            <p:ph type="body" idx="1"/>
          </p:nvPr>
        </p:nvSpPr>
        <p:spPr>
          <a:xfrm>
            <a:off x="2286000" y="4596384"/>
            <a:ext cx="5638800" cy="1500187"/>
          </a:xfrm>
        </p:spPr>
        <p:txBody>
          <a:bodyPr/>
          <a:lstStyle/>
          <a:p>
            <a:pPr>
              <a:lnSpc>
                <a:spcPct val="100000"/>
              </a:lnSpc>
            </a:pPr>
            <a:r>
              <a:rPr lang="en-US" sz="1600" dirty="0"/>
              <a:t>Martha Rodriguez </a:t>
            </a:r>
          </a:p>
          <a:p>
            <a:pPr>
              <a:lnSpc>
                <a:spcPct val="100000"/>
              </a:lnSpc>
            </a:pPr>
            <a:r>
              <a:rPr lang="en-US" sz="1600" dirty="0"/>
              <a:t>Social Work and Mental Health Consultant</a:t>
            </a:r>
          </a:p>
          <a:p>
            <a:pPr>
              <a:lnSpc>
                <a:spcPct val="100000"/>
              </a:lnSpc>
            </a:pPr>
            <a:r>
              <a:rPr lang="en-US" sz="1600" dirty="0">
                <a:solidFill>
                  <a:srgbClr val="E6C467"/>
                </a:solidFill>
                <a:hlinkClick r:id="rId2">
                  <a:extLst>
                    <a:ext uri="{A12FA001-AC4F-418D-AE19-62706E023703}">
                      <ahyp:hlinkClr xmlns:ahyp="http://schemas.microsoft.com/office/drawing/2018/hyperlinkcolor" val="tx"/>
                    </a:ext>
                  </a:extLst>
                </a:hlinkClick>
              </a:rPr>
              <a:t>Martha.Rodriguez@fldoe.org</a:t>
            </a:r>
            <a:r>
              <a:rPr lang="en-US" sz="1600" dirty="0">
                <a:solidFill>
                  <a:srgbClr val="E6C467"/>
                </a:solidFill>
              </a:rPr>
              <a:t> </a:t>
            </a:r>
          </a:p>
          <a:p>
            <a:pPr>
              <a:lnSpc>
                <a:spcPct val="100000"/>
              </a:lnSpc>
            </a:pPr>
            <a:r>
              <a:rPr lang="en-US" sz="1600" dirty="0"/>
              <a:t>850-245-0063</a:t>
            </a:r>
          </a:p>
          <a:p>
            <a:endParaRPr lang="en-US" dirty="0"/>
          </a:p>
        </p:txBody>
      </p:sp>
    </p:spTree>
    <p:extLst>
      <p:ext uri="{BB962C8B-B14F-4D97-AF65-F5344CB8AC3E}">
        <p14:creationId xmlns:p14="http://schemas.microsoft.com/office/powerpoint/2010/main" val="18774334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CEC-750E-BE4D-B067-FE3D8963A501}"/>
              </a:ext>
            </a:extLst>
          </p:cNvPr>
          <p:cNvSpPr>
            <a:spLocks noGrp="1"/>
          </p:cNvSpPr>
          <p:nvPr>
            <p:ph type="title"/>
          </p:nvPr>
        </p:nvSpPr>
        <p:spPr>
          <a:xfrm>
            <a:off x="498474" y="1036222"/>
            <a:ext cx="8052922" cy="1020834"/>
          </a:xfrm>
        </p:spPr>
        <p:txBody>
          <a:bodyPr>
            <a:noAutofit/>
          </a:bodyPr>
          <a:lstStyle/>
          <a:p>
            <a:pPr>
              <a:lnSpc>
                <a:spcPct val="75000"/>
              </a:lnSpc>
            </a:pPr>
            <a:r>
              <a:rPr lang="en-US" sz="3200" dirty="0"/>
              <a:t>Mental Health Professional Development</a:t>
            </a:r>
          </a:p>
        </p:txBody>
      </p:sp>
      <p:sp>
        <p:nvSpPr>
          <p:cNvPr id="3" name="Subtitle 2">
            <a:extLst>
              <a:ext uri="{FF2B5EF4-FFF2-40B4-BE49-F238E27FC236}">
                <a16:creationId xmlns:a16="http://schemas.microsoft.com/office/drawing/2014/main" id="{26ED2E7F-8412-EC43-94DE-9A051937CADF}"/>
              </a:ext>
            </a:extLst>
          </p:cNvPr>
          <p:cNvSpPr>
            <a:spLocks noGrp="1"/>
          </p:cNvSpPr>
          <p:nvPr>
            <p:ph idx="1"/>
          </p:nvPr>
        </p:nvSpPr>
        <p:spPr>
          <a:xfrm>
            <a:off x="498474" y="1981200"/>
            <a:ext cx="8052922" cy="4144963"/>
          </a:xfrm>
        </p:spPr>
        <p:txBody>
          <a:bodyPr>
            <a:noAutofit/>
          </a:bodyPr>
          <a:lstStyle/>
          <a:p>
            <a:pPr>
              <a:spcBef>
                <a:spcPts val="0"/>
              </a:spcBef>
              <a:spcAft>
                <a:spcPts val="600"/>
              </a:spcAft>
            </a:pPr>
            <a:r>
              <a:rPr lang="en-US" sz="2600" dirty="0"/>
              <a:t>ASCA U Specialist training: </a:t>
            </a:r>
            <a:r>
              <a:rPr lang="en-US" sz="2600" dirty="0">
                <a:solidFill>
                  <a:srgbClr val="0000FF"/>
                </a:solidFill>
                <a:hlinkClick r:id="rId2">
                  <a:extLst>
                    <a:ext uri="{A12FA001-AC4F-418D-AE19-62706E023703}">
                      <ahyp:hlinkClr xmlns:ahyp="http://schemas.microsoft.com/office/drawing/2018/hyperlinkcolor" val="tx"/>
                    </a:ext>
                  </a:extLst>
                </a:hlinkClick>
              </a:rPr>
              <a:t>Trauma and Crisis Specialist</a:t>
            </a:r>
            <a:endParaRPr lang="en-US" sz="2600" dirty="0">
              <a:solidFill>
                <a:srgbClr val="0000FF"/>
              </a:solidFill>
            </a:endParaRPr>
          </a:p>
          <a:p>
            <a:pPr>
              <a:spcBef>
                <a:spcPts val="1200"/>
              </a:spcBef>
              <a:spcAft>
                <a:spcPts val="600"/>
              </a:spcAft>
            </a:pPr>
            <a:r>
              <a:rPr lang="en-US" sz="2600" dirty="0"/>
              <a:t>ASCA Membership Required:</a:t>
            </a:r>
          </a:p>
          <a:p>
            <a:pPr lvl="1">
              <a:spcBef>
                <a:spcPts val="0"/>
              </a:spcBef>
              <a:spcAft>
                <a:spcPts val="600"/>
              </a:spcAft>
            </a:pPr>
            <a:r>
              <a:rPr lang="en-US" sz="2400" dirty="0"/>
              <a:t>Webinar: </a:t>
            </a:r>
            <a:r>
              <a:rPr lang="en-US" sz="2400" dirty="0">
                <a:solidFill>
                  <a:srgbClr val="0000FF"/>
                </a:solidFill>
                <a:hlinkClick r:id="rId3">
                  <a:extLst>
                    <a:ext uri="{A12FA001-AC4F-418D-AE19-62706E023703}">
                      <ahyp:hlinkClr xmlns:ahyp="http://schemas.microsoft.com/office/drawing/2018/hyperlinkcolor" val="tx"/>
                    </a:ext>
                  </a:extLst>
                </a:hlinkClick>
              </a:rPr>
              <a:t>Effective Crisis/Trauma Response</a:t>
            </a:r>
            <a:endParaRPr lang="en-US" sz="2400" dirty="0">
              <a:solidFill>
                <a:srgbClr val="0000FF"/>
              </a:solidFill>
            </a:endParaRPr>
          </a:p>
          <a:p>
            <a:pPr lvl="1">
              <a:spcBef>
                <a:spcPts val="0"/>
              </a:spcBef>
              <a:spcAft>
                <a:spcPts val="600"/>
              </a:spcAft>
            </a:pPr>
            <a:r>
              <a:rPr lang="en-US" sz="2400" dirty="0"/>
              <a:t>Webinar: </a:t>
            </a:r>
            <a:r>
              <a:rPr lang="en-US" sz="2400" dirty="0">
                <a:solidFill>
                  <a:srgbClr val="0000FF"/>
                </a:solidFill>
                <a:hlinkClick r:id="rId4">
                  <a:extLst>
                    <a:ext uri="{A12FA001-AC4F-418D-AE19-62706E023703}">
                      <ahyp:hlinkClr xmlns:ahyp="http://schemas.microsoft.com/office/drawing/2018/hyperlinkcolor" val="tx"/>
                    </a:ext>
                  </a:extLst>
                </a:hlinkClick>
              </a:rPr>
              <a:t>Counseling Kids in Crisis</a:t>
            </a:r>
            <a:endParaRPr lang="en-US" sz="2400" dirty="0">
              <a:solidFill>
                <a:srgbClr val="0000FF"/>
              </a:solidFill>
            </a:endParaRPr>
          </a:p>
          <a:p>
            <a:pPr lvl="1">
              <a:spcBef>
                <a:spcPts val="0"/>
              </a:spcBef>
              <a:spcAft>
                <a:spcPts val="600"/>
              </a:spcAft>
            </a:pPr>
            <a:r>
              <a:rPr lang="en-US" sz="2400" dirty="0"/>
              <a:t>Webinar: </a:t>
            </a:r>
            <a:r>
              <a:rPr lang="en-US" sz="2400" dirty="0">
                <a:solidFill>
                  <a:srgbClr val="0000FF"/>
                </a:solidFill>
                <a:hlinkClick r:id="rId5">
                  <a:extLst>
                    <a:ext uri="{A12FA001-AC4F-418D-AE19-62706E023703}">
                      <ahyp:hlinkClr xmlns:ahyp="http://schemas.microsoft.com/office/drawing/2018/hyperlinkcolor" val="tx"/>
                    </a:ext>
                  </a:extLst>
                </a:hlinkClick>
              </a:rPr>
              <a:t>Infusing a Caring Climate in Your School</a:t>
            </a:r>
            <a:endParaRPr lang="en-US" sz="2400" dirty="0">
              <a:solidFill>
                <a:srgbClr val="0000FF"/>
              </a:solidFill>
            </a:endParaRPr>
          </a:p>
          <a:p>
            <a:pPr lvl="1">
              <a:spcBef>
                <a:spcPts val="0"/>
              </a:spcBef>
              <a:spcAft>
                <a:spcPts val="600"/>
              </a:spcAft>
            </a:pPr>
            <a:r>
              <a:rPr lang="en-US" sz="2400" dirty="0"/>
              <a:t>Webinar: </a:t>
            </a:r>
            <a:r>
              <a:rPr lang="en-US" sz="2400" dirty="0">
                <a:solidFill>
                  <a:srgbClr val="0000FF"/>
                </a:solidFill>
                <a:hlinkClick r:id="rId6">
                  <a:extLst>
                    <a:ext uri="{A12FA001-AC4F-418D-AE19-62706E023703}">
                      <ahyp:hlinkClr xmlns:ahyp="http://schemas.microsoft.com/office/drawing/2018/hyperlinkcolor" val="tx"/>
                    </a:ext>
                  </a:extLst>
                </a:hlinkClick>
              </a:rPr>
              <a:t>Alleviating Anxiety Through School Counseling Interventions</a:t>
            </a:r>
            <a:endParaRPr lang="en-US" sz="2400" dirty="0">
              <a:solidFill>
                <a:srgbClr val="0000FF"/>
              </a:solidFill>
            </a:endParaRPr>
          </a:p>
        </p:txBody>
      </p:sp>
    </p:spTree>
    <p:extLst>
      <p:ext uri="{BB962C8B-B14F-4D97-AF65-F5344CB8AC3E}">
        <p14:creationId xmlns:p14="http://schemas.microsoft.com/office/powerpoint/2010/main" val="383729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A127-0F28-4838-BC72-DF32B9BF81C0}"/>
              </a:ext>
            </a:extLst>
          </p:cNvPr>
          <p:cNvSpPr>
            <a:spLocks noGrp="1"/>
          </p:cNvSpPr>
          <p:nvPr>
            <p:ph type="title"/>
          </p:nvPr>
        </p:nvSpPr>
        <p:spPr>
          <a:noFill/>
        </p:spPr>
        <p:txBody>
          <a:bodyPr>
            <a:normAutofit/>
          </a:bodyPr>
          <a:lstStyle/>
          <a:p>
            <a:pPr algn="ctr"/>
            <a:r>
              <a:rPr lang="en-US" altLang="en-US" sz="2400" dirty="0">
                <a:solidFill>
                  <a:schemeClr val="bg1"/>
                </a:solidFill>
                <a:ea typeface="ＭＳ Ｐゴシック" pitchFamily="34" charset="-128"/>
                <a:cs typeface="Arial" pitchFamily="34" charset="0"/>
              </a:rPr>
              <a:t>FAS Bright Futures Scholarship via </a:t>
            </a:r>
            <a:br>
              <a:rPr lang="en-US" altLang="en-US" sz="2400" dirty="0">
                <a:solidFill>
                  <a:schemeClr val="bg1"/>
                </a:solidFill>
                <a:ea typeface="ＭＳ Ｐゴシック" pitchFamily="34" charset="-128"/>
                <a:cs typeface="Arial" pitchFamily="34" charset="0"/>
              </a:rPr>
            </a:br>
            <a:r>
              <a:rPr lang="en-US" altLang="en-US" sz="2400" dirty="0">
                <a:solidFill>
                  <a:schemeClr val="bg1"/>
                </a:solidFill>
                <a:ea typeface="ＭＳ Ｐゴシック" pitchFamily="34" charset="-128"/>
                <a:cs typeface="Arial" pitchFamily="34" charset="0"/>
              </a:rPr>
              <a:t>AICE Curriculum completion</a:t>
            </a:r>
          </a:p>
        </p:txBody>
      </p:sp>
      <p:sp>
        <p:nvSpPr>
          <p:cNvPr id="3" name="Content Placeholder 2">
            <a:extLst>
              <a:ext uri="{FF2B5EF4-FFF2-40B4-BE49-F238E27FC236}">
                <a16:creationId xmlns:a16="http://schemas.microsoft.com/office/drawing/2014/main" id="{AD4CF27B-E5DE-44AB-A0DC-74FA3973DF3D}"/>
              </a:ext>
            </a:extLst>
          </p:cNvPr>
          <p:cNvSpPr>
            <a:spLocks noGrp="1"/>
          </p:cNvSpPr>
          <p:nvPr>
            <p:ph idx="1"/>
          </p:nvPr>
        </p:nvSpPr>
        <p:spPr>
          <a:xfrm>
            <a:off x="498474" y="1446551"/>
            <a:ext cx="4493251" cy="4927355"/>
          </a:xfrm>
          <a:noFill/>
        </p:spPr>
        <p:txBody>
          <a:bodyPr anchor="ctr">
            <a:normAutofit fontScale="85000" lnSpcReduction="10000"/>
          </a:bodyPr>
          <a:lstStyle/>
          <a:p>
            <a:pPr lvl="1">
              <a:lnSpc>
                <a:spcPct val="110000"/>
              </a:lnSpc>
              <a:spcBef>
                <a:spcPts val="0"/>
              </a:spcBef>
              <a:spcAft>
                <a:spcPts val="600"/>
              </a:spcAft>
            </a:pPr>
            <a:r>
              <a:rPr lang="en-US" altLang="en-US" sz="2250" dirty="0">
                <a:solidFill>
                  <a:schemeClr val="bg1"/>
                </a:solidFill>
                <a:ea typeface="ＭＳ Ｐゴシック" pitchFamily="34" charset="-128"/>
                <a:cs typeface="Arial" pitchFamily="34" charset="0"/>
              </a:rPr>
              <a:t>Complete AICE Curriculum based on AICE courses and corresponding AICE exams taken prior to July of graduation year (or December if graduating midyear)</a:t>
            </a:r>
          </a:p>
          <a:p>
            <a:pPr lvl="1"/>
            <a:r>
              <a:rPr lang="en-US" altLang="en-US" sz="2250" dirty="0">
                <a:solidFill>
                  <a:schemeClr val="bg1"/>
                </a:solidFill>
                <a:ea typeface="ＭＳ Ｐゴシック" pitchFamily="34" charset="-128"/>
                <a:cs typeface="Arial" pitchFamily="34" charset="0"/>
              </a:rPr>
              <a:t>All AICE Exams do not have to be passed</a:t>
            </a:r>
          </a:p>
          <a:p>
            <a:pPr lvl="1"/>
            <a:r>
              <a:rPr lang="en-US" altLang="en-US" sz="2250" dirty="0">
                <a:solidFill>
                  <a:schemeClr val="bg1"/>
                </a:solidFill>
                <a:ea typeface="ＭＳ Ｐゴシック" pitchFamily="34" charset="-128"/>
                <a:cs typeface="Arial" pitchFamily="34" charset="0"/>
              </a:rPr>
              <a:t>Complete the 100-hour community service requirement</a:t>
            </a:r>
          </a:p>
          <a:p>
            <a:pPr lvl="1"/>
            <a:r>
              <a:rPr lang="en-US" altLang="en-US" sz="2250" dirty="0">
                <a:solidFill>
                  <a:schemeClr val="bg1"/>
                </a:solidFill>
                <a:ea typeface="ＭＳ Ｐゴシック" pitchFamily="34" charset="-128"/>
                <a:cs typeface="Arial" pitchFamily="34" charset="0"/>
              </a:rPr>
              <a:t>Submit </a:t>
            </a:r>
            <a:r>
              <a:rPr lang="en-US" altLang="en-US" sz="2250" i="1" dirty="0">
                <a:solidFill>
                  <a:schemeClr val="bg1"/>
                </a:solidFill>
                <a:ea typeface="ＭＳ Ｐゴシック" pitchFamily="34" charset="-128"/>
                <a:cs typeface="Arial" pitchFamily="34" charset="0"/>
              </a:rPr>
              <a:t>Florida Financial Aid Application </a:t>
            </a:r>
          </a:p>
          <a:p>
            <a:pPr lvl="1"/>
            <a:r>
              <a:rPr lang="en-US" altLang="en-US" sz="2250" dirty="0">
                <a:solidFill>
                  <a:schemeClr val="bg1"/>
                </a:solidFill>
                <a:ea typeface="ＭＳ Ｐゴシック" pitchFamily="34" charset="-128"/>
                <a:cs typeface="Arial" pitchFamily="34" charset="0"/>
              </a:rPr>
              <a:t>Earn ACT/SAT minimum FSA score</a:t>
            </a:r>
          </a:p>
          <a:p>
            <a:pPr lvl="1"/>
            <a:r>
              <a:rPr lang="en-US" altLang="en-US" sz="2325" dirty="0">
                <a:solidFill>
                  <a:schemeClr val="bg1"/>
                </a:solidFill>
                <a:ea typeface="ＭＳ Ｐゴシック" pitchFamily="34" charset="-128"/>
                <a:cs typeface="Arial" pitchFamily="34" charset="0"/>
              </a:rPr>
              <a:t>Include </a:t>
            </a:r>
            <a:r>
              <a:rPr lang="en-US" sz="2325" dirty="0">
                <a:solidFill>
                  <a:schemeClr val="bg1"/>
                </a:solidFill>
                <a:ea typeface="ＭＳ Ｐゴシック" pitchFamily="34" charset="-128"/>
                <a:cs typeface="Arial" pitchFamily="34" charset="0"/>
              </a:rPr>
              <a:t>2000324 AICE curriculum completion course code on transcript</a:t>
            </a:r>
          </a:p>
        </p:txBody>
      </p:sp>
      <p:pic>
        <p:nvPicPr>
          <p:cNvPr id="4" name="Picture 2" descr="Post Thumbnail">
            <a:extLst>
              <a:ext uri="{FF2B5EF4-FFF2-40B4-BE49-F238E27FC236}">
                <a16:creationId xmlns:a16="http://schemas.microsoft.com/office/drawing/2014/main" id="{14364298-79CD-4C45-86EA-E9FEC4183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54" b="2"/>
          <a:stretch/>
        </p:blipFill>
        <p:spPr bwMode="auto">
          <a:xfrm>
            <a:off x="5234475" y="2103201"/>
            <a:ext cx="3280876" cy="3168606"/>
          </a:xfrm>
          <a:prstGeom prst="rect">
            <a:avLst/>
          </a:prstGeom>
          <a:solidFill>
            <a:schemeClr val="bg1"/>
          </a:solidFill>
        </p:spPr>
      </p:pic>
    </p:spTree>
    <p:extLst>
      <p:ext uri="{BB962C8B-B14F-4D97-AF65-F5344CB8AC3E}">
        <p14:creationId xmlns:p14="http://schemas.microsoft.com/office/powerpoint/2010/main" val="21192270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8195-78A4-A44E-B860-A0650C7924B9}"/>
              </a:ext>
            </a:extLst>
          </p:cNvPr>
          <p:cNvSpPr>
            <a:spLocks noGrp="1"/>
          </p:cNvSpPr>
          <p:nvPr>
            <p:ph type="title"/>
          </p:nvPr>
        </p:nvSpPr>
        <p:spPr>
          <a:xfrm>
            <a:off x="498474" y="960730"/>
            <a:ext cx="8052922" cy="1020834"/>
          </a:xfrm>
        </p:spPr>
        <p:txBody>
          <a:bodyPr/>
          <a:lstStyle/>
          <a:p>
            <a:r>
              <a:rPr lang="en-US" sz="3200" dirty="0"/>
              <a:t>Responding to Trauma and Crisis</a:t>
            </a:r>
          </a:p>
        </p:txBody>
      </p:sp>
      <p:sp>
        <p:nvSpPr>
          <p:cNvPr id="3" name="Content Placeholder 2">
            <a:extLst>
              <a:ext uri="{FF2B5EF4-FFF2-40B4-BE49-F238E27FC236}">
                <a16:creationId xmlns:a16="http://schemas.microsoft.com/office/drawing/2014/main" id="{3BF7104A-1453-3246-915A-6AD8F46854C6}"/>
              </a:ext>
            </a:extLst>
          </p:cNvPr>
          <p:cNvSpPr>
            <a:spLocks noGrp="1"/>
          </p:cNvSpPr>
          <p:nvPr>
            <p:ph idx="1"/>
          </p:nvPr>
        </p:nvSpPr>
        <p:spPr>
          <a:xfrm>
            <a:off x="498474" y="1981200"/>
            <a:ext cx="8133462" cy="4144963"/>
          </a:xfrm>
        </p:spPr>
        <p:txBody>
          <a:bodyPr>
            <a:normAutofit lnSpcReduction="10000"/>
          </a:bodyPr>
          <a:lstStyle/>
          <a:p>
            <a:r>
              <a:rPr lang="en-US" dirty="0"/>
              <a:t>National Education Association: </a:t>
            </a:r>
            <a:r>
              <a:rPr lang="en-US" dirty="0">
                <a:solidFill>
                  <a:srgbClr val="0000FF"/>
                </a:solidFill>
                <a:hlinkClick r:id="rId2">
                  <a:extLst>
                    <a:ext uri="{A12FA001-AC4F-418D-AE19-62706E023703}">
                      <ahyp:hlinkClr xmlns:ahyp="http://schemas.microsoft.com/office/drawing/2018/hyperlinkcolor" val="tx"/>
                    </a:ext>
                  </a:extLst>
                </a:hlinkClick>
              </a:rPr>
              <a:t>School Crisis Guide</a:t>
            </a:r>
            <a:endParaRPr lang="en-US" dirty="0">
              <a:solidFill>
                <a:srgbClr val="0000FF"/>
              </a:solidFill>
            </a:endParaRPr>
          </a:p>
          <a:p>
            <a:r>
              <a:rPr lang="en-US" dirty="0"/>
              <a:t>National Association of School Psychologists: </a:t>
            </a:r>
          </a:p>
          <a:p>
            <a:pPr lvl="1"/>
            <a:r>
              <a:rPr lang="en-US" dirty="0">
                <a:solidFill>
                  <a:srgbClr val="0000FF"/>
                </a:solidFill>
                <a:hlinkClick r:id="rId3">
                  <a:extLst>
                    <a:ext uri="{A12FA001-AC4F-418D-AE19-62706E023703}">
                      <ahyp:hlinkClr xmlns:ahyp="http://schemas.microsoft.com/office/drawing/2018/hyperlinkcolor" val="tx"/>
                    </a:ext>
                  </a:extLst>
                </a:hlinkClick>
              </a:rPr>
              <a:t>Culturally Competent Crisis Response: Information for Crisis Teams</a:t>
            </a:r>
            <a:endParaRPr lang="en-US" dirty="0">
              <a:solidFill>
                <a:srgbClr val="0000FF"/>
              </a:solidFill>
            </a:endParaRPr>
          </a:p>
          <a:p>
            <a:pPr>
              <a:lnSpc>
                <a:spcPct val="110000"/>
              </a:lnSpc>
              <a:spcAft>
                <a:spcPts val="600"/>
              </a:spcAft>
            </a:pPr>
            <a:r>
              <a:rPr lang="en-US" dirty="0"/>
              <a:t>U.S. Department of Education</a:t>
            </a:r>
          </a:p>
          <a:p>
            <a:pPr lvl="1">
              <a:lnSpc>
                <a:spcPct val="110000"/>
              </a:lnSpc>
              <a:spcAft>
                <a:spcPts val="600"/>
              </a:spcAft>
            </a:pPr>
            <a:r>
              <a:rPr lang="en-US" dirty="0">
                <a:solidFill>
                  <a:srgbClr val="0000FF"/>
                </a:solidFill>
                <a:hlinkClick r:id="rId4">
                  <a:extLst>
                    <a:ext uri="{A12FA001-AC4F-418D-AE19-62706E023703}">
                      <ahyp:hlinkClr xmlns:ahyp="http://schemas.microsoft.com/office/drawing/2018/hyperlinkcolor" val="tx"/>
                    </a:ext>
                  </a:extLst>
                </a:hlinkClick>
              </a:rPr>
              <a:t>Tips for Helping Students Recovering From Traumatic Events</a:t>
            </a:r>
            <a:br>
              <a:rPr lang="en-US" dirty="0">
                <a:solidFill>
                  <a:srgbClr val="0000FF"/>
                </a:solidFill>
              </a:rPr>
            </a:br>
            <a:r>
              <a:rPr lang="en-US" dirty="0">
                <a:solidFill>
                  <a:srgbClr val="0000FF"/>
                </a:solidFill>
                <a:hlinkClick r:id="rId5">
                  <a:extLst>
                    <a:ext uri="{A12FA001-AC4F-418D-AE19-62706E023703}">
                      <ahyp:hlinkClr xmlns:ahyp="http://schemas.microsoft.com/office/drawing/2018/hyperlinkcolor" val="tx"/>
                    </a:ext>
                  </a:extLst>
                </a:hlinkClick>
              </a:rPr>
              <a:t>Creating Emergency Management Plans</a:t>
            </a:r>
            <a:endParaRPr lang="en-US" dirty="0">
              <a:solidFill>
                <a:srgbClr val="0000FF"/>
              </a:solidFill>
            </a:endParaRPr>
          </a:p>
          <a:p>
            <a:pPr lvl="1">
              <a:lnSpc>
                <a:spcPct val="110000"/>
              </a:lnSpc>
              <a:spcAft>
                <a:spcPts val="600"/>
              </a:spcAft>
            </a:pPr>
            <a:r>
              <a:rPr lang="en-US" dirty="0">
                <a:solidFill>
                  <a:srgbClr val="0000FF"/>
                </a:solidFill>
                <a:hlinkClick r:id="rId6">
                  <a:extLst>
                    <a:ext uri="{A12FA001-AC4F-418D-AE19-62706E023703}">
                      <ahyp:hlinkClr xmlns:ahyp="http://schemas.microsoft.com/office/drawing/2018/hyperlinkcolor" val="tx"/>
                    </a:ext>
                  </a:extLst>
                </a:hlinkClick>
              </a:rPr>
              <a:t>Readiness and Emergency Management for Schools Technical Assistance Center</a:t>
            </a:r>
            <a:endParaRPr lang="en-US" dirty="0">
              <a:solidFill>
                <a:srgbClr val="0000FF"/>
              </a:solidFill>
            </a:endParaRPr>
          </a:p>
          <a:p>
            <a:pPr lvl="1">
              <a:lnSpc>
                <a:spcPct val="110000"/>
              </a:lnSpc>
              <a:spcAft>
                <a:spcPts val="600"/>
              </a:spcAft>
            </a:pPr>
            <a:r>
              <a:rPr lang="en-US" dirty="0">
                <a:solidFill>
                  <a:srgbClr val="0000FF"/>
                </a:solidFill>
                <a:hlinkClick r:id="rId7">
                  <a:extLst>
                    <a:ext uri="{A12FA001-AC4F-418D-AE19-62706E023703}">
                      <ahyp:hlinkClr xmlns:ahyp="http://schemas.microsoft.com/office/drawing/2018/hyperlinkcolor" val="tx"/>
                    </a:ext>
                  </a:extLst>
                </a:hlinkClick>
              </a:rPr>
              <a:t>Practical Information on Crisis Planning: A Guide for Schools and Communities</a:t>
            </a:r>
            <a:r>
              <a:rPr lang="en-US" dirty="0">
                <a:solidFill>
                  <a:srgbClr val="0000FF"/>
                </a:solidFill>
                <a:effectLst/>
              </a:rPr>
              <a:t> </a:t>
            </a:r>
          </a:p>
          <a:p>
            <a:pPr lvl="1">
              <a:lnSpc>
                <a:spcPct val="110000"/>
              </a:lnSpc>
              <a:spcAft>
                <a:spcPts val="600"/>
              </a:spcAft>
            </a:pPr>
            <a:endParaRPr lang="en-US" dirty="0">
              <a:solidFill>
                <a:srgbClr val="0000FF"/>
              </a:solidFill>
            </a:endParaRPr>
          </a:p>
        </p:txBody>
      </p:sp>
    </p:spTree>
    <p:extLst>
      <p:ext uri="{BB962C8B-B14F-4D97-AF65-F5344CB8AC3E}">
        <p14:creationId xmlns:p14="http://schemas.microsoft.com/office/powerpoint/2010/main" val="9270826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9F4F-C4FC-7D41-82F2-B98253D54411}"/>
              </a:ext>
            </a:extLst>
          </p:cNvPr>
          <p:cNvSpPr>
            <a:spLocks noGrp="1"/>
          </p:cNvSpPr>
          <p:nvPr>
            <p:ph type="title"/>
          </p:nvPr>
        </p:nvSpPr>
        <p:spPr>
          <a:xfrm>
            <a:off x="498474" y="974248"/>
            <a:ext cx="8052922" cy="1020834"/>
          </a:xfrm>
        </p:spPr>
        <p:txBody>
          <a:bodyPr/>
          <a:lstStyle/>
          <a:p>
            <a:r>
              <a:rPr lang="en-US" sz="3200" dirty="0"/>
              <a:t>Grief and Loss</a:t>
            </a:r>
          </a:p>
        </p:txBody>
      </p:sp>
      <p:sp>
        <p:nvSpPr>
          <p:cNvPr id="3" name="Content Placeholder 2">
            <a:extLst>
              <a:ext uri="{FF2B5EF4-FFF2-40B4-BE49-F238E27FC236}">
                <a16:creationId xmlns:a16="http://schemas.microsoft.com/office/drawing/2014/main" id="{8A3057F4-BC7C-4A49-9CD9-F3AA4CB07AD2}"/>
              </a:ext>
            </a:extLst>
          </p:cNvPr>
          <p:cNvSpPr>
            <a:spLocks noGrp="1"/>
          </p:cNvSpPr>
          <p:nvPr>
            <p:ph idx="1"/>
          </p:nvPr>
        </p:nvSpPr>
        <p:spPr>
          <a:xfrm>
            <a:off x="498474" y="1981200"/>
            <a:ext cx="8052922" cy="4144963"/>
          </a:xfrm>
        </p:spPr>
        <p:txBody>
          <a:bodyPr>
            <a:noAutofit/>
          </a:bodyPr>
          <a:lstStyle/>
          <a:p>
            <a:pPr>
              <a:spcBef>
                <a:spcPts val="0"/>
              </a:spcBef>
              <a:spcAft>
                <a:spcPts val="1800"/>
              </a:spcAft>
            </a:pPr>
            <a:r>
              <a:rPr lang="en-US" sz="2400" dirty="0">
                <a:solidFill>
                  <a:srgbClr val="0000FF"/>
                </a:solidFill>
                <a:hlinkClick r:id="rId2">
                  <a:extLst>
                    <a:ext uri="{A12FA001-AC4F-418D-AE19-62706E023703}">
                      <ahyp:hlinkClr xmlns:ahyp="http://schemas.microsoft.com/office/drawing/2018/hyperlinkcolor" val="tx"/>
                    </a:ext>
                  </a:extLst>
                </a:hlinkClick>
              </a:rPr>
              <a:t>Coalition to Support Grieving Students</a:t>
            </a:r>
            <a:r>
              <a:rPr lang="en-US" sz="2400" dirty="0">
                <a:solidFill>
                  <a:srgbClr val="0000FF"/>
                </a:solidFill>
              </a:rPr>
              <a:t> </a:t>
            </a:r>
            <a:r>
              <a:rPr lang="en-US" sz="2400" dirty="0"/>
              <a:t>(videos)</a:t>
            </a:r>
          </a:p>
          <a:p>
            <a:pPr>
              <a:spcBef>
                <a:spcPts val="0"/>
              </a:spcBef>
              <a:spcAft>
                <a:spcPts val="1800"/>
              </a:spcAft>
            </a:pPr>
            <a:r>
              <a:rPr lang="en-US" sz="2400" dirty="0"/>
              <a:t>National Center for School Crisis and Bereavement</a:t>
            </a:r>
            <a:br>
              <a:rPr lang="en-US" sz="2400" dirty="0"/>
            </a:br>
            <a:r>
              <a:rPr lang="en-US" sz="2400" dirty="0">
                <a:solidFill>
                  <a:srgbClr val="0000FF"/>
                </a:solidFill>
                <a:hlinkClick r:id="rId3">
                  <a:extLst>
                    <a:ext uri="{A12FA001-AC4F-418D-AE19-62706E023703}">
                      <ahyp:hlinkClr xmlns:ahyp="http://schemas.microsoft.com/office/drawing/2018/hyperlinkcolor" val="tx"/>
                    </a:ext>
                  </a:extLst>
                </a:hlinkClick>
              </a:rPr>
              <a:t>Guidelines for Responding to the Death of a Student or School Staff</a:t>
            </a:r>
            <a:endParaRPr lang="en-US" sz="2400" dirty="0">
              <a:solidFill>
                <a:srgbClr val="0000FF"/>
              </a:solidFill>
            </a:endParaRPr>
          </a:p>
          <a:p>
            <a:pPr>
              <a:spcBef>
                <a:spcPts val="0"/>
              </a:spcBef>
              <a:spcAft>
                <a:spcPts val="1800"/>
              </a:spcAft>
            </a:pPr>
            <a:r>
              <a:rPr lang="en-US" sz="2400" dirty="0">
                <a:solidFill>
                  <a:srgbClr val="0000FF"/>
                </a:solidFill>
                <a:hlinkClick r:id="rId4">
                  <a:extLst>
                    <a:ext uri="{A12FA001-AC4F-418D-AE19-62706E023703}">
                      <ahyp:hlinkClr xmlns:ahyp="http://schemas.microsoft.com/office/drawing/2018/hyperlinkcolor" val="tx"/>
                    </a:ext>
                  </a:extLst>
                </a:hlinkClick>
              </a:rPr>
              <a:t>Death and School Crisis </a:t>
            </a:r>
            <a:r>
              <a:rPr lang="en-US" sz="2400" dirty="0">
                <a:solidFill>
                  <a:srgbClr val="0000FF"/>
                </a:solidFill>
                <a:hlinkClick r:id="rId5">
                  <a:extLst>
                    <a:ext uri="{A12FA001-AC4F-418D-AE19-62706E023703}">
                      <ahyp:hlinkClr xmlns:ahyp="http://schemas.microsoft.com/office/drawing/2018/hyperlinkcolor" val="tx"/>
                    </a:ext>
                  </a:extLst>
                </a:hlinkClick>
              </a:rPr>
              <a:t>Talking With Children</a:t>
            </a:r>
            <a:endParaRPr lang="en-US" sz="2400" dirty="0">
              <a:solidFill>
                <a:srgbClr val="0000FF"/>
              </a:solidFill>
            </a:endParaRPr>
          </a:p>
          <a:p>
            <a:pPr marL="0" indent="0">
              <a:spcBef>
                <a:spcPts val="0"/>
              </a:spcBef>
              <a:spcAft>
                <a:spcPts val="600"/>
              </a:spcAft>
              <a:buNone/>
            </a:pPr>
            <a:br>
              <a:rPr lang="en-US" sz="2400" dirty="0">
                <a:hlinkClick r:id="rId6"/>
              </a:rPr>
            </a:br>
            <a:br>
              <a:rPr lang="en-US" sz="2400" dirty="0">
                <a:hlinkClick r:id="rId6"/>
              </a:rPr>
            </a:br>
            <a:endParaRPr lang="en-US" sz="2400" dirty="0"/>
          </a:p>
        </p:txBody>
      </p:sp>
    </p:spTree>
    <p:extLst>
      <p:ext uri="{BB962C8B-B14F-4D97-AF65-F5344CB8AC3E}">
        <p14:creationId xmlns:p14="http://schemas.microsoft.com/office/powerpoint/2010/main" val="38317007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4355-3808-8348-BADF-9184FD870EB8}"/>
              </a:ext>
            </a:extLst>
          </p:cNvPr>
          <p:cNvSpPr>
            <a:spLocks noGrp="1"/>
          </p:cNvSpPr>
          <p:nvPr>
            <p:ph type="title" idx="4294967295"/>
          </p:nvPr>
        </p:nvSpPr>
        <p:spPr>
          <a:xfrm>
            <a:off x="3505200" y="180975"/>
            <a:ext cx="5638800" cy="1362075"/>
          </a:xfrm>
        </p:spPr>
        <p:txBody>
          <a:bodyPr anchor="ctr">
            <a:normAutofit/>
          </a:bodyPr>
          <a:lstStyle/>
          <a:p>
            <a:pPr algn="ctr"/>
            <a:r>
              <a:rPr lang="en-US" dirty="0">
                <a:solidFill>
                  <a:schemeClr val="bg1"/>
                </a:solidFill>
              </a:rPr>
              <a:t>Additional Resources</a:t>
            </a:r>
          </a:p>
        </p:txBody>
      </p:sp>
      <p:sp>
        <p:nvSpPr>
          <p:cNvPr id="3" name="Content Placeholder 2">
            <a:extLst>
              <a:ext uri="{FF2B5EF4-FFF2-40B4-BE49-F238E27FC236}">
                <a16:creationId xmlns:a16="http://schemas.microsoft.com/office/drawing/2014/main" id="{DEC55702-E498-2546-8D68-F0143ABE173B}"/>
              </a:ext>
            </a:extLst>
          </p:cNvPr>
          <p:cNvSpPr>
            <a:spLocks noGrp="1"/>
          </p:cNvSpPr>
          <p:nvPr>
            <p:ph type="body" idx="4294967295"/>
          </p:nvPr>
        </p:nvSpPr>
        <p:spPr>
          <a:xfrm>
            <a:off x="3929397" y="1543050"/>
            <a:ext cx="4941887" cy="4643566"/>
          </a:xfrm>
        </p:spPr>
        <p:txBody>
          <a:bodyPr>
            <a:noAutofit/>
          </a:bodyPr>
          <a:lstStyle/>
          <a:p>
            <a:pPr marL="228600" indent="-228600">
              <a:buClr>
                <a:srgbClr val="E6C467"/>
              </a:buClr>
              <a:buFont typeface="Wingdings" pitchFamily="2" charset="2"/>
              <a:buChar char="§"/>
            </a:pPr>
            <a:r>
              <a:rPr lang="en-US" sz="1800" dirty="0">
                <a:solidFill>
                  <a:srgbClr val="E6C467"/>
                </a:solidFill>
                <a:hlinkClick r:id="rId2">
                  <a:extLst>
                    <a:ext uri="{A12FA001-AC4F-418D-AE19-62706E023703}">
                      <ahyp:hlinkClr xmlns:ahyp="http://schemas.microsoft.com/office/drawing/2018/hyperlinkcolor" val="tx"/>
                    </a:ext>
                  </a:extLst>
                </a:hlinkClick>
              </a:rPr>
              <a:t>Pandemic Resources</a:t>
            </a:r>
            <a:r>
              <a:rPr lang="en-US" sz="1800" dirty="0">
                <a:solidFill>
                  <a:srgbClr val="E6C467"/>
                </a:solidFill>
              </a:rPr>
              <a:t> </a:t>
            </a:r>
            <a:r>
              <a:rPr lang="en-US" sz="1800" dirty="0">
                <a:solidFill>
                  <a:schemeClr val="bg1"/>
                </a:solidFill>
              </a:rPr>
              <a:t>(National Center for School Crisis and Bereavement)</a:t>
            </a:r>
          </a:p>
          <a:p>
            <a:pPr marL="228600" indent="-228600">
              <a:buClr>
                <a:srgbClr val="E6C467"/>
              </a:buClr>
              <a:buFont typeface="Wingdings" pitchFamily="2" charset="2"/>
              <a:buChar char="§"/>
            </a:pPr>
            <a:r>
              <a:rPr lang="en-US" sz="1800" u="sng" dirty="0">
                <a:solidFill>
                  <a:srgbClr val="E6C467"/>
                </a:solidFill>
                <a:hlinkClick r:id="rId3">
                  <a:extLst>
                    <a:ext uri="{A12FA001-AC4F-418D-AE19-62706E023703}">
                      <ahyp:hlinkClr xmlns:ahyp="http://schemas.microsoft.com/office/drawing/2018/hyperlinkcolor" val="tx"/>
                    </a:ext>
                  </a:extLst>
                </a:hlinkClick>
              </a:rPr>
              <a:t>Video: Coping with a Traumatic Event</a:t>
            </a:r>
            <a:endParaRPr lang="en-US" sz="1800" dirty="0">
              <a:solidFill>
                <a:srgbClr val="E6C467"/>
              </a:solidFill>
            </a:endParaRPr>
          </a:p>
          <a:p>
            <a:pPr marL="228600" indent="-228600">
              <a:buClr>
                <a:srgbClr val="E6C467"/>
              </a:buClr>
              <a:buFont typeface="Wingdings" pitchFamily="2" charset="2"/>
              <a:buChar char="§"/>
            </a:pPr>
            <a:r>
              <a:rPr lang="en-US" sz="1800" u="sng" dirty="0">
                <a:solidFill>
                  <a:srgbClr val="E6C467"/>
                </a:solidFill>
                <a:hlinkClick r:id="rId4">
                  <a:extLst>
                    <a:ext uri="{A12FA001-AC4F-418D-AE19-62706E023703}">
                      <ahyp:hlinkClr xmlns:ahyp="http://schemas.microsoft.com/office/drawing/2018/hyperlinkcolor" val="tx"/>
                    </a:ext>
                  </a:extLst>
                </a:hlinkClick>
              </a:rPr>
              <a:t>Disaster Preparedness, Response and Recovery</a:t>
            </a:r>
            <a:r>
              <a:rPr lang="en-US" sz="1800" dirty="0">
                <a:solidFill>
                  <a:srgbClr val="E6C467"/>
                </a:solidFill>
              </a:rPr>
              <a:t>  </a:t>
            </a:r>
            <a:r>
              <a:rPr lang="en-US" sz="1800" dirty="0">
                <a:solidFill>
                  <a:schemeClr val="bg1"/>
                </a:solidFill>
              </a:rPr>
              <a:t>(SAMHSA)</a:t>
            </a:r>
          </a:p>
          <a:p>
            <a:pPr marL="228600" indent="-228600">
              <a:buClr>
                <a:srgbClr val="E6C467"/>
              </a:buClr>
              <a:buFont typeface="Wingdings" pitchFamily="2" charset="2"/>
              <a:buChar char="§"/>
            </a:pPr>
            <a:r>
              <a:rPr lang="en-US" sz="1800" u="sng" dirty="0">
                <a:solidFill>
                  <a:srgbClr val="E6C467"/>
                </a:solidFill>
                <a:hlinkClick r:id="rId5">
                  <a:extLst>
                    <a:ext uri="{A12FA001-AC4F-418D-AE19-62706E023703}">
                      <ahyp:hlinkClr xmlns:ahyp="http://schemas.microsoft.com/office/drawing/2018/hyperlinkcolor" val="tx"/>
                    </a:ext>
                  </a:extLst>
                </a:hlinkClick>
              </a:rPr>
              <a:t>Tips for Social Distancing, Quarantine and Isolation</a:t>
            </a:r>
            <a:r>
              <a:rPr lang="en-US" sz="1800" dirty="0">
                <a:solidFill>
                  <a:srgbClr val="E6C467"/>
                </a:solidFill>
              </a:rPr>
              <a:t>  </a:t>
            </a:r>
            <a:r>
              <a:rPr lang="en-US" sz="1800" dirty="0">
                <a:solidFill>
                  <a:schemeClr val="bg1"/>
                </a:solidFill>
              </a:rPr>
              <a:t>(SAMHSA)</a:t>
            </a:r>
            <a:r>
              <a:rPr lang="en-US" sz="1800" dirty="0"/>
              <a:t> </a:t>
            </a:r>
          </a:p>
          <a:p>
            <a:pPr marL="228600" indent="-228600">
              <a:buClr>
                <a:srgbClr val="E6C467"/>
              </a:buClr>
              <a:buFont typeface="Wingdings" pitchFamily="2" charset="2"/>
              <a:buChar char="§"/>
            </a:pPr>
            <a:r>
              <a:rPr lang="en-US" sz="1800" u="sng" dirty="0">
                <a:solidFill>
                  <a:srgbClr val="E6C467"/>
                </a:solidFill>
                <a:hlinkClick r:id="rId6">
                  <a:extLst>
                    <a:ext uri="{A12FA001-AC4F-418D-AE19-62706E023703}">
                      <ahyp:hlinkClr xmlns:ahyp="http://schemas.microsoft.com/office/drawing/2018/hyperlinkcolor" val="tx"/>
                    </a:ext>
                  </a:extLst>
                </a:hlinkClick>
              </a:rPr>
              <a:t>Psychological First Aid</a:t>
            </a:r>
            <a:r>
              <a:rPr lang="en-US" sz="1800" dirty="0">
                <a:solidFill>
                  <a:srgbClr val="E6C467"/>
                </a:solidFill>
              </a:rPr>
              <a:t> </a:t>
            </a:r>
            <a:r>
              <a:rPr lang="en-US" sz="1800" dirty="0">
                <a:solidFill>
                  <a:schemeClr val="bg1"/>
                </a:solidFill>
              </a:rPr>
              <a:t>(National Child Traumatic Stress Network)</a:t>
            </a:r>
          </a:p>
          <a:p>
            <a:pPr>
              <a:buClr>
                <a:srgbClr val="E6C467"/>
              </a:buClr>
              <a:buFont typeface="Wingdings" pitchFamily="2" charset="2"/>
              <a:buChar char="§"/>
            </a:pPr>
            <a:r>
              <a:rPr lang="en-US" sz="1800" dirty="0">
                <a:solidFill>
                  <a:srgbClr val="E6C467"/>
                </a:solidFill>
                <a:latin typeface="Rockwell" panose="02060603020205020403" pitchFamily="18" charset="0"/>
                <a:hlinkClick r:id="rId7">
                  <a:extLst>
                    <a:ext uri="{A12FA001-AC4F-418D-AE19-62706E023703}">
                      <ahyp:hlinkClr xmlns:ahyp="http://schemas.microsoft.com/office/drawing/2018/hyperlinkcolor" val="tx"/>
                    </a:ext>
                  </a:extLst>
                </a:hlinkClick>
              </a:rPr>
              <a:t>Building Your Resilience</a:t>
            </a:r>
            <a:endParaRPr lang="en-US" sz="1800" dirty="0">
              <a:solidFill>
                <a:srgbClr val="E6C467"/>
              </a:solidFill>
              <a:latin typeface="Rockwell" panose="02060603020205020403" pitchFamily="18" charset="0"/>
            </a:endParaRPr>
          </a:p>
          <a:p>
            <a:pPr>
              <a:buClr>
                <a:srgbClr val="E6C467"/>
              </a:buClr>
              <a:buFont typeface="Wingdings" pitchFamily="2" charset="2"/>
              <a:buChar char="§"/>
            </a:pPr>
            <a:r>
              <a:rPr lang="en-US" sz="1800" dirty="0">
                <a:solidFill>
                  <a:srgbClr val="E6C467"/>
                </a:solidFill>
                <a:latin typeface="Rockwell" panose="02060603020205020403" pitchFamily="18" charset="0"/>
                <a:hlinkClick r:id="rId8">
                  <a:extLst>
                    <a:ext uri="{A12FA001-AC4F-418D-AE19-62706E023703}">
                      <ahyp:hlinkClr xmlns:ahyp="http://schemas.microsoft.com/office/drawing/2018/hyperlinkcolor" val="tx"/>
                    </a:ext>
                  </a:extLst>
                </a:hlinkClick>
              </a:rPr>
              <a:t>Student Support </a:t>
            </a:r>
            <a:r>
              <a:rPr lang="en-US" sz="1800" dirty="0" err="1">
                <a:solidFill>
                  <a:srgbClr val="E6C467"/>
                </a:solidFill>
                <a:latin typeface="Rockwell" panose="02060603020205020403" pitchFamily="18" charset="0"/>
                <a:hlinkClick r:id="rId8">
                  <a:extLst>
                    <a:ext uri="{A12FA001-AC4F-418D-AE19-62706E023703}">
                      <ahyp:hlinkClr xmlns:ahyp="http://schemas.microsoft.com/office/drawing/2018/hyperlinkcolor" val="tx"/>
                    </a:ext>
                  </a:extLst>
                </a:hlinkClick>
              </a:rPr>
              <a:t>Servics</a:t>
            </a:r>
            <a:r>
              <a:rPr lang="en-US" sz="1800" dirty="0">
                <a:solidFill>
                  <a:srgbClr val="E6C467"/>
                </a:solidFill>
                <a:latin typeface="Rockwell" panose="02060603020205020403" pitchFamily="18" charset="0"/>
                <a:hlinkClick r:id="rId8">
                  <a:extLst>
                    <a:ext uri="{A12FA001-AC4F-418D-AE19-62706E023703}">
                      <ahyp:hlinkClr xmlns:ahyp="http://schemas.microsoft.com/office/drawing/2018/hyperlinkcolor" val="tx"/>
                    </a:ext>
                  </a:extLst>
                </a:hlinkClick>
              </a:rPr>
              <a:t> Project</a:t>
            </a:r>
            <a:br>
              <a:rPr lang="en-US" sz="1800" dirty="0">
                <a:solidFill>
                  <a:srgbClr val="E6C467"/>
                </a:solidFill>
              </a:rPr>
            </a:br>
            <a:endParaRPr lang="en-US" sz="1800" dirty="0">
              <a:solidFill>
                <a:srgbClr val="E6C467"/>
              </a:solidFill>
            </a:endParaRPr>
          </a:p>
        </p:txBody>
      </p:sp>
      <p:pic>
        <p:nvPicPr>
          <p:cNvPr id="6" name="Picture 5" descr="A picture containing text, indoor, book, shelf&#10;&#10;Description automatically generated">
            <a:extLst>
              <a:ext uri="{FF2B5EF4-FFF2-40B4-BE49-F238E27FC236}">
                <a16:creationId xmlns:a16="http://schemas.microsoft.com/office/drawing/2014/main" id="{E092D35D-56DC-364D-A55B-788ED0C56C39}"/>
              </a:ext>
            </a:extLst>
          </p:cNvPr>
          <p:cNvPicPr>
            <a:picLocks noChangeAspect="1"/>
          </p:cNvPicPr>
          <p:nvPr/>
        </p:nvPicPr>
        <p:blipFill>
          <a:blip r:embed="rId9"/>
          <a:stretch>
            <a:fillRect/>
          </a:stretch>
        </p:blipFill>
        <p:spPr>
          <a:xfrm>
            <a:off x="96923" y="257432"/>
            <a:ext cx="3791284" cy="6343135"/>
          </a:xfrm>
          <a:prstGeom prst="rect">
            <a:avLst/>
          </a:prstGeom>
        </p:spPr>
      </p:pic>
    </p:spTree>
    <p:extLst>
      <p:ext uri="{BB962C8B-B14F-4D97-AF65-F5344CB8AC3E}">
        <p14:creationId xmlns:p14="http://schemas.microsoft.com/office/powerpoint/2010/main" val="15597551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4355-3808-8348-BADF-9184FD870EB8}"/>
              </a:ext>
            </a:extLst>
          </p:cNvPr>
          <p:cNvSpPr>
            <a:spLocks noGrp="1"/>
          </p:cNvSpPr>
          <p:nvPr>
            <p:ph type="title" idx="4294967295"/>
          </p:nvPr>
        </p:nvSpPr>
        <p:spPr>
          <a:xfrm>
            <a:off x="4040907" y="0"/>
            <a:ext cx="5129547" cy="1063625"/>
          </a:xfrm>
        </p:spPr>
        <p:txBody>
          <a:bodyPr anchor="ctr">
            <a:normAutofit/>
          </a:bodyPr>
          <a:lstStyle/>
          <a:p>
            <a:r>
              <a:rPr lang="en-US" dirty="0">
                <a:solidFill>
                  <a:schemeClr val="bg1"/>
                </a:solidFill>
              </a:rPr>
              <a:t>Additional Resources</a:t>
            </a:r>
            <a:endParaRPr lang="en-US" sz="1800" dirty="0">
              <a:solidFill>
                <a:schemeClr val="bg1"/>
              </a:solidFill>
            </a:endParaRPr>
          </a:p>
        </p:txBody>
      </p:sp>
      <p:sp>
        <p:nvSpPr>
          <p:cNvPr id="3" name="Content Placeholder 2">
            <a:extLst>
              <a:ext uri="{FF2B5EF4-FFF2-40B4-BE49-F238E27FC236}">
                <a16:creationId xmlns:a16="http://schemas.microsoft.com/office/drawing/2014/main" id="{DEC55702-E498-2546-8D68-F0143ABE173B}"/>
              </a:ext>
            </a:extLst>
          </p:cNvPr>
          <p:cNvSpPr>
            <a:spLocks noGrp="1"/>
          </p:cNvSpPr>
          <p:nvPr>
            <p:ph type="body" idx="4294967295"/>
          </p:nvPr>
        </p:nvSpPr>
        <p:spPr>
          <a:xfrm>
            <a:off x="4040907" y="940055"/>
            <a:ext cx="5050987" cy="5669381"/>
          </a:xfrm>
        </p:spPr>
        <p:txBody>
          <a:bodyPr>
            <a:noAutofit/>
          </a:bodyPr>
          <a:lstStyle/>
          <a:p>
            <a:pPr marL="0" indent="0">
              <a:spcBef>
                <a:spcPts val="0"/>
              </a:spcBef>
              <a:spcAft>
                <a:spcPts val="600"/>
              </a:spcAft>
              <a:buClr>
                <a:srgbClr val="E6C467"/>
              </a:buClr>
              <a:buNone/>
            </a:pPr>
            <a:r>
              <a:rPr lang="en-US" sz="1400" b="1" dirty="0">
                <a:solidFill>
                  <a:schemeClr val="bg1"/>
                </a:solidFill>
              </a:rPr>
              <a:t>If you feel you or someone in your household may harm themselves or someone else:</a:t>
            </a:r>
          </a:p>
          <a:p>
            <a:pPr>
              <a:spcBef>
                <a:spcPts val="0"/>
              </a:spcBef>
              <a:spcAft>
                <a:spcPts val="600"/>
              </a:spcAft>
              <a:buClr>
                <a:srgbClr val="E6C467"/>
              </a:buClr>
            </a:pPr>
            <a:r>
              <a:rPr lang="en-US" sz="1200" u="sng" dirty="0">
                <a:solidFill>
                  <a:srgbClr val="E6C467"/>
                </a:solidFill>
                <a:hlinkClick r:id="rId2">
                  <a:extLst>
                    <a:ext uri="{A12FA001-AC4F-418D-AE19-62706E023703}">
                      <ahyp:hlinkClr xmlns:ahyp="http://schemas.microsoft.com/office/drawing/2018/hyperlinkcolor" val="tx"/>
                    </a:ext>
                  </a:extLst>
                </a:hlinkClick>
              </a:rPr>
              <a:t>National Suicide Prevention Lifeline</a:t>
            </a:r>
            <a:endParaRPr lang="en-US" sz="1200" dirty="0">
              <a:solidFill>
                <a:srgbClr val="E6C467"/>
              </a:solidFill>
            </a:endParaRPr>
          </a:p>
          <a:p>
            <a:pPr marL="571500" lvl="3">
              <a:spcBef>
                <a:spcPts val="0"/>
              </a:spcBef>
              <a:spcAft>
                <a:spcPts val="600"/>
              </a:spcAft>
              <a:buClr>
                <a:srgbClr val="E6C467"/>
              </a:buClr>
              <a:buFont typeface="Wingdings" pitchFamily="2" charset="2"/>
              <a:buChar char="Ø"/>
            </a:pPr>
            <a:r>
              <a:rPr lang="en-US" sz="1100" dirty="0">
                <a:solidFill>
                  <a:schemeClr val="bg1"/>
                </a:solidFill>
              </a:rPr>
              <a:t>Toll-free number 1-800-273-TALK (1-800-273-8255)</a:t>
            </a:r>
          </a:p>
          <a:p>
            <a:pPr marL="571500" lvl="3">
              <a:spcBef>
                <a:spcPts val="0"/>
              </a:spcBef>
              <a:spcAft>
                <a:spcPts val="600"/>
              </a:spcAft>
              <a:buClr>
                <a:srgbClr val="E6C467"/>
              </a:buClr>
              <a:buFont typeface="Wingdings" pitchFamily="2" charset="2"/>
              <a:buChar char="Ø"/>
            </a:pPr>
            <a:r>
              <a:rPr lang="en-US" sz="1100" dirty="0">
                <a:solidFill>
                  <a:schemeClr val="bg1"/>
                </a:solidFill>
              </a:rPr>
              <a:t>The</a:t>
            </a:r>
            <a:r>
              <a:rPr lang="en-US" sz="1100" dirty="0">
                <a:solidFill>
                  <a:srgbClr val="E6C467"/>
                </a:solidFill>
              </a:rPr>
              <a:t> </a:t>
            </a:r>
            <a:r>
              <a:rPr lang="en-US" sz="1100" u="sng" dirty="0">
                <a:solidFill>
                  <a:srgbClr val="E6C467"/>
                </a:solidFill>
                <a:hlinkClick r:id="rId3">
                  <a:extLst>
                    <a:ext uri="{A12FA001-AC4F-418D-AE19-62706E023703}">
                      <ahyp:hlinkClr xmlns:ahyp="http://schemas.microsoft.com/office/drawing/2018/hyperlinkcolor" val="tx"/>
                    </a:ext>
                  </a:extLst>
                </a:hlinkClick>
              </a:rPr>
              <a:t>Online Lifeline Crisis Chat</a:t>
            </a:r>
            <a:r>
              <a:rPr lang="en-US" sz="1100" dirty="0">
                <a:solidFill>
                  <a:srgbClr val="0000FF"/>
                </a:solidFill>
              </a:rPr>
              <a:t> </a:t>
            </a:r>
            <a:r>
              <a:rPr lang="en-US" sz="1100" dirty="0">
                <a:solidFill>
                  <a:schemeClr val="bg1"/>
                </a:solidFill>
              </a:rPr>
              <a:t>is free and confidential. You’ll be connected to a skilled, trained counselor in your area.</a:t>
            </a:r>
          </a:p>
          <a:p>
            <a:pPr>
              <a:spcBef>
                <a:spcPts val="0"/>
              </a:spcBef>
              <a:spcAft>
                <a:spcPts val="600"/>
              </a:spcAft>
              <a:buClr>
                <a:srgbClr val="E6C467"/>
              </a:buClr>
            </a:pPr>
            <a:r>
              <a:rPr lang="en-US" sz="1200" u="sng" dirty="0">
                <a:solidFill>
                  <a:srgbClr val="E6C467"/>
                </a:solidFill>
                <a:hlinkClick r:id="rId4">
                  <a:extLst>
                    <a:ext uri="{A12FA001-AC4F-418D-AE19-62706E023703}">
                      <ahyp:hlinkClr xmlns:ahyp="http://schemas.microsoft.com/office/drawing/2018/hyperlinkcolor" val="tx"/>
                    </a:ext>
                  </a:extLst>
                </a:hlinkClick>
              </a:rPr>
              <a:t>National Domestic Violence Hotline</a:t>
            </a:r>
            <a:endParaRPr lang="en-US" sz="1200" dirty="0">
              <a:solidFill>
                <a:srgbClr val="E6C467"/>
              </a:solidFill>
            </a:endParaRPr>
          </a:p>
          <a:p>
            <a:pPr marL="548640" lvl="2">
              <a:spcBef>
                <a:spcPts val="0"/>
              </a:spcBef>
              <a:spcAft>
                <a:spcPts val="600"/>
              </a:spcAft>
              <a:buClr>
                <a:srgbClr val="E6C467"/>
              </a:buClr>
              <a:buFont typeface="Wingdings" pitchFamily="2" charset="2"/>
              <a:buChar char="Ø"/>
            </a:pPr>
            <a:r>
              <a:rPr lang="en-US" sz="1100" dirty="0">
                <a:solidFill>
                  <a:schemeClr val="bg1"/>
                </a:solidFill>
              </a:rPr>
              <a:t>  Call 1-800-799-7233 and TTY 1-800-787-3224</a:t>
            </a:r>
          </a:p>
          <a:p>
            <a:pPr marL="0" indent="0">
              <a:lnSpc>
                <a:spcPct val="100000"/>
              </a:lnSpc>
              <a:spcBef>
                <a:spcPts val="600"/>
              </a:spcBef>
              <a:spcAft>
                <a:spcPts val="600"/>
              </a:spcAft>
              <a:buClr>
                <a:srgbClr val="E6C467"/>
              </a:buClr>
              <a:buNone/>
            </a:pPr>
            <a:r>
              <a:rPr lang="en-US" sz="1400" b="1" dirty="0">
                <a:solidFill>
                  <a:schemeClr val="bg1"/>
                </a:solidFill>
              </a:rPr>
              <a:t>If you are feeling overwhelmed with emotions like sadness, depression or anxiety:</a:t>
            </a:r>
          </a:p>
          <a:p>
            <a:pPr>
              <a:spcBef>
                <a:spcPts val="0"/>
              </a:spcBef>
              <a:spcAft>
                <a:spcPts val="600"/>
              </a:spcAft>
              <a:buClr>
                <a:srgbClr val="E6C467"/>
              </a:buClr>
            </a:pPr>
            <a:r>
              <a:rPr lang="en-US" sz="1200" u="sng" dirty="0">
                <a:solidFill>
                  <a:srgbClr val="E6C467"/>
                </a:solidFill>
                <a:hlinkClick r:id="rId5">
                  <a:extLst>
                    <a:ext uri="{A12FA001-AC4F-418D-AE19-62706E023703}">
                      <ahyp:hlinkClr xmlns:ahyp="http://schemas.microsoft.com/office/drawing/2018/hyperlinkcolor" val="tx"/>
                    </a:ext>
                  </a:extLst>
                </a:hlinkClick>
              </a:rPr>
              <a:t>Disaster Distress Helpline</a:t>
            </a:r>
            <a:endParaRPr lang="en-US" sz="1200" dirty="0">
              <a:solidFill>
                <a:srgbClr val="E6C467"/>
              </a:solidFill>
            </a:endParaRPr>
          </a:p>
          <a:p>
            <a:pPr marL="576072" lvl="2">
              <a:spcBef>
                <a:spcPts val="0"/>
              </a:spcBef>
              <a:spcAft>
                <a:spcPts val="600"/>
              </a:spcAft>
              <a:buClr>
                <a:srgbClr val="E6C467"/>
              </a:buClr>
              <a:buFont typeface="Wingdings" pitchFamily="2" charset="2"/>
              <a:buChar char="Ø"/>
            </a:pPr>
            <a:r>
              <a:rPr lang="en-US" sz="1100" dirty="0">
                <a:solidFill>
                  <a:schemeClr val="bg1"/>
                </a:solidFill>
              </a:rPr>
              <a:t>Call 1-800-985-5990 or text </a:t>
            </a:r>
            <a:r>
              <a:rPr lang="en-US" sz="1100" dirty="0" err="1">
                <a:solidFill>
                  <a:schemeClr val="bg1"/>
                </a:solidFill>
              </a:rPr>
              <a:t>TalkWithUs</a:t>
            </a:r>
            <a:r>
              <a:rPr lang="en-US" sz="1100" dirty="0">
                <a:solidFill>
                  <a:schemeClr val="bg1"/>
                </a:solidFill>
              </a:rPr>
              <a:t> to 66746.</a:t>
            </a:r>
          </a:p>
          <a:p>
            <a:pPr marL="576072" lvl="2">
              <a:spcBef>
                <a:spcPts val="0"/>
              </a:spcBef>
              <a:spcAft>
                <a:spcPts val="600"/>
              </a:spcAft>
              <a:buClr>
                <a:srgbClr val="E6C467"/>
              </a:buClr>
              <a:buFont typeface="Wingdings" pitchFamily="2" charset="2"/>
              <a:buChar char="Ø"/>
            </a:pPr>
            <a:r>
              <a:rPr lang="en-US" sz="1100" dirty="0">
                <a:solidFill>
                  <a:schemeClr val="bg1"/>
                </a:solidFill>
              </a:rPr>
              <a:t>Check with your employer for information about possible employee assistance program resources.</a:t>
            </a:r>
          </a:p>
          <a:p>
            <a:pPr marL="0" indent="0">
              <a:spcBef>
                <a:spcPts val="600"/>
              </a:spcBef>
              <a:spcAft>
                <a:spcPts val="600"/>
              </a:spcAft>
              <a:buClr>
                <a:srgbClr val="E6C467"/>
              </a:buClr>
              <a:buNone/>
            </a:pPr>
            <a:r>
              <a:rPr lang="en-US" sz="1400" b="1" dirty="0">
                <a:solidFill>
                  <a:schemeClr val="bg1"/>
                </a:solidFill>
              </a:rPr>
              <a:t>If you need to find treatment or mental health providers in your area:</a:t>
            </a:r>
          </a:p>
          <a:p>
            <a:pPr>
              <a:spcBef>
                <a:spcPts val="0"/>
              </a:spcBef>
              <a:spcAft>
                <a:spcPts val="600"/>
              </a:spcAft>
              <a:buClr>
                <a:srgbClr val="E6C467"/>
              </a:buClr>
            </a:pPr>
            <a:r>
              <a:rPr lang="en-US" sz="1200" u="sng" dirty="0">
                <a:solidFill>
                  <a:srgbClr val="E6C467"/>
                </a:solidFill>
                <a:hlinkClick r:id="rId6">
                  <a:extLst>
                    <a:ext uri="{A12FA001-AC4F-418D-AE19-62706E023703}">
                      <ahyp:hlinkClr xmlns:ahyp="http://schemas.microsoft.com/office/drawing/2018/hyperlinkcolor" val="tx"/>
                    </a:ext>
                  </a:extLst>
                </a:hlinkClick>
              </a:rPr>
              <a:t>Substance Abuse and Mental Health Services Administration (SAMHSA) Find Treatmen</a:t>
            </a:r>
            <a:r>
              <a:rPr lang="en-US" sz="1200" u="sng" dirty="0">
                <a:solidFill>
                  <a:srgbClr val="E6C467"/>
                </a:solidFill>
              </a:rPr>
              <a:t>t</a:t>
            </a:r>
            <a:endParaRPr lang="en-US" sz="1200" dirty="0">
              <a:solidFill>
                <a:srgbClr val="E6C467"/>
              </a:solidFill>
            </a:endParaRPr>
          </a:p>
          <a:p>
            <a:pPr marL="0" indent="0">
              <a:lnSpc>
                <a:spcPct val="100000"/>
              </a:lnSpc>
              <a:spcBef>
                <a:spcPts val="600"/>
              </a:spcBef>
              <a:spcAft>
                <a:spcPts val="600"/>
              </a:spcAft>
              <a:buClr>
                <a:srgbClr val="E6C467"/>
              </a:buClr>
              <a:buNone/>
            </a:pPr>
            <a:r>
              <a:rPr lang="en-US" sz="1400" b="1" dirty="0">
                <a:solidFill>
                  <a:schemeClr val="bg1"/>
                </a:solidFill>
              </a:rPr>
              <a:t>COVID-19 Resources</a:t>
            </a:r>
            <a:endParaRPr lang="en-US" sz="1400" dirty="0">
              <a:solidFill>
                <a:schemeClr val="bg1"/>
              </a:solidFill>
            </a:endParaRPr>
          </a:p>
          <a:p>
            <a:pPr>
              <a:spcBef>
                <a:spcPts val="0"/>
              </a:spcBef>
              <a:spcAft>
                <a:spcPts val="600"/>
              </a:spcAft>
              <a:buClr>
                <a:srgbClr val="E6C467"/>
              </a:buClr>
            </a:pPr>
            <a:r>
              <a:rPr lang="en-US" sz="1200" u="sng" dirty="0">
                <a:solidFill>
                  <a:srgbClr val="E6C467"/>
                </a:solidFill>
                <a:hlinkClick r:id="rId7">
                  <a:extLst>
                    <a:ext uri="{A12FA001-AC4F-418D-AE19-62706E023703}">
                      <ahyp:hlinkClr xmlns:ahyp="http://schemas.microsoft.com/office/drawing/2018/hyperlinkcolor" val="tx"/>
                    </a:ext>
                  </a:extLst>
                </a:hlinkClick>
              </a:rPr>
              <a:t>NIOSH Workplace Safety and Health Topic</a:t>
            </a:r>
            <a:endParaRPr lang="en-US" sz="1200" dirty="0">
              <a:solidFill>
                <a:srgbClr val="E6C467"/>
              </a:solidFill>
            </a:endParaRPr>
          </a:p>
          <a:p>
            <a:pPr>
              <a:spcBef>
                <a:spcPts val="0"/>
              </a:spcBef>
              <a:spcAft>
                <a:spcPts val="600"/>
              </a:spcAft>
              <a:buClr>
                <a:srgbClr val="E6C467"/>
              </a:buClr>
            </a:pPr>
            <a:r>
              <a:rPr lang="en-US" sz="1200" u="sng" dirty="0">
                <a:solidFill>
                  <a:srgbClr val="E6C467"/>
                </a:solidFill>
                <a:hlinkClick r:id="rId8">
                  <a:extLst>
                    <a:ext uri="{A12FA001-AC4F-418D-AE19-62706E023703}">
                      <ahyp:hlinkClr xmlns:ahyp="http://schemas.microsoft.com/office/drawing/2018/hyperlinkcolor" val="tx"/>
                    </a:ext>
                  </a:extLst>
                </a:hlinkClick>
              </a:rPr>
              <a:t>CDC COVID-19</a:t>
            </a:r>
            <a:endParaRPr lang="en-US" sz="1200" dirty="0">
              <a:solidFill>
                <a:srgbClr val="E6C467"/>
              </a:solidFill>
            </a:endParaRPr>
          </a:p>
          <a:p>
            <a:pPr>
              <a:spcBef>
                <a:spcPts val="0"/>
              </a:spcBef>
              <a:spcAft>
                <a:spcPts val="600"/>
              </a:spcAft>
              <a:buClr>
                <a:srgbClr val="E6C467"/>
              </a:buClr>
            </a:pPr>
            <a:r>
              <a:rPr lang="en-US" sz="1200" dirty="0">
                <a:solidFill>
                  <a:schemeClr val="bg1"/>
                </a:solidFill>
              </a:rPr>
              <a:t>CDCINFO: 1-800-CDC-INFO (1-800-232-4636) </a:t>
            </a:r>
            <a:br>
              <a:rPr lang="en-US" sz="1200" dirty="0">
                <a:solidFill>
                  <a:schemeClr val="bg1"/>
                </a:solidFill>
              </a:rPr>
            </a:br>
            <a:r>
              <a:rPr lang="en-US" sz="1200" dirty="0">
                <a:solidFill>
                  <a:schemeClr val="bg1"/>
                </a:solidFill>
              </a:rPr>
              <a:t>TTY: 1-888-232-6348 | Website: </a:t>
            </a:r>
            <a:r>
              <a:rPr lang="en-US" sz="1200" u="sng" dirty="0">
                <a:solidFill>
                  <a:srgbClr val="E6C467"/>
                </a:solidFill>
                <a:hlinkClick r:id="rId9">
                  <a:extLst>
                    <a:ext uri="{A12FA001-AC4F-418D-AE19-62706E023703}">
                      <ahyp:hlinkClr xmlns:ahyp="http://schemas.microsoft.com/office/drawing/2018/hyperlinkcolor" val="tx"/>
                    </a:ext>
                  </a:extLst>
                </a:hlinkClick>
              </a:rPr>
              <a:t>cdc.gov/info</a:t>
            </a:r>
            <a:br>
              <a:rPr lang="en-US" sz="1200" dirty="0"/>
            </a:br>
            <a:endParaRPr lang="en-US" sz="1200" dirty="0"/>
          </a:p>
          <a:p>
            <a:pPr>
              <a:buClr>
                <a:srgbClr val="E6C467"/>
              </a:buClr>
            </a:pPr>
            <a:br>
              <a:rPr lang="en-US" sz="1800" dirty="0"/>
            </a:br>
            <a:endParaRPr lang="en-US" sz="1800" dirty="0"/>
          </a:p>
        </p:txBody>
      </p:sp>
      <p:pic>
        <p:nvPicPr>
          <p:cNvPr id="7" name="Picture 6" descr="A picture containing text, indoor, book, shelf&#10;&#10;Description automatically generated">
            <a:extLst>
              <a:ext uri="{FF2B5EF4-FFF2-40B4-BE49-F238E27FC236}">
                <a16:creationId xmlns:a16="http://schemas.microsoft.com/office/drawing/2014/main" id="{A6FFAA5D-AB45-C949-8CCE-DC8708750383}"/>
              </a:ext>
            </a:extLst>
          </p:cNvPr>
          <p:cNvPicPr>
            <a:picLocks noChangeAspect="1"/>
          </p:cNvPicPr>
          <p:nvPr/>
        </p:nvPicPr>
        <p:blipFill>
          <a:blip r:embed="rId10"/>
          <a:stretch>
            <a:fillRect/>
          </a:stretch>
        </p:blipFill>
        <p:spPr>
          <a:xfrm>
            <a:off x="96923" y="257432"/>
            <a:ext cx="3791284" cy="6343135"/>
          </a:xfrm>
          <a:prstGeom prst="rect">
            <a:avLst/>
          </a:prstGeom>
        </p:spPr>
      </p:pic>
    </p:spTree>
    <p:extLst>
      <p:ext uri="{BB962C8B-B14F-4D97-AF65-F5344CB8AC3E}">
        <p14:creationId xmlns:p14="http://schemas.microsoft.com/office/powerpoint/2010/main" val="9675349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A56858-F709-4870-99AF-22A6DC9CC491}"/>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354" r="4354"/>
          <a:stretch/>
        </p:blipFill>
        <p:spPr>
          <a:xfrm>
            <a:off x="2879897" y="857250"/>
            <a:ext cx="3743325" cy="5143500"/>
          </a:xfrm>
          <a:prstGeom prst="rect">
            <a:avLst/>
          </a:prstGeom>
        </p:spPr>
      </p:pic>
    </p:spTree>
    <p:extLst>
      <p:ext uri="{BB962C8B-B14F-4D97-AF65-F5344CB8AC3E}">
        <p14:creationId xmlns:p14="http://schemas.microsoft.com/office/powerpoint/2010/main" val="5208933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36F207-DC1D-784E-A5FB-A5F7580E3660}"/>
              </a:ext>
            </a:extLst>
          </p:cNvPr>
          <p:cNvSpPr>
            <a:spLocks noGrp="1"/>
          </p:cNvSpPr>
          <p:nvPr>
            <p:ph type="sldNum" sz="quarter" idx="12"/>
          </p:nvPr>
        </p:nvSpPr>
        <p:spPr/>
        <p:txBody>
          <a:bodyPr/>
          <a:lstStyle/>
          <a:p>
            <a:fld id="{DB8176F0-D97F-AE43-A7BC-A3F62FF6113A}" type="slidenum">
              <a:rPr lang="en-US" smtClean="0">
                <a:latin typeface="Calibri" panose="020F0502020204030204" pitchFamily="34" charset="0"/>
                <a:cs typeface="Calibri" panose="020F0502020204030204" pitchFamily="34" charset="0"/>
              </a:rPr>
              <a:pPr/>
              <a:t>185</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4E5A8AB-BE1F-394D-8BB4-A97383A0F46F}"/>
              </a:ext>
            </a:extLst>
          </p:cNvPr>
          <p:cNvSpPr txBox="1"/>
          <p:nvPr/>
        </p:nvSpPr>
        <p:spPr>
          <a:xfrm>
            <a:off x="631825" y="242234"/>
            <a:ext cx="2921313" cy="1323439"/>
          </a:xfrm>
          <a:prstGeom prst="rect">
            <a:avLst/>
          </a:prstGeom>
          <a:noFill/>
        </p:spPr>
        <p:txBody>
          <a:bodyPr wrap="none" lIns="91440" tIns="45720" rIns="91440" bIns="45720" rtlCol="0" anchor="t">
            <a:spAutoFit/>
          </a:bodyPr>
          <a:lstStyle/>
          <a:p>
            <a:pPr algn="r"/>
            <a:r>
              <a:rPr lang="en-US" sz="3200" dirty="0">
                <a:latin typeface="Calibri" panose="020F0502020204030204" pitchFamily="34" charset="0"/>
                <a:cs typeface="Calibri" panose="020F0502020204030204" pitchFamily="34" charset="0"/>
              </a:rPr>
              <a:t>Bureau Contacts</a:t>
            </a:r>
          </a:p>
          <a:p>
            <a:pPr algn="ctr"/>
            <a:r>
              <a:rPr lang="en-US" sz="1600" u="sng" dirty="0">
                <a:solidFill>
                  <a:srgbClr val="1B377D"/>
                </a:solidFill>
                <a:latin typeface="Calibri" panose="020F0502020204030204" pitchFamily="34" charset="0"/>
                <a:ea typeface="Bangla MN" charset="0"/>
                <a:cs typeface="Calibri" panose="020F0502020204030204" pitchFamily="34" charset="0"/>
                <a:hlinkClick r:id="rId2">
                  <a:extLst>
                    <a:ext uri="{A12FA001-AC4F-418D-AE19-62706E023703}">
                      <ahyp:hlinkClr xmlns:ahyp="http://schemas.microsoft.com/office/drawing/2018/hyperlinkcolor" val="tx"/>
                    </a:ext>
                  </a:extLst>
                </a:hlinkClick>
              </a:rPr>
              <a:t>sss.usf.edu</a:t>
            </a:r>
            <a:endParaRPr lang="en-US" sz="1600" u="sng" dirty="0">
              <a:solidFill>
                <a:srgbClr val="1B377D"/>
              </a:solidFill>
              <a:latin typeface="Calibri" panose="020F0502020204030204" pitchFamily="34" charset="0"/>
              <a:ea typeface="Bangla MN" charset="0"/>
              <a:cs typeface="Calibri" panose="020F0502020204030204" pitchFamily="34" charset="0"/>
            </a:endParaRPr>
          </a:p>
          <a:p>
            <a:endParaRPr lang="en-US" sz="1600" dirty="0">
              <a:solidFill>
                <a:srgbClr val="1B377D"/>
              </a:solidFill>
              <a:latin typeface="Calibri" panose="020F0502020204030204" pitchFamily="34" charset="0"/>
              <a:cs typeface="Calibri" panose="020F0502020204030204" pitchFamily="34" charset="0"/>
            </a:endParaRPr>
          </a:p>
          <a:p>
            <a:pPr algn="r"/>
            <a:endParaRPr lang="en-US" sz="1600" dirty="0">
              <a:solidFill>
                <a:srgbClr val="1B377D"/>
              </a:solidFill>
              <a:latin typeface="Calibri" panose="020F0502020204030204" pitchFamily="34" charset="0"/>
              <a:cs typeface="Calibri" panose="020F0502020204030204" pitchFamily="34" charset="0"/>
            </a:endParaRPr>
          </a:p>
        </p:txBody>
      </p:sp>
      <p:sp>
        <p:nvSpPr>
          <p:cNvPr id="5" name="Subtitle 1">
            <a:extLst>
              <a:ext uri="{FF2B5EF4-FFF2-40B4-BE49-F238E27FC236}">
                <a16:creationId xmlns:a16="http://schemas.microsoft.com/office/drawing/2014/main" id="{F8696730-7E1A-D74E-A603-CAFA5BA69182}"/>
              </a:ext>
            </a:extLst>
          </p:cNvPr>
          <p:cNvSpPr txBox="1">
            <a:spLocks/>
          </p:cNvSpPr>
          <p:nvPr/>
        </p:nvSpPr>
        <p:spPr>
          <a:xfrm>
            <a:off x="5261318" y="126898"/>
            <a:ext cx="3773454" cy="820333"/>
          </a:xfrm>
          <a:prstGeom prst="rect">
            <a:avLst/>
          </a:prstGeom>
        </p:spPr>
        <p:txBody>
          <a:bodyPr vert="horz" lIns="91440" tIns="45720" rIns="91440" bIns="45720" rtlCol="0" anchor="t">
            <a:noAutofit/>
          </a:bodyPr>
          <a:lstStyle>
            <a:lvl1pPr marL="228600" indent="-228600" algn="l" defTabSz="914400" rtl="0" eaLnBrk="1" latinLnBrk="0" hangingPunct="1">
              <a:spcBef>
                <a:spcPts val="2000"/>
              </a:spcBef>
              <a:buClr>
                <a:srgbClr val="3B3F72"/>
              </a:buClr>
              <a:buSzPct val="75000"/>
              <a:buFont typeface="Wingdings" pitchFamily="2" charset="2"/>
              <a:buChar char="n"/>
              <a:defRPr sz="2000" kern="1200">
                <a:solidFill>
                  <a:schemeClr val="tx1">
                    <a:lumMod val="65000"/>
                    <a:lumOff val="35000"/>
                  </a:schemeClr>
                </a:solidFill>
                <a:latin typeface="+mn-lt"/>
                <a:ea typeface="+mn-ea"/>
                <a:cs typeface="Bangla MN"/>
              </a:defRPr>
            </a:lvl1pPr>
            <a:lvl2pPr marL="4572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2pPr>
            <a:lvl3pPr marL="6858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3pPr>
            <a:lvl4pPr marL="9144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4pPr>
            <a:lvl5pPr marL="11430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r">
              <a:spcBef>
                <a:spcPts val="0"/>
              </a:spcBef>
              <a:buFont typeface="Wingdings" pitchFamily="2" charset="2"/>
              <a:buNone/>
            </a:pPr>
            <a:r>
              <a:rPr lang="en-US" sz="1050" dirty="0">
                <a:solidFill>
                  <a:schemeClr val="tx1"/>
                </a:solidFill>
                <a:latin typeface="Calibri" panose="020F0502020204030204" pitchFamily="34" charset="0"/>
                <a:cs typeface="Calibri" panose="020F0502020204030204" pitchFamily="34" charset="0"/>
              </a:rPr>
              <a:t>Bureau of Student Support Services</a:t>
            </a:r>
          </a:p>
          <a:p>
            <a:pPr marL="0" indent="0" algn="r">
              <a:spcBef>
                <a:spcPts val="0"/>
              </a:spcBef>
              <a:buFont typeface="Wingdings" pitchFamily="2" charset="2"/>
              <a:buNone/>
            </a:pPr>
            <a:r>
              <a:rPr lang="en-US" sz="1050" dirty="0">
                <a:solidFill>
                  <a:schemeClr val="tx1"/>
                </a:solidFill>
                <a:latin typeface="Calibri" panose="020F0502020204030204" pitchFamily="34" charset="0"/>
                <a:cs typeface="Calibri" panose="020F0502020204030204" pitchFamily="34" charset="0"/>
              </a:rPr>
              <a:t>325 W. Gaines Street, Suite 644</a:t>
            </a:r>
          </a:p>
          <a:p>
            <a:pPr marL="0" indent="0" algn="r">
              <a:spcBef>
                <a:spcPts val="0"/>
              </a:spcBef>
              <a:buFont typeface="Wingdings" pitchFamily="2" charset="2"/>
              <a:buNone/>
            </a:pPr>
            <a:r>
              <a:rPr lang="en-US" sz="1050" dirty="0">
                <a:solidFill>
                  <a:schemeClr val="tx1"/>
                </a:solidFill>
                <a:latin typeface="Calibri" panose="020F0502020204030204" pitchFamily="34" charset="0"/>
                <a:cs typeface="Calibri" panose="020F0502020204030204" pitchFamily="34" charset="0"/>
              </a:rPr>
              <a:t>Tallahassee, FL 32399</a:t>
            </a:r>
          </a:p>
          <a:p>
            <a:pPr marL="0" indent="0" algn="r">
              <a:spcBef>
                <a:spcPts val="0"/>
              </a:spcBef>
              <a:buFont typeface="Wingdings" pitchFamily="2" charset="2"/>
              <a:buNone/>
            </a:pPr>
            <a:r>
              <a:rPr lang="en-US" sz="1050" dirty="0">
                <a:latin typeface="Calibri" panose="020F0502020204030204" pitchFamily="34" charset="0"/>
                <a:ea typeface="Bangla MN" charset="0"/>
                <a:cs typeface="Calibri" panose="020F0502020204030204" pitchFamily="34" charset="0"/>
              </a:rPr>
              <a:t>850-245-7851</a:t>
            </a:r>
          </a:p>
          <a:p>
            <a:pPr marL="0" indent="0" algn="r">
              <a:spcBef>
                <a:spcPts val="0"/>
              </a:spcBef>
              <a:buFont typeface="Wingdings" pitchFamily="2" charset="2"/>
              <a:buNone/>
            </a:pPr>
            <a:r>
              <a:rPr lang="en-US" sz="1050" u="sng" dirty="0">
                <a:solidFill>
                  <a:srgbClr val="1B377D"/>
                </a:solidFill>
                <a:latin typeface="Calibri" panose="020F0502020204030204" pitchFamily="34" charset="0"/>
                <a:ea typeface="Bangla MN" charset="0"/>
                <a:cs typeface="Calibri" panose="020F0502020204030204" pitchFamily="34" charset="0"/>
                <a:hlinkClick r:id="rId2">
                  <a:extLst>
                    <a:ext uri="{A12FA001-AC4F-418D-AE19-62706E023703}">
                      <ahyp:hlinkClr xmlns:ahyp="http://schemas.microsoft.com/office/drawing/2018/hyperlinkcolor" val="tx"/>
                    </a:ext>
                  </a:extLst>
                </a:hlinkClick>
              </a:rPr>
              <a:t>sss.usf.edu</a:t>
            </a:r>
            <a:endParaRPr lang="en-US" sz="1050" u="sng" dirty="0">
              <a:solidFill>
                <a:srgbClr val="1B377D"/>
              </a:solidFill>
              <a:latin typeface="Calibri" panose="020F0502020204030204" pitchFamily="34" charset="0"/>
              <a:ea typeface="Bangla MN" charset="0"/>
              <a:cs typeface="Calibri" panose="020F0502020204030204" pitchFamily="34" charset="0"/>
            </a:endParaRPr>
          </a:p>
          <a:p>
            <a:pPr marL="0" indent="0" algn="r">
              <a:spcBef>
                <a:spcPts val="0"/>
              </a:spcBef>
              <a:buFont typeface="Wingdings" pitchFamily="2" charset="2"/>
              <a:buNone/>
            </a:pPr>
            <a:endParaRPr lang="en-US" sz="1050" dirty="0">
              <a:solidFill>
                <a:schemeClr val="tx1"/>
              </a:solidFill>
              <a:latin typeface="Calibri" panose="020F0502020204030204" pitchFamily="34" charset="0"/>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7DEDF468-449F-6041-8DD5-3AF511875667}"/>
              </a:ext>
            </a:extLst>
          </p:cNvPr>
          <p:cNvPicPr>
            <a:picLocks noChangeAspect="1"/>
          </p:cNvPicPr>
          <p:nvPr/>
        </p:nvPicPr>
        <p:blipFill>
          <a:blip r:embed="rId3"/>
          <a:stretch>
            <a:fillRect/>
          </a:stretch>
        </p:blipFill>
        <p:spPr>
          <a:xfrm>
            <a:off x="1230983" y="4424774"/>
            <a:ext cx="3257137" cy="2381207"/>
          </a:xfrm>
          <a:prstGeom prst="rect">
            <a:avLst/>
          </a:prstGeom>
        </p:spPr>
      </p:pic>
      <p:sp>
        <p:nvSpPr>
          <p:cNvPr id="7" name="TextBox 6">
            <a:extLst>
              <a:ext uri="{FF2B5EF4-FFF2-40B4-BE49-F238E27FC236}">
                <a16:creationId xmlns:a16="http://schemas.microsoft.com/office/drawing/2014/main" id="{0500E7BA-9A06-A14A-83B7-E65FA93E7278}"/>
              </a:ext>
            </a:extLst>
          </p:cNvPr>
          <p:cNvSpPr txBox="1"/>
          <p:nvPr/>
        </p:nvSpPr>
        <p:spPr>
          <a:xfrm>
            <a:off x="6281591" y="1181066"/>
            <a:ext cx="2753181"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panose="020F0502020204030204" pitchFamily="34" charset="0"/>
                <a:cs typeface="Calibri" panose="020F0502020204030204" pitchFamily="34" charset="0"/>
              </a:rPr>
              <a:t>Curtis Williams, Program Director</a:t>
            </a:r>
          </a:p>
          <a:p>
            <a:r>
              <a:rPr lang="en-US" sz="1100" dirty="0">
                <a:latin typeface="Calibri" panose="020F0502020204030204" pitchFamily="34" charset="0"/>
                <a:cs typeface="Calibri" panose="020F0502020204030204" pitchFamily="34" charset="0"/>
              </a:rPr>
              <a:t>Youth Mental Health Awareness</a:t>
            </a:r>
          </a:p>
          <a:p>
            <a:r>
              <a:rPr lang="en-US" sz="1100" dirty="0">
                <a:solidFill>
                  <a:srgbClr val="0000F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Curtis.Williams@fldoe.org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Joseph Ashmore</a:t>
            </a:r>
          </a:p>
          <a:p>
            <a:r>
              <a:rPr lang="en-US" sz="1100" dirty="0">
                <a:latin typeface="Calibri" panose="020F0502020204030204" pitchFamily="34" charset="0"/>
                <a:cs typeface="Calibri" panose="020F0502020204030204" pitchFamily="34" charset="0"/>
              </a:rPr>
              <a:t>Training Support Specialist</a:t>
            </a:r>
          </a:p>
          <a:p>
            <a:r>
              <a:rPr lang="en-US" sz="1100" dirty="0">
                <a:solidFill>
                  <a:srgbClr val="0000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Joseph.Ashmore@fldoe.org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Thomas Garrett</a:t>
            </a:r>
          </a:p>
          <a:p>
            <a:r>
              <a:rPr lang="en-US" sz="1100" dirty="0">
                <a:latin typeface="Calibri" panose="020F0502020204030204" pitchFamily="34" charset="0"/>
                <a:cs typeface="Calibri" panose="020F0502020204030204" pitchFamily="34" charset="0"/>
              </a:rPr>
              <a:t>Program Analyst, PEER/MTS</a:t>
            </a:r>
            <a:endParaRPr lang="en-US" sz="1100" dirty="0">
              <a:solidFill>
                <a:srgbClr val="B86FB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a:p>
            <a:r>
              <a:rPr lang="en-US" sz="1100" dirty="0" err="1">
                <a:solidFill>
                  <a:srgbClr val="0000FF"/>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Thomas.Garrett@fldoe.org</a:t>
            </a:r>
            <a:endParaRPr lang="en-US" sz="1100" dirty="0">
              <a:solidFill>
                <a:srgbClr val="0000FF"/>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ea typeface="+mn-lt"/>
                <a:cs typeface="Calibri" panose="020F0502020204030204" pitchFamily="34" charset="0"/>
              </a:rPr>
              <a:t>Jan </a:t>
            </a:r>
            <a:r>
              <a:rPr lang="en-US" sz="1100" dirty="0" err="1">
                <a:latin typeface="Calibri" panose="020F0502020204030204" pitchFamily="34" charset="0"/>
                <a:ea typeface="+mn-lt"/>
                <a:cs typeface="Calibri" panose="020F0502020204030204" pitchFamily="34" charset="0"/>
              </a:rPr>
              <a:t>Oberschlake</a:t>
            </a:r>
            <a:endParaRPr lang="en-US" sz="1100" dirty="0">
              <a:latin typeface="Calibri" panose="020F0502020204030204" pitchFamily="34" charset="0"/>
              <a:ea typeface="+mn-lt"/>
              <a:cs typeface="Calibri" panose="020F0502020204030204" pitchFamily="34" charset="0"/>
            </a:endParaRPr>
          </a:p>
          <a:p>
            <a:r>
              <a:rPr lang="en-US" sz="1100" dirty="0">
                <a:latin typeface="Calibri" panose="020F0502020204030204" pitchFamily="34" charset="0"/>
                <a:ea typeface="+mn-lt"/>
                <a:cs typeface="Calibri" panose="020F0502020204030204" pitchFamily="34" charset="0"/>
              </a:rPr>
              <a:t>Systems Analyst, PEER</a:t>
            </a:r>
            <a:endParaRPr lang="en-US" dirty="0">
              <a:latin typeface="Calibri" panose="020F0502020204030204" pitchFamily="34" charset="0"/>
              <a:ea typeface="+mn-lt"/>
              <a:cs typeface="Calibri" panose="020F0502020204030204" pitchFamily="34" charset="0"/>
            </a:endParaRPr>
          </a:p>
          <a:p>
            <a:r>
              <a:rPr lang="en-US" sz="1100" dirty="0">
                <a:solidFill>
                  <a:srgbClr val="0000FF"/>
                </a:solidFill>
                <a:latin typeface="Calibri" panose="020F0502020204030204" pitchFamily="34" charset="0"/>
                <a:ea typeface="+mn-lt"/>
                <a:cs typeface="Calibri" panose="020F0502020204030204" pitchFamily="34" charset="0"/>
                <a:hlinkClick r:id="rId7">
                  <a:extLst>
                    <a:ext uri="{A12FA001-AC4F-418D-AE19-62706E023703}">
                      <ahyp:hlinkClr xmlns:ahyp="http://schemas.microsoft.com/office/drawing/2018/hyperlinkcolor" val="tx"/>
                    </a:ext>
                  </a:extLst>
                </a:hlinkClick>
              </a:rPr>
              <a:t>Jan.Oberschlake@fldoe.org</a:t>
            </a:r>
            <a:endParaRPr lang="en-US"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Rebecca </a:t>
            </a:r>
            <a:r>
              <a:rPr lang="en-US" sz="1100" dirty="0" err="1">
                <a:latin typeface="Calibri" panose="020F0502020204030204" pitchFamily="34" charset="0"/>
                <a:cs typeface="Calibri" panose="020F0502020204030204" pitchFamily="34" charset="0"/>
              </a:rPr>
              <a:t>Moistner</a:t>
            </a:r>
            <a:r>
              <a:rPr lang="en-US" sz="1100" dirty="0">
                <a:latin typeface="Calibri" panose="020F0502020204030204" pitchFamily="34" charset="0"/>
                <a:cs typeface="Calibri" panose="020F0502020204030204" pitchFamily="34" charset="0"/>
              </a:rPr>
              <a:t>, BA</a:t>
            </a:r>
          </a:p>
          <a:p>
            <a:r>
              <a:rPr lang="en-US" sz="1100" dirty="0">
                <a:latin typeface="Calibri" panose="020F0502020204030204" pitchFamily="34" charset="0"/>
                <a:cs typeface="Calibri" panose="020F0502020204030204" pitchFamily="34" charset="0"/>
              </a:rPr>
              <a:t>EMACS Coordinator</a:t>
            </a:r>
            <a:endParaRPr lang="en-US" sz="1100" dirty="0">
              <a:solidFill>
                <a:srgbClr val="B86FB7"/>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endParaRPr>
          </a:p>
          <a:p>
            <a:r>
              <a:rPr lang="en-US" sz="1100" dirty="0" err="1">
                <a:solidFill>
                  <a:srgbClr val="0000FF"/>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Rebecca.Moistner@fldoe.org</a:t>
            </a:r>
            <a:endParaRPr lang="en-US" sz="1100" dirty="0">
              <a:solidFill>
                <a:srgbClr val="0000FF"/>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endParaRPr>
          </a:p>
          <a:p>
            <a:endParaRPr lang="en-US" sz="1100" dirty="0">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Support Staff</a:t>
            </a:r>
          </a:p>
          <a:p>
            <a:pPr>
              <a:spcAft>
                <a:spcPts val="600"/>
              </a:spcAft>
            </a:pPr>
            <a:r>
              <a:rPr lang="en-US" sz="1100" dirty="0">
                <a:solidFill>
                  <a:srgbClr val="0000FF"/>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LaSandra.Barnhill@fldoe.org</a:t>
            </a:r>
            <a:endParaRPr lang="en-US" sz="1100" dirty="0">
              <a:solidFill>
                <a:srgbClr val="0000FF"/>
              </a:solidFill>
              <a:latin typeface="Calibri" panose="020F0502020204030204" pitchFamily="34" charset="0"/>
              <a:cs typeface="Calibri" panose="020F0502020204030204" pitchFamily="34" charset="0"/>
            </a:endParaRPr>
          </a:p>
          <a:p>
            <a:pPr>
              <a:spcAft>
                <a:spcPts val="600"/>
              </a:spcAft>
            </a:pPr>
            <a:r>
              <a:rPr lang="en-US" sz="1100" dirty="0">
                <a:solidFill>
                  <a:srgbClr val="0000FF"/>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Liane.Schuessler@fldoe.org</a:t>
            </a:r>
            <a:endParaRPr lang="en-US" sz="1100" dirty="0">
              <a:solidFill>
                <a:srgbClr val="0000FF"/>
              </a:solidFill>
              <a:latin typeface="Calibri" panose="020F0502020204030204" pitchFamily="34" charset="0"/>
              <a:cs typeface="Calibri" panose="020F0502020204030204" pitchFamily="34" charset="0"/>
            </a:endParaRPr>
          </a:p>
          <a:p>
            <a:pPr>
              <a:spcAft>
                <a:spcPts val="600"/>
              </a:spcAft>
            </a:pPr>
            <a:r>
              <a:rPr lang="en-US" sz="1100" dirty="0">
                <a:solidFill>
                  <a:srgbClr val="0000FF"/>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Marsha.Studdard@fldoe.org</a:t>
            </a:r>
            <a:endParaRPr lang="en-US" sz="1100" dirty="0">
              <a:solidFill>
                <a:srgbClr val="0000FF"/>
              </a:solidFill>
              <a:latin typeface="Calibri" panose="020F0502020204030204" pitchFamily="34" charset="0"/>
              <a:cs typeface="Calibri" panose="020F0502020204030204" pitchFamily="34" charset="0"/>
            </a:endParaRPr>
          </a:p>
          <a:p>
            <a:pPr>
              <a:spcAft>
                <a:spcPts val="600"/>
              </a:spcAft>
            </a:pPr>
            <a:r>
              <a:rPr lang="en-US" sz="1100" dirty="0">
                <a:solidFill>
                  <a:srgbClr val="0000FF"/>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Barbara.Williams1@fldoe.org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3131408-5798-D249-884C-3C8608C57789}"/>
              </a:ext>
            </a:extLst>
          </p:cNvPr>
          <p:cNvSpPr txBox="1"/>
          <p:nvPr/>
        </p:nvSpPr>
        <p:spPr>
          <a:xfrm>
            <a:off x="631825" y="1259759"/>
            <a:ext cx="2479985" cy="3354765"/>
          </a:xfrm>
          <a:prstGeom prst="rect">
            <a:avLst/>
          </a:prstGeom>
          <a:noFill/>
        </p:spPr>
        <p:txBody>
          <a:bodyPr wrap="square" lIns="91440" tIns="45720" rIns="91440" bIns="45720" rtlCol="0" anchor="t">
            <a:spAutoFit/>
          </a:bodyPr>
          <a:lstStyle/>
          <a:p>
            <a:r>
              <a:rPr lang="en-US" sz="1100" dirty="0">
                <a:latin typeface="Calibri" panose="020F0502020204030204" pitchFamily="34" charset="0"/>
                <a:cs typeface="Calibri" panose="020F0502020204030204" pitchFamily="34" charset="0"/>
              </a:rPr>
              <a:t>Andrew </a:t>
            </a:r>
            <a:r>
              <a:rPr lang="en-US" sz="1100" dirty="0" err="1">
                <a:latin typeface="Calibri" panose="020F0502020204030204" pitchFamily="34" charset="0"/>
                <a:cs typeface="Calibri" panose="020F0502020204030204" pitchFamily="34" charset="0"/>
              </a:rPr>
              <a:t>Weatherill</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Project Director</a:t>
            </a:r>
          </a:p>
          <a:p>
            <a:r>
              <a:rPr lang="en-US" sz="1100" dirty="0">
                <a:solidFill>
                  <a:srgbClr val="0000FF"/>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Andrew.Weatherill@fldoe.org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Dr. </a:t>
            </a:r>
            <a:r>
              <a:rPr lang="en-US" sz="1100" dirty="0">
                <a:latin typeface="Calibri" panose="020F0502020204030204" pitchFamily="34" charset="0"/>
                <a:ea typeface="Bangla MN" charset="0"/>
                <a:cs typeface="Calibri" panose="020F0502020204030204" pitchFamily="34" charset="0"/>
              </a:rPr>
              <a:t>José</a:t>
            </a:r>
            <a:r>
              <a:rPr lang="en-US" sz="1100" dirty="0">
                <a:latin typeface="Calibri" panose="020F0502020204030204" pitchFamily="34" charset="0"/>
                <a:cs typeface="Calibri" panose="020F0502020204030204" pitchFamily="34" charset="0"/>
              </a:rPr>
              <a:t> Castillo</a:t>
            </a:r>
          </a:p>
          <a:p>
            <a:r>
              <a:rPr lang="en-US" sz="1100" dirty="0">
                <a:latin typeface="Calibri" panose="020F0502020204030204" pitchFamily="34" charset="0"/>
                <a:cs typeface="Calibri" panose="020F0502020204030204" pitchFamily="34" charset="0"/>
              </a:rPr>
              <a:t>Principal Investigator</a:t>
            </a:r>
          </a:p>
          <a:p>
            <a:r>
              <a:rPr lang="en-US" sz="1100" u="sng" dirty="0">
                <a:solidFill>
                  <a:srgbClr val="0000FF"/>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jmcastil@usf.edu</a:t>
            </a:r>
            <a:endParaRPr lang="en-US" sz="1100" u="sng" dirty="0">
              <a:solidFill>
                <a:srgbClr val="0000FF"/>
              </a:solidFill>
              <a:latin typeface="Calibri" panose="020F0502020204030204" pitchFamily="34" charset="0"/>
              <a:cs typeface="Calibri" panose="020F0502020204030204" pitchFamily="34" charset="0"/>
            </a:endParaRPr>
          </a:p>
          <a:p>
            <a:endParaRPr lang="en-US" sz="1100" u="sng"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Jesus Aviles, MS </a:t>
            </a:r>
          </a:p>
          <a:p>
            <a:r>
              <a:rPr lang="en-US" sz="1100" dirty="0">
                <a:latin typeface="Calibri" panose="020F0502020204030204" pitchFamily="34" charset="0"/>
                <a:cs typeface="Calibri" panose="020F0502020204030204" pitchFamily="34" charset="0"/>
              </a:rPr>
              <a:t>School Psychology Consultant</a:t>
            </a:r>
          </a:p>
          <a:p>
            <a:r>
              <a:rPr lang="en-US" sz="1100" dirty="0">
                <a:solidFill>
                  <a:srgbClr val="0000FF"/>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Jesus.Aviles@fldoe.org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r>
              <a:rPr lang="en-US" sz="1100" dirty="0" err="1">
                <a:latin typeface="Calibri" panose="020F0502020204030204" pitchFamily="34" charset="0"/>
                <a:ea typeface="+mn-lt"/>
                <a:cs typeface="Calibri" panose="020F0502020204030204" pitchFamily="34" charset="0"/>
              </a:rPr>
              <a:t>Nanci</a:t>
            </a:r>
            <a:r>
              <a:rPr lang="en-US" sz="1100" dirty="0">
                <a:latin typeface="Calibri" panose="020F0502020204030204" pitchFamily="34" charset="0"/>
                <a:ea typeface="+mn-lt"/>
                <a:cs typeface="Calibri" panose="020F0502020204030204" pitchFamily="34" charset="0"/>
              </a:rPr>
              <a:t> English, BS</a:t>
            </a:r>
          </a:p>
          <a:p>
            <a:r>
              <a:rPr lang="en-US" sz="1100" dirty="0">
                <a:latin typeface="Calibri" panose="020F0502020204030204" pitchFamily="34" charset="0"/>
                <a:ea typeface="+mn-lt"/>
                <a:cs typeface="Calibri" panose="020F0502020204030204" pitchFamily="34" charset="0"/>
              </a:rPr>
              <a:t>Medicaid Consultant</a:t>
            </a:r>
          </a:p>
          <a:p>
            <a:r>
              <a:rPr lang="en-US" sz="1100" dirty="0">
                <a:solidFill>
                  <a:srgbClr val="0000FF"/>
                </a:solidFill>
                <a:latin typeface="Calibri" panose="020F0502020204030204" pitchFamily="34" charset="0"/>
                <a:ea typeface="+mn-lt"/>
                <a:cs typeface="Calibri" panose="020F0502020204030204" pitchFamily="34" charset="0"/>
                <a:hlinkClick r:id="rId16">
                  <a:extLst>
                    <a:ext uri="{A12FA001-AC4F-418D-AE19-62706E023703}">
                      <ahyp:hlinkClr xmlns:ahyp="http://schemas.microsoft.com/office/drawing/2018/hyperlinkcolor" val="tx"/>
                    </a:ext>
                  </a:extLst>
                </a:hlinkClick>
              </a:rPr>
              <a:t>Nanci.English@fldoe.org</a:t>
            </a:r>
            <a:endParaRPr lang="en-US" sz="1100" dirty="0">
              <a:solidFill>
                <a:srgbClr val="0000FF"/>
              </a:solidFill>
              <a:latin typeface="Calibri" panose="020F0502020204030204" pitchFamily="34" charset="0"/>
              <a:ea typeface="+mn-lt"/>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endParaRPr lang="en-US" sz="1100" u="sng" dirty="0">
              <a:latin typeface="Calibri" panose="020F0502020204030204" pitchFamily="34" charset="0"/>
              <a:cs typeface="Calibri" panose="020F0502020204030204" pitchFamily="34" charset="0"/>
            </a:endParaRPr>
          </a:p>
          <a:p>
            <a:endParaRPr lang="en-US" sz="1100" u="sng" dirty="0">
              <a:solidFill>
                <a:srgbClr val="1B377D"/>
              </a:solidFill>
              <a:latin typeface="Calibri" panose="020F0502020204030204" pitchFamily="34" charset="0"/>
              <a:cs typeface="Calibri" panose="020F0502020204030204" pitchFamily="34" charset="0"/>
            </a:endParaRPr>
          </a:p>
          <a:p>
            <a:endParaRPr lang="en-US" sz="1400" u="sng" dirty="0">
              <a:solidFill>
                <a:srgbClr val="1B377D"/>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D7E1470-4FC2-674D-B4B7-BA3A7521A581}"/>
              </a:ext>
            </a:extLst>
          </p:cNvPr>
          <p:cNvSpPr txBox="1"/>
          <p:nvPr/>
        </p:nvSpPr>
        <p:spPr>
          <a:xfrm>
            <a:off x="3338439" y="1242622"/>
            <a:ext cx="2716524" cy="4662815"/>
          </a:xfrm>
          <a:prstGeom prst="rect">
            <a:avLst/>
          </a:prstGeom>
          <a:noFill/>
        </p:spPr>
        <p:txBody>
          <a:bodyPr wrap="square" lIns="91440" tIns="45720" rIns="91440" bIns="45720" rtlCol="0" anchor="t">
            <a:spAutoFit/>
          </a:bodyPr>
          <a:lstStyle/>
          <a:p>
            <a:r>
              <a:rPr lang="en-US" sz="1100" dirty="0" err="1">
                <a:latin typeface="Calibri" panose="020F0502020204030204" pitchFamily="34" charset="0"/>
                <a:cs typeface="Calibri" panose="020F0502020204030204" pitchFamily="34" charset="0"/>
              </a:rPr>
              <a:t>Damera</a:t>
            </a:r>
            <a:r>
              <a:rPr lang="en-US" sz="1100" dirty="0">
                <a:latin typeface="Calibri" panose="020F0502020204030204" pitchFamily="34" charset="0"/>
                <a:cs typeface="Calibri" panose="020F0502020204030204" pitchFamily="34" charset="0"/>
              </a:rPr>
              <a:t> Hopkins, MEd </a:t>
            </a:r>
          </a:p>
          <a:p>
            <a:r>
              <a:rPr lang="en-US" sz="1100" dirty="0">
                <a:latin typeface="Calibri" panose="020F0502020204030204" pitchFamily="34" charset="0"/>
                <a:cs typeface="Calibri" panose="020F0502020204030204" pitchFamily="34" charset="0"/>
              </a:rPr>
              <a:t>School Counseling Consultant</a:t>
            </a:r>
          </a:p>
          <a:p>
            <a:r>
              <a:rPr lang="en-US" sz="1100" u="sng" dirty="0">
                <a:solidFill>
                  <a:srgbClr val="0000FF"/>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Damera.Hopkins@fldoe.org</a:t>
            </a:r>
            <a:endParaRPr lang="en-US" sz="1100" u="sng" dirty="0">
              <a:solidFill>
                <a:srgbClr val="0000FF"/>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Teresa Masterson, MEd, BSN, RN </a:t>
            </a:r>
          </a:p>
          <a:p>
            <a:r>
              <a:rPr lang="en-US" sz="1100" dirty="0">
                <a:latin typeface="Calibri" panose="020F0502020204030204" pitchFamily="34" charset="0"/>
                <a:cs typeface="Calibri" panose="020F0502020204030204" pitchFamily="34" charset="0"/>
              </a:rPr>
              <a:t>School Nurse Consultant</a:t>
            </a:r>
          </a:p>
          <a:p>
            <a:r>
              <a:rPr lang="en-US" sz="1100" dirty="0">
                <a:solidFill>
                  <a:srgbClr val="0000FF"/>
                </a:solidFill>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Teresa.Masterson@fldoe.org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ea typeface="+mn-lt"/>
              <a:cs typeface="Calibri" panose="020F0502020204030204" pitchFamily="34" charset="0"/>
            </a:endParaRPr>
          </a:p>
          <a:p>
            <a:r>
              <a:rPr lang="en-US" sz="1100" dirty="0">
                <a:latin typeface="Calibri" panose="020F0502020204030204" pitchFamily="34" charset="0"/>
                <a:ea typeface="+mn-lt"/>
                <a:cs typeface="Calibri" panose="020F0502020204030204" pitchFamily="34" charset="0"/>
              </a:rPr>
              <a:t>Martha Rodriguez, MSW, LCSW</a:t>
            </a:r>
          </a:p>
          <a:p>
            <a:r>
              <a:rPr lang="en-US" sz="1100" dirty="0">
                <a:latin typeface="Calibri" panose="020F0502020204030204" pitchFamily="34" charset="0"/>
                <a:cs typeface="Calibri" panose="020F0502020204030204" pitchFamily="34" charset="0"/>
              </a:rPr>
              <a:t>School Social Work and Mental Health Consultant</a:t>
            </a:r>
            <a:endParaRPr lang="en-US" sz="1100" dirty="0">
              <a:latin typeface="Calibri" panose="020F0502020204030204" pitchFamily="34" charset="0"/>
              <a:ea typeface="+mn-lt"/>
              <a:cs typeface="Calibri" panose="020F0502020204030204" pitchFamily="34" charset="0"/>
            </a:endParaRPr>
          </a:p>
          <a:p>
            <a:r>
              <a:rPr lang="en-US" sz="1100" dirty="0">
                <a:solidFill>
                  <a:srgbClr val="0000FF"/>
                </a:solidFill>
                <a:latin typeface="Calibri" panose="020F0502020204030204" pitchFamily="34" charset="0"/>
                <a:cs typeface="Calibri" panose="020F0502020204030204" pitchFamily="34" charset="0"/>
                <a:hlinkClick r:id="rId19">
                  <a:extLst>
                    <a:ext uri="{A12FA001-AC4F-418D-AE19-62706E023703}">
                      <ahyp:hlinkClr xmlns:ahyp="http://schemas.microsoft.com/office/drawing/2018/hyperlinkcolor" val="tx"/>
                    </a:ext>
                  </a:extLst>
                </a:hlinkClick>
              </a:rPr>
              <a:t>Martha.Rodriguez@fldoe.org</a:t>
            </a:r>
            <a:endParaRPr lang="en-US" sz="1100" dirty="0">
              <a:solidFill>
                <a:srgbClr val="0000FF"/>
              </a:solidFill>
              <a:latin typeface="Calibri" panose="020F0502020204030204" pitchFamily="34" charset="0"/>
              <a:cs typeface="Calibri" panose="020F0502020204030204" pitchFamily="34" charset="0"/>
            </a:endParaRPr>
          </a:p>
          <a:p>
            <a:endParaRPr lang="en-US" sz="1100" u="sng" dirty="0">
              <a:solidFill>
                <a:srgbClr val="1B377D"/>
              </a:solidFill>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Felicia </a:t>
            </a:r>
            <a:r>
              <a:rPr lang="en-US" sz="1100" dirty="0" err="1">
                <a:latin typeface="Calibri" panose="020F0502020204030204" pitchFamily="34" charset="0"/>
                <a:cs typeface="Calibri" panose="020F0502020204030204" pitchFamily="34" charset="0"/>
              </a:rPr>
              <a:t>Trumpler</a:t>
            </a:r>
            <a:r>
              <a:rPr lang="en-US" sz="1100" dirty="0">
                <a:latin typeface="Calibri" panose="020F0502020204030204" pitchFamily="34" charset="0"/>
                <a:cs typeface="Calibri" panose="020F0502020204030204" pitchFamily="34" charset="0"/>
              </a:rPr>
              <a:t>, </a:t>
            </a:r>
            <a:r>
              <a:rPr lang="en-US" sz="1100" dirty="0" err="1">
                <a:latin typeface="Calibri" panose="020F0502020204030204" pitchFamily="34" charset="0"/>
                <a:cs typeface="Calibri" panose="020F0502020204030204" pitchFamily="34" charset="0"/>
              </a:rPr>
              <a:t>MA.Ed</a:t>
            </a: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School Counseling Consultant</a:t>
            </a:r>
          </a:p>
          <a:p>
            <a:r>
              <a:rPr lang="en-US" sz="1100" dirty="0">
                <a:solidFill>
                  <a:srgbClr val="0000FF"/>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Felicia.Trumpler@fldoe.org</a:t>
            </a:r>
            <a:endParaRPr lang="en-US" sz="1100" dirty="0">
              <a:solidFill>
                <a:srgbClr val="0000FF"/>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TBA</a:t>
            </a:r>
          </a:p>
          <a:p>
            <a:r>
              <a:rPr lang="en-US" sz="1100" dirty="0">
                <a:latin typeface="Calibri" panose="020F0502020204030204" pitchFamily="34" charset="0"/>
                <a:cs typeface="Calibri" panose="020F0502020204030204" pitchFamily="34" charset="0"/>
              </a:rPr>
              <a:t>School Social Work Consultant</a:t>
            </a:r>
            <a:endParaRPr lang="en-US" sz="1100" dirty="0">
              <a:solidFill>
                <a:srgbClr val="1B377D"/>
              </a:solidFill>
              <a:latin typeface="Calibri" panose="020F0502020204030204" pitchFamily="34" charset="0"/>
              <a:cs typeface="Calibri" panose="020F0502020204030204" pitchFamily="34" charset="0"/>
              <a:hlinkClick r:id="rId21"/>
            </a:endParaRPr>
          </a:p>
          <a:p>
            <a:endParaRPr lang="en-US" sz="1100" dirty="0">
              <a:solidFill>
                <a:srgbClr val="1B377D"/>
              </a:solidFill>
              <a:latin typeface="Calibri" panose="020F0502020204030204" pitchFamily="34" charset="0"/>
              <a:ea typeface="+mn-lt"/>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a:p>
            <a:endParaRPr lang="en-US" sz="1100" dirty="0">
              <a:solidFill>
                <a:srgbClr val="1B37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4275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ubtitle 1">
            <a:extLst>
              <a:ext uri="{FF2B5EF4-FFF2-40B4-BE49-F238E27FC236}">
                <a16:creationId xmlns:a16="http://schemas.microsoft.com/office/drawing/2014/main" id="{F16A017E-8468-4507-A864-D0F31DFCA2D7}"/>
              </a:ext>
            </a:extLst>
          </p:cNvPr>
          <p:cNvSpPr>
            <a:spLocks noGrp="1"/>
          </p:cNvSpPr>
          <p:nvPr>
            <p:ph type="subTitle" idx="1"/>
          </p:nvPr>
        </p:nvSpPr>
        <p:spPr>
          <a:xfrm>
            <a:off x="1143000" y="5227638"/>
            <a:ext cx="6858000" cy="387350"/>
          </a:xfrm>
        </p:spPr>
        <p:txBody>
          <a:bodyPr>
            <a:normAutofit fontScale="92500" lnSpcReduction="20000"/>
          </a:bodyPr>
          <a:lstStyle/>
          <a:p>
            <a:endParaRPr lang="en-US" altLang="en-US"/>
          </a:p>
        </p:txBody>
      </p:sp>
    </p:spTree>
    <p:extLst>
      <p:ext uri="{BB962C8B-B14F-4D97-AF65-F5344CB8AC3E}">
        <p14:creationId xmlns:p14="http://schemas.microsoft.com/office/powerpoint/2010/main" val="235689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A127-0F28-4838-BC72-DF32B9BF81C0}"/>
              </a:ext>
            </a:extLst>
          </p:cNvPr>
          <p:cNvSpPr>
            <a:spLocks noGrp="1"/>
          </p:cNvSpPr>
          <p:nvPr>
            <p:ph type="title"/>
          </p:nvPr>
        </p:nvSpPr>
        <p:spPr>
          <a:noFill/>
        </p:spPr>
        <p:txBody>
          <a:bodyPr>
            <a:normAutofit/>
          </a:bodyPr>
          <a:lstStyle/>
          <a:p>
            <a:pPr algn="ctr"/>
            <a:r>
              <a:rPr lang="en-US" altLang="en-US" sz="2400" dirty="0">
                <a:solidFill>
                  <a:schemeClr val="bg1"/>
                </a:solidFill>
                <a:ea typeface="ＭＳ Ｐゴシック" pitchFamily="34" charset="-128"/>
                <a:cs typeface="Arial" pitchFamily="34" charset="0"/>
              </a:rPr>
              <a:t>Florida Medallion Scholar (FMS) Bright Futures Scholarship via AICE Curriculum completion</a:t>
            </a:r>
          </a:p>
        </p:txBody>
      </p:sp>
      <p:sp>
        <p:nvSpPr>
          <p:cNvPr id="3" name="Content Placeholder 2">
            <a:extLst>
              <a:ext uri="{FF2B5EF4-FFF2-40B4-BE49-F238E27FC236}">
                <a16:creationId xmlns:a16="http://schemas.microsoft.com/office/drawing/2014/main" id="{AD4CF27B-E5DE-44AB-A0DC-74FA3973DF3D}"/>
              </a:ext>
            </a:extLst>
          </p:cNvPr>
          <p:cNvSpPr>
            <a:spLocks noGrp="1"/>
          </p:cNvSpPr>
          <p:nvPr>
            <p:ph idx="1"/>
          </p:nvPr>
        </p:nvSpPr>
        <p:spPr>
          <a:xfrm>
            <a:off x="498474" y="1446551"/>
            <a:ext cx="4493251" cy="4927355"/>
          </a:xfrm>
          <a:noFill/>
        </p:spPr>
        <p:txBody>
          <a:bodyPr anchor="ctr">
            <a:normAutofit/>
          </a:bodyPr>
          <a:lstStyle/>
          <a:p>
            <a:pPr lvl="1">
              <a:spcBef>
                <a:spcPts val="0"/>
              </a:spcBef>
              <a:spcAft>
                <a:spcPts val="600"/>
              </a:spcAft>
            </a:pPr>
            <a:r>
              <a:rPr lang="en-US" altLang="en-US" sz="1900" dirty="0">
                <a:solidFill>
                  <a:schemeClr val="bg1"/>
                </a:solidFill>
                <a:ea typeface="ＭＳ Ｐゴシック" pitchFamily="34" charset="-128"/>
                <a:cs typeface="Arial" pitchFamily="34" charset="0"/>
              </a:rPr>
              <a:t>Complete AICE Curriculum based on AICE courses and corresponding AICE exams taken prior to July of graduation year (or December if graduating midyear)</a:t>
            </a:r>
          </a:p>
          <a:p>
            <a:pPr lvl="1">
              <a:spcBef>
                <a:spcPts val="0"/>
              </a:spcBef>
              <a:spcAft>
                <a:spcPts val="600"/>
              </a:spcAft>
            </a:pPr>
            <a:r>
              <a:rPr lang="en-US" altLang="en-US" sz="1900" dirty="0">
                <a:solidFill>
                  <a:schemeClr val="bg1"/>
                </a:solidFill>
                <a:ea typeface="ＭＳ Ｐゴシック" pitchFamily="34" charset="-128"/>
                <a:cs typeface="Arial" pitchFamily="34" charset="0"/>
              </a:rPr>
              <a:t>All AICE Exams do not have to be passed</a:t>
            </a:r>
          </a:p>
          <a:p>
            <a:pPr lvl="1">
              <a:spcBef>
                <a:spcPts val="0"/>
              </a:spcBef>
              <a:spcAft>
                <a:spcPts val="600"/>
              </a:spcAft>
            </a:pPr>
            <a:r>
              <a:rPr lang="en-US" altLang="en-US" sz="1900" dirty="0">
                <a:solidFill>
                  <a:schemeClr val="bg1"/>
                </a:solidFill>
                <a:ea typeface="ＭＳ Ｐゴシック" pitchFamily="34" charset="-128"/>
                <a:cs typeface="Arial" pitchFamily="34" charset="0"/>
              </a:rPr>
              <a:t>Complete the 75-hour community service requirement</a:t>
            </a:r>
          </a:p>
          <a:p>
            <a:pPr lvl="1">
              <a:spcBef>
                <a:spcPts val="0"/>
              </a:spcBef>
              <a:spcAft>
                <a:spcPts val="600"/>
              </a:spcAft>
            </a:pPr>
            <a:r>
              <a:rPr lang="en-US" altLang="en-US" sz="1900" dirty="0">
                <a:solidFill>
                  <a:schemeClr val="bg1"/>
                </a:solidFill>
                <a:ea typeface="ＭＳ Ｐゴシック" pitchFamily="34" charset="-128"/>
                <a:cs typeface="Arial" pitchFamily="34" charset="0"/>
              </a:rPr>
              <a:t>Submit </a:t>
            </a:r>
            <a:r>
              <a:rPr lang="en-US" altLang="en-US" sz="1900" i="1" dirty="0">
                <a:solidFill>
                  <a:schemeClr val="bg1"/>
                </a:solidFill>
                <a:ea typeface="ＭＳ Ｐゴシック" pitchFamily="34" charset="-128"/>
                <a:cs typeface="Arial" pitchFamily="34" charset="0"/>
              </a:rPr>
              <a:t>Florida Financial Aid Application </a:t>
            </a:r>
          </a:p>
          <a:p>
            <a:pPr lvl="1">
              <a:spcBef>
                <a:spcPts val="0"/>
              </a:spcBef>
              <a:spcAft>
                <a:spcPts val="600"/>
              </a:spcAft>
            </a:pPr>
            <a:r>
              <a:rPr lang="en-US" altLang="en-US" sz="1900" dirty="0">
                <a:solidFill>
                  <a:schemeClr val="bg1"/>
                </a:solidFill>
                <a:ea typeface="ＭＳ Ｐゴシック" pitchFamily="34" charset="-128"/>
                <a:cs typeface="Arial" pitchFamily="34" charset="0"/>
              </a:rPr>
              <a:t>Earn ACT/SAT minimum FMS score</a:t>
            </a:r>
          </a:p>
          <a:p>
            <a:pPr lvl="1">
              <a:spcBef>
                <a:spcPts val="0"/>
              </a:spcBef>
              <a:spcAft>
                <a:spcPts val="600"/>
              </a:spcAft>
            </a:pPr>
            <a:r>
              <a:rPr lang="en-US" altLang="en-US" sz="1900" dirty="0">
                <a:solidFill>
                  <a:schemeClr val="bg1"/>
                </a:solidFill>
                <a:ea typeface="ＭＳ Ｐゴシック" pitchFamily="34" charset="-128"/>
                <a:cs typeface="Arial" pitchFamily="34" charset="0"/>
              </a:rPr>
              <a:t>High School must submit student’s final transcript</a:t>
            </a:r>
          </a:p>
        </p:txBody>
      </p:sp>
      <p:pic>
        <p:nvPicPr>
          <p:cNvPr id="4" name="Picture 2" descr="Post Thumbnail">
            <a:extLst>
              <a:ext uri="{FF2B5EF4-FFF2-40B4-BE49-F238E27FC236}">
                <a16:creationId xmlns:a16="http://schemas.microsoft.com/office/drawing/2014/main" id="{14364298-79CD-4C45-86EA-E9FEC4183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54" b="2"/>
          <a:stretch/>
        </p:blipFill>
        <p:spPr bwMode="auto">
          <a:xfrm>
            <a:off x="5234475" y="2103201"/>
            <a:ext cx="3280876" cy="3168606"/>
          </a:xfrm>
          <a:prstGeom prst="rect">
            <a:avLst/>
          </a:prstGeom>
          <a:solidFill>
            <a:schemeClr val="bg1"/>
          </a:solidFill>
        </p:spPr>
      </p:pic>
    </p:spTree>
    <p:extLst>
      <p:ext uri="{BB962C8B-B14F-4D97-AF65-F5344CB8AC3E}">
        <p14:creationId xmlns:p14="http://schemas.microsoft.com/office/powerpoint/2010/main" val="225408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9EE2AD-BB49-4173-8253-3E1F7E97BE7F}"/>
              </a:ext>
            </a:extLst>
          </p:cNvPr>
          <p:cNvGraphicFramePr>
            <a:graphicFrameLocks noGrp="1"/>
          </p:cNvGraphicFramePr>
          <p:nvPr>
            <p:extLst>
              <p:ext uri="{D42A27DB-BD31-4B8C-83A1-F6EECF244321}">
                <p14:modId xmlns:p14="http://schemas.microsoft.com/office/powerpoint/2010/main" val="5186451"/>
              </p:ext>
            </p:extLst>
          </p:nvPr>
        </p:nvGraphicFramePr>
        <p:xfrm>
          <a:off x="1219200" y="1176727"/>
          <a:ext cx="6838950" cy="5036695"/>
        </p:xfrm>
        <a:graphic>
          <a:graphicData uri="http://schemas.openxmlformats.org/drawingml/2006/table">
            <a:tbl>
              <a:tblPr firstRow="1" bandRow="1">
                <a:tableStyleId>{5C22544A-7EE6-4342-B048-85BDC9FD1C3A}</a:tableStyleId>
              </a:tblPr>
              <a:tblGrid>
                <a:gridCol w="6838950">
                  <a:extLst>
                    <a:ext uri="{9D8B030D-6E8A-4147-A177-3AD203B41FA5}">
                      <a16:colId xmlns:a16="http://schemas.microsoft.com/office/drawing/2014/main" val="1302143902"/>
                    </a:ext>
                  </a:extLst>
                </a:gridCol>
              </a:tblGrid>
              <a:tr h="5036695">
                <a:tc>
                  <a:txBody>
                    <a:bodyPr/>
                    <a:lstStyle/>
                    <a:p>
                      <a:pPr algn="ctr"/>
                      <a:r>
                        <a:rPr lang="en-US" sz="3600" dirty="0">
                          <a:solidFill>
                            <a:srgbClr val="3B3E71"/>
                          </a:solidFill>
                          <a:latin typeface="Freestyle Script" panose="030804020302050B0404" pitchFamily="66" charset="0"/>
                        </a:rPr>
                        <a:t>Today’s Agenda </a:t>
                      </a:r>
                      <a:endParaRPr lang="en-US" sz="3600" baseline="0" dirty="0">
                        <a:solidFill>
                          <a:srgbClr val="3B3E71"/>
                        </a:solidFill>
                        <a:latin typeface="Freestyle Script" panose="030804020302050B0404" pitchFamily="66" charset="0"/>
                      </a:endParaRPr>
                    </a:p>
                    <a:p>
                      <a:pPr marL="285750" indent="-285750" algn="l">
                        <a:buFont typeface="Arial" panose="020B0604020202020204" pitchFamily="34" charset="0"/>
                        <a:buChar char="•"/>
                      </a:pPr>
                      <a:r>
                        <a:rPr lang="en-US" baseline="0" dirty="0">
                          <a:solidFill>
                            <a:srgbClr val="3B3E71"/>
                          </a:solidFill>
                        </a:rPr>
                        <a:t>Student Progression Updates </a:t>
                      </a:r>
                    </a:p>
                    <a:p>
                      <a:pPr marL="285750" indent="-285750" algn="l">
                        <a:buFont typeface="Arial" panose="020B0604020202020204" pitchFamily="34" charset="0"/>
                        <a:buChar char="•"/>
                      </a:pPr>
                      <a:r>
                        <a:rPr lang="en-US" baseline="0" dirty="0">
                          <a:solidFill>
                            <a:srgbClr val="3B3E71"/>
                          </a:solidFill>
                        </a:rPr>
                        <a:t>Advanced International Certificate of Education (AICE) </a:t>
                      </a:r>
                    </a:p>
                    <a:p>
                      <a:pPr marL="285750" indent="-285750" algn="l">
                        <a:buFont typeface="Arial" panose="020B0604020202020204" pitchFamily="34" charset="0"/>
                        <a:buChar char="•"/>
                      </a:pPr>
                      <a:r>
                        <a:rPr lang="en-US" baseline="0" dirty="0">
                          <a:solidFill>
                            <a:srgbClr val="3B3E71"/>
                          </a:solidFill>
                        </a:rPr>
                        <a:t>International Baccalaureate (IB) </a:t>
                      </a:r>
                    </a:p>
                    <a:p>
                      <a:pPr marL="285750" indent="-285750" algn="l">
                        <a:buFont typeface="Arial" panose="020B0604020202020204" pitchFamily="34" charset="0"/>
                        <a:buChar char="•"/>
                      </a:pPr>
                      <a:r>
                        <a:rPr lang="en-US" baseline="0" dirty="0">
                          <a:solidFill>
                            <a:srgbClr val="3B3E71"/>
                          </a:solidFill>
                        </a:rPr>
                        <a:t>Career and Professional Education Act (CAPE)/Career and Technical Education (CTE)</a:t>
                      </a:r>
                    </a:p>
                    <a:p>
                      <a:pPr marL="285750" indent="-285750" algn="l">
                        <a:buFont typeface="Arial" panose="020B0604020202020204" pitchFamily="34" charset="0"/>
                        <a:buChar char="•"/>
                      </a:pPr>
                      <a:r>
                        <a:rPr lang="en-US" baseline="0" dirty="0">
                          <a:solidFill>
                            <a:srgbClr val="3B3E71"/>
                          </a:solidFill>
                        </a:rPr>
                        <a:t>Career Readiness in Secondary Schools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3B3E71"/>
                          </a:solidFill>
                        </a:rPr>
                        <a:t>IDEA and Secondary Transition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3B3E71"/>
                          </a:solidFill>
                        </a:rPr>
                        <a:t>Florida Standards Assessments and Students with Disabilities</a:t>
                      </a:r>
                    </a:p>
                    <a:p>
                      <a:pPr marL="285750" indent="-285750" algn="l">
                        <a:buFont typeface="Arial" panose="020B0604020202020204" pitchFamily="34" charset="0"/>
                        <a:buChar char="•"/>
                      </a:pPr>
                      <a:r>
                        <a:rPr lang="en-US" baseline="0" dirty="0">
                          <a:solidFill>
                            <a:srgbClr val="3B3E71"/>
                          </a:solidFill>
                        </a:rPr>
                        <a:t>Dual Enrollment and Articulation </a:t>
                      </a:r>
                    </a:p>
                    <a:p>
                      <a:pPr marL="285750" indent="-285750" algn="l">
                        <a:buFont typeface="Arial" panose="020B0604020202020204" pitchFamily="34" charset="0"/>
                        <a:buChar char="•"/>
                      </a:pPr>
                      <a:r>
                        <a:rPr lang="en-US" baseline="0" dirty="0">
                          <a:solidFill>
                            <a:srgbClr val="3B3E71"/>
                          </a:solidFill>
                        </a:rPr>
                        <a:t>Bright Futures </a:t>
                      </a:r>
                    </a:p>
                    <a:p>
                      <a:pPr marL="285750" indent="-285750" algn="l">
                        <a:buFont typeface="Arial" panose="020B0604020202020204" pitchFamily="34" charset="0"/>
                        <a:buChar char="•"/>
                      </a:pPr>
                      <a:r>
                        <a:rPr lang="en-US" baseline="0" dirty="0">
                          <a:solidFill>
                            <a:srgbClr val="3B3E71"/>
                          </a:solidFill>
                        </a:rPr>
                        <a:t>Medicaid in Schools </a:t>
                      </a:r>
                    </a:p>
                    <a:p>
                      <a:pPr marL="285750" indent="-285750" algn="l">
                        <a:buFont typeface="Arial" panose="020B0604020202020204" pitchFamily="34" charset="0"/>
                        <a:buChar char="•"/>
                      </a:pPr>
                      <a:r>
                        <a:rPr lang="en-US" baseline="0" dirty="0">
                          <a:solidFill>
                            <a:srgbClr val="3B3E71"/>
                          </a:solidFill>
                        </a:rPr>
                        <a:t>School Health </a:t>
                      </a:r>
                    </a:p>
                    <a:p>
                      <a:pPr marL="285750" indent="-285750" algn="l">
                        <a:buFont typeface="Arial" panose="020B0604020202020204" pitchFamily="34" charset="0"/>
                        <a:buChar char="•"/>
                      </a:pPr>
                      <a:r>
                        <a:rPr lang="en-US" baseline="0" dirty="0">
                          <a:solidFill>
                            <a:srgbClr val="3B3E71"/>
                          </a:solidFill>
                        </a:rPr>
                        <a:t>IEP Updates, 504 Reminders and Timelines   </a:t>
                      </a:r>
                    </a:p>
                    <a:p>
                      <a:pPr marL="285750" indent="-285750" algn="l">
                        <a:buFont typeface="Arial" panose="020B0604020202020204" pitchFamily="34" charset="0"/>
                        <a:buChar char="•"/>
                      </a:pPr>
                      <a:r>
                        <a:rPr lang="en-US" baseline="0" dirty="0">
                          <a:solidFill>
                            <a:srgbClr val="3B3E71"/>
                          </a:solidFill>
                        </a:rPr>
                        <a:t>Mental Health Support in Schools </a:t>
                      </a:r>
                    </a:p>
                    <a:p>
                      <a:pPr marL="285750" indent="-285750" algn="l">
                        <a:buFont typeface="Arial" panose="020B0604020202020204" pitchFamily="34" charset="0"/>
                        <a:buChar char="•"/>
                      </a:pPr>
                      <a:endParaRPr lang="en-US" dirty="0">
                        <a:solidFill>
                          <a:srgbClr val="3B3E71"/>
                        </a:solidFill>
                      </a:endParaRPr>
                    </a:p>
                  </a:txBody>
                  <a:tcPr marL="91445" marR="91445" anchor="ctr">
                    <a:solidFill>
                      <a:srgbClr val="9FB8C4"/>
                    </a:solidFill>
                  </a:tcPr>
                </a:tc>
                <a:extLst>
                  <a:ext uri="{0D108BD9-81ED-4DB2-BD59-A6C34878D82A}">
                    <a16:rowId xmlns:a16="http://schemas.microsoft.com/office/drawing/2014/main" val="1914506518"/>
                  </a:ext>
                </a:extLst>
              </a:tr>
            </a:tbl>
          </a:graphicData>
        </a:graphic>
      </p:graphicFrame>
    </p:spTree>
    <p:extLst>
      <p:ext uri="{BB962C8B-B14F-4D97-AF65-F5344CB8AC3E}">
        <p14:creationId xmlns:p14="http://schemas.microsoft.com/office/powerpoint/2010/main" val="3229183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itle 6">
            <a:extLst>
              <a:ext uri="{FF2B5EF4-FFF2-40B4-BE49-F238E27FC236}">
                <a16:creationId xmlns:a16="http://schemas.microsoft.com/office/drawing/2014/main" id="{24308F90-C4A8-4972-8C27-7DD966DE6A59}"/>
              </a:ext>
            </a:extLst>
          </p:cNvPr>
          <p:cNvSpPr>
            <a:spLocks noGrp="1"/>
          </p:cNvSpPr>
          <p:nvPr>
            <p:ph type="title"/>
          </p:nvPr>
        </p:nvSpPr>
        <p:spPr>
          <a:xfrm>
            <a:off x="0" y="484094"/>
            <a:ext cx="9144000" cy="1116106"/>
          </a:xfrm>
        </p:spPr>
        <p:txBody>
          <a:bodyPr/>
          <a:lstStyle/>
          <a:p>
            <a:pPr algn="ctr">
              <a:defRPr/>
            </a:pPr>
            <a:r>
              <a:rPr lang="en-US" cap="none" dirty="0">
                <a:solidFill>
                  <a:schemeClr val="bg1"/>
                </a:solidFill>
                <a:latin typeface="+mn-lt"/>
                <a:ea typeface="+mj-ea"/>
                <a:cs typeface="Arial"/>
              </a:rPr>
              <a:t>AICE Curriculum Completers</a:t>
            </a:r>
          </a:p>
        </p:txBody>
      </p:sp>
      <p:sp>
        <p:nvSpPr>
          <p:cNvPr id="9" name="Content Placeholder 8">
            <a:extLst>
              <a:ext uri="{FF2B5EF4-FFF2-40B4-BE49-F238E27FC236}">
                <a16:creationId xmlns:a16="http://schemas.microsoft.com/office/drawing/2014/main" id="{AE82AEDF-325E-4C33-8289-AA432B7A5477}"/>
              </a:ext>
            </a:extLst>
          </p:cNvPr>
          <p:cNvSpPr>
            <a:spLocks noGrp="1"/>
          </p:cNvSpPr>
          <p:nvPr>
            <p:ph idx="1"/>
          </p:nvPr>
        </p:nvSpPr>
        <p:spPr>
          <a:xfrm>
            <a:off x="897925" y="1389694"/>
            <a:ext cx="4242486" cy="4614564"/>
          </a:xfrm>
          <a:noFill/>
        </p:spPr>
        <p:txBody>
          <a:bodyPr rtlCol="0" anchor="ctr">
            <a:noAutofit/>
          </a:bodyPr>
          <a:lstStyle/>
          <a:p>
            <a:pPr marL="34290" indent="0">
              <a:buNone/>
              <a:defRPr/>
            </a:pPr>
            <a:r>
              <a:rPr lang="en-US" sz="1600" dirty="0">
                <a:solidFill>
                  <a:schemeClr val="bg1"/>
                </a:solidFill>
              </a:rPr>
              <a:t>Completion of the AICE Curriculum is a pathway to a standard Florida high school diploma (s. 1008.4282, F.S.) – other pathways include 24 credits, 18 credits, etc. </a:t>
            </a:r>
          </a:p>
          <a:p>
            <a:pPr marL="0" indent="0">
              <a:buNone/>
            </a:pPr>
            <a:r>
              <a:rPr lang="en-US" sz="1600" dirty="0">
                <a:solidFill>
                  <a:schemeClr val="bg1"/>
                </a:solidFill>
              </a:rPr>
              <a:t>Final high school transcript of AICE curriculum completers should include this course code: </a:t>
            </a:r>
          </a:p>
          <a:p>
            <a:pPr marL="0" indent="0" algn="ctr">
              <a:buNone/>
            </a:pPr>
            <a:r>
              <a:rPr lang="en-US" sz="1600" dirty="0">
                <a:solidFill>
                  <a:schemeClr val="bg1"/>
                </a:solidFill>
              </a:rPr>
              <a:t>2000324  AICE Curriculum course and </a:t>
            </a:r>
            <a:br>
              <a:rPr lang="en-US" sz="1600" dirty="0">
                <a:solidFill>
                  <a:schemeClr val="bg1"/>
                </a:solidFill>
              </a:rPr>
            </a:br>
            <a:r>
              <a:rPr lang="en-US" sz="1600" dirty="0">
                <a:solidFill>
                  <a:schemeClr val="bg1"/>
                </a:solidFill>
              </a:rPr>
              <a:t>Exam Completion</a:t>
            </a:r>
          </a:p>
          <a:p>
            <a:pPr marL="0" indent="0" algn="ctr">
              <a:buNone/>
            </a:pPr>
            <a:r>
              <a:rPr lang="en-US" sz="1600" dirty="0">
                <a:solidFill>
                  <a:schemeClr val="bg1"/>
                </a:solidFill>
              </a:rPr>
              <a:t>Course Credit:  0.00      Course Grade: T</a:t>
            </a:r>
          </a:p>
          <a:p>
            <a:pPr marL="0" indent="0">
              <a:buNone/>
            </a:pPr>
            <a:r>
              <a:rPr lang="en-US" sz="1600" i="1" dirty="0">
                <a:solidFill>
                  <a:schemeClr val="bg1"/>
                </a:solidFill>
              </a:rPr>
              <a:t>Note:  no action needed on transcript for students earning AICE Diploma prior to graduation </a:t>
            </a:r>
          </a:p>
        </p:txBody>
      </p:sp>
      <p:pic>
        <p:nvPicPr>
          <p:cNvPr id="7" name="Content Placeholder 3">
            <a:extLst>
              <a:ext uri="{FF2B5EF4-FFF2-40B4-BE49-F238E27FC236}">
                <a16:creationId xmlns:a16="http://schemas.microsoft.com/office/drawing/2014/main" id="{1E3F470D-08FB-B145-B513-21678BBD9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61" r="26630"/>
          <a:stretch>
            <a:fillRect/>
          </a:stretch>
        </p:blipFill>
        <p:spPr>
          <a:xfrm>
            <a:off x="5564250" y="1691391"/>
            <a:ext cx="2454428" cy="3475218"/>
          </a:xfrm>
          <a:prstGeom prst="rect">
            <a:avLst/>
          </a:prstGeom>
        </p:spPr>
      </p:pic>
    </p:spTree>
    <p:extLst>
      <p:ext uri="{BB962C8B-B14F-4D97-AF65-F5344CB8AC3E}">
        <p14:creationId xmlns:p14="http://schemas.microsoft.com/office/powerpoint/2010/main" val="386517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C15C-2355-47F0-B9C9-94264870A8BB}"/>
              </a:ext>
            </a:extLst>
          </p:cNvPr>
          <p:cNvSpPr>
            <a:spLocks noGrp="1"/>
          </p:cNvSpPr>
          <p:nvPr>
            <p:ph type="title"/>
          </p:nvPr>
        </p:nvSpPr>
        <p:spPr>
          <a:xfrm>
            <a:off x="425322" y="484094"/>
            <a:ext cx="8343774" cy="1116106"/>
          </a:xfrm>
        </p:spPr>
        <p:txBody>
          <a:bodyPr>
            <a:normAutofit/>
          </a:bodyPr>
          <a:lstStyle/>
          <a:p>
            <a:pPr algn="ctr"/>
            <a:r>
              <a:rPr lang="en-US" sz="2400" dirty="0">
                <a:solidFill>
                  <a:schemeClr val="bg1"/>
                </a:solidFill>
              </a:rPr>
              <a:t>Common App and Coalition App now include Cambridge</a:t>
            </a:r>
          </a:p>
        </p:txBody>
      </p:sp>
      <p:sp>
        <p:nvSpPr>
          <p:cNvPr id="3" name="Content Placeholder 2">
            <a:extLst>
              <a:ext uri="{FF2B5EF4-FFF2-40B4-BE49-F238E27FC236}">
                <a16:creationId xmlns:a16="http://schemas.microsoft.com/office/drawing/2014/main" id="{7985AF70-C555-4E2F-90A1-4F5D021108C1}"/>
              </a:ext>
            </a:extLst>
          </p:cNvPr>
          <p:cNvSpPr>
            <a:spLocks noGrp="1"/>
          </p:cNvSpPr>
          <p:nvPr>
            <p:ph idx="1"/>
          </p:nvPr>
        </p:nvSpPr>
        <p:spPr>
          <a:xfrm>
            <a:off x="498474" y="1333488"/>
            <a:ext cx="7556313" cy="4144963"/>
          </a:xfrm>
        </p:spPr>
        <p:txBody>
          <a:bodyPr>
            <a:normAutofit/>
          </a:bodyPr>
          <a:lstStyle/>
          <a:p>
            <a:pPr marL="0" indent="0">
              <a:buNone/>
            </a:pPr>
            <a:r>
              <a:rPr lang="en-US" dirty="0">
                <a:solidFill>
                  <a:schemeClr val="bg1"/>
                </a:solidFill>
              </a:rPr>
              <a:t>EDUCATION &gt; Current or Most Recent High School &gt; Current or Most Recent Year Courses &gt; Course Level</a:t>
            </a:r>
          </a:p>
          <a:p>
            <a:r>
              <a:rPr lang="en-US" sz="1800" dirty="0">
                <a:solidFill>
                  <a:schemeClr val="bg1"/>
                </a:solidFill>
              </a:rPr>
              <a:t>Cambridge Advanced (AS level) </a:t>
            </a:r>
            <a:r>
              <a:rPr lang="en-US" sz="1800" dirty="0">
                <a:solidFill>
                  <a:srgbClr val="FF0000"/>
                </a:solidFill>
              </a:rPr>
              <a:t>- </a:t>
            </a:r>
            <a:r>
              <a:rPr lang="en-US" sz="1800" i="1" dirty="0">
                <a:solidFill>
                  <a:srgbClr val="FF0000"/>
                </a:solidFill>
              </a:rPr>
              <a:t>use this for AICE courses </a:t>
            </a:r>
          </a:p>
          <a:p>
            <a:r>
              <a:rPr lang="en-US" sz="1800" dirty="0">
                <a:solidFill>
                  <a:schemeClr val="bg1"/>
                </a:solidFill>
              </a:rPr>
              <a:t>Cambridge Advanced (A level) </a:t>
            </a:r>
            <a:r>
              <a:rPr lang="en-US" sz="1800" dirty="0">
                <a:solidFill>
                  <a:srgbClr val="FF0000"/>
                </a:solidFill>
              </a:rPr>
              <a:t>- </a:t>
            </a:r>
            <a:r>
              <a:rPr lang="en-US" sz="1800" i="1" dirty="0">
                <a:solidFill>
                  <a:srgbClr val="FF0000"/>
                </a:solidFill>
              </a:rPr>
              <a:t>use this for AICE courses </a:t>
            </a:r>
          </a:p>
          <a:p>
            <a:r>
              <a:rPr lang="en-US" sz="1800" dirty="0">
                <a:solidFill>
                  <a:schemeClr val="bg1"/>
                </a:solidFill>
              </a:rPr>
              <a:t>International A level </a:t>
            </a:r>
            <a:r>
              <a:rPr lang="en-US" sz="1800" dirty="0">
                <a:solidFill>
                  <a:srgbClr val="FF0000"/>
                </a:solidFill>
              </a:rPr>
              <a:t>- (this is for international students)</a:t>
            </a:r>
          </a:p>
          <a:p>
            <a:r>
              <a:rPr lang="en-US" sz="1800" dirty="0">
                <a:solidFill>
                  <a:schemeClr val="bg1"/>
                </a:solidFill>
              </a:rPr>
              <a:t>Cambridge Pre-Advanced (IGCSE) </a:t>
            </a:r>
            <a:r>
              <a:rPr lang="en-US" sz="1800" dirty="0">
                <a:solidFill>
                  <a:srgbClr val="FF0000"/>
                </a:solidFill>
              </a:rPr>
              <a:t>-</a:t>
            </a:r>
            <a:r>
              <a:rPr lang="en-US" sz="1800" i="1" dirty="0">
                <a:solidFill>
                  <a:srgbClr val="FF0000"/>
                </a:solidFill>
              </a:rPr>
              <a:t> use this for Pre-AICE courses </a:t>
            </a:r>
          </a:p>
          <a:p>
            <a:r>
              <a:rPr lang="en-US" sz="1800" dirty="0">
                <a:solidFill>
                  <a:schemeClr val="bg1"/>
                </a:solidFill>
              </a:rPr>
              <a:t>International GCSE </a:t>
            </a:r>
            <a:r>
              <a:rPr lang="en-US" sz="1800" dirty="0">
                <a:solidFill>
                  <a:srgbClr val="FF0000"/>
                </a:solidFill>
              </a:rPr>
              <a:t>-</a:t>
            </a:r>
            <a:r>
              <a:rPr lang="en-US" sz="1800" dirty="0"/>
              <a:t> </a:t>
            </a:r>
            <a:r>
              <a:rPr lang="en-US" sz="1800" dirty="0">
                <a:solidFill>
                  <a:srgbClr val="FF0000"/>
                </a:solidFill>
              </a:rPr>
              <a:t>(this is for international students)</a:t>
            </a:r>
          </a:p>
          <a:p>
            <a:endParaRPr lang="en-US" sz="1800" dirty="0"/>
          </a:p>
        </p:txBody>
      </p:sp>
      <p:sp>
        <p:nvSpPr>
          <p:cNvPr id="4" name="TextBox 3">
            <a:extLst>
              <a:ext uri="{FF2B5EF4-FFF2-40B4-BE49-F238E27FC236}">
                <a16:creationId xmlns:a16="http://schemas.microsoft.com/office/drawing/2014/main" id="{5D41B7A3-B54B-4BFB-BF80-56151947752E}"/>
              </a:ext>
            </a:extLst>
          </p:cNvPr>
          <p:cNvSpPr txBox="1"/>
          <p:nvPr/>
        </p:nvSpPr>
        <p:spPr>
          <a:xfrm>
            <a:off x="636145" y="5478451"/>
            <a:ext cx="7722624" cy="738664"/>
          </a:xfrm>
          <a:prstGeom prst="rect">
            <a:avLst/>
          </a:prstGeom>
          <a:noFill/>
        </p:spPr>
        <p:txBody>
          <a:bodyPr wrap="square" rtlCol="0">
            <a:spAutoFit/>
          </a:bodyPr>
          <a:lstStyle/>
          <a:p>
            <a:r>
              <a:rPr lang="en-US" sz="1400" dirty="0">
                <a:solidFill>
                  <a:schemeClr val="bg1"/>
                </a:solidFill>
              </a:rPr>
              <a:t>Information about AS vs. AL assessment options can be found here: </a:t>
            </a:r>
          </a:p>
          <a:p>
            <a:r>
              <a:rPr lang="en-US" sz="1400" dirty="0">
                <a:solidFill>
                  <a:srgbClr val="E6C467"/>
                </a:solidFill>
                <a:hlinkClick r:id="rId2">
                  <a:extLst>
                    <a:ext uri="{A12FA001-AC4F-418D-AE19-62706E023703}">
                      <ahyp:hlinkClr xmlns:ahyp="http://schemas.microsoft.com/office/drawing/2018/hyperlinkcolor" val="tx"/>
                    </a:ext>
                  </a:extLst>
                </a:hlinkClick>
              </a:rPr>
              <a:t>https://www.cambridgeinternational.org/programmes-and-qualifications/cambridge-advanced/cambridge-international-as-and-a-levels/qualification</a:t>
            </a:r>
            <a:r>
              <a:rPr lang="en-US" sz="1400" dirty="0">
                <a:solidFill>
                  <a:schemeClr val="bg1"/>
                </a:solidFill>
              </a:rPr>
              <a:t>.</a:t>
            </a:r>
            <a:r>
              <a:rPr lang="en-US" sz="1400" dirty="0">
                <a:solidFill>
                  <a:srgbClr val="E6C467"/>
                </a:solidFill>
              </a:rPr>
              <a:t> </a:t>
            </a:r>
          </a:p>
        </p:txBody>
      </p:sp>
    </p:spTree>
    <p:extLst>
      <p:ext uri="{BB962C8B-B14F-4D97-AF65-F5344CB8AC3E}">
        <p14:creationId xmlns:p14="http://schemas.microsoft.com/office/powerpoint/2010/main" val="183685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0E95-860F-483B-B2B1-443A6CBA8E50}"/>
              </a:ext>
            </a:extLst>
          </p:cNvPr>
          <p:cNvSpPr>
            <a:spLocks noGrp="1"/>
          </p:cNvSpPr>
          <p:nvPr>
            <p:ph type="title"/>
          </p:nvPr>
        </p:nvSpPr>
        <p:spPr>
          <a:xfrm>
            <a:off x="0" y="484094"/>
            <a:ext cx="9144000" cy="1116106"/>
          </a:xfrm>
        </p:spPr>
        <p:txBody>
          <a:bodyPr/>
          <a:lstStyle/>
          <a:p>
            <a:pPr algn="ctr"/>
            <a:r>
              <a:rPr lang="en-US" dirty="0">
                <a:solidFill>
                  <a:schemeClr val="bg1"/>
                </a:solidFill>
              </a:rPr>
              <a:t>Common and Coalition Applications</a:t>
            </a:r>
          </a:p>
        </p:txBody>
      </p:sp>
      <p:sp>
        <p:nvSpPr>
          <p:cNvPr id="3" name="Content Placeholder 2">
            <a:extLst>
              <a:ext uri="{FF2B5EF4-FFF2-40B4-BE49-F238E27FC236}">
                <a16:creationId xmlns:a16="http://schemas.microsoft.com/office/drawing/2014/main" id="{5EBA2F76-5029-4E3E-957A-D1B822BCE3FF}"/>
              </a:ext>
            </a:extLst>
          </p:cNvPr>
          <p:cNvSpPr>
            <a:spLocks noGrp="1"/>
          </p:cNvSpPr>
          <p:nvPr>
            <p:ph idx="1"/>
          </p:nvPr>
        </p:nvSpPr>
        <p:spPr>
          <a:xfrm>
            <a:off x="813268" y="1671403"/>
            <a:ext cx="7556313" cy="4417285"/>
          </a:xfrm>
        </p:spPr>
        <p:txBody>
          <a:bodyPr anchor="ctr">
            <a:normAutofit/>
          </a:bodyPr>
          <a:lstStyle/>
          <a:p>
            <a:pPr>
              <a:spcBef>
                <a:spcPts val="0"/>
              </a:spcBef>
              <a:spcAft>
                <a:spcPts val="600"/>
              </a:spcAft>
              <a:buClr>
                <a:srgbClr val="9FB8C4"/>
              </a:buClr>
            </a:pPr>
            <a:r>
              <a:rPr lang="en-US" dirty="0">
                <a:solidFill>
                  <a:schemeClr val="bg1"/>
                </a:solidFill>
              </a:rPr>
              <a:t>Testing &gt; Tests Taken - click “yes” to self-report scores or future test dates (for test dates, simply put “June” or “Nov” and year)</a:t>
            </a:r>
          </a:p>
          <a:p>
            <a:pPr lvl="2">
              <a:spcBef>
                <a:spcPts val="0"/>
              </a:spcBef>
              <a:spcAft>
                <a:spcPts val="600"/>
              </a:spcAft>
            </a:pPr>
            <a:r>
              <a:rPr lang="en-US" dirty="0">
                <a:solidFill>
                  <a:schemeClr val="bg1"/>
                </a:solidFill>
              </a:rPr>
              <a:t>Look for: (note there are drop-down menus under each of these)</a:t>
            </a:r>
          </a:p>
          <a:p>
            <a:pPr>
              <a:spcBef>
                <a:spcPts val="0"/>
              </a:spcBef>
              <a:spcAft>
                <a:spcPts val="600"/>
              </a:spcAft>
              <a:buClr>
                <a:srgbClr val="9FB8C4"/>
              </a:buClr>
            </a:pPr>
            <a:r>
              <a:rPr lang="en-US" dirty="0">
                <a:solidFill>
                  <a:schemeClr val="bg1"/>
                </a:solidFill>
              </a:rPr>
              <a:t>Cambridge Advanced (A level) Subject exams</a:t>
            </a:r>
            <a:r>
              <a:rPr lang="en-US" dirty="0"/>
              <a:t> </a:t>
            </a:r>
            <a:r>
              <a:rPr lang="en-US" dirty="0">
                <a:solidFill>
                  <a:srgbClr val="FF0000"/>
                </a:solidFill>
              </a:rPr>
              <a:t>(</a:t>
            </a:r>
            <a:r>
              <a:rPr lang="en-US" i="1" dirty="0">
                <a:solidFill>
                  <a:srgbClr val="FF0000"/>
                </a:solidFill>
              </a:rPr>
              <a:t>this is “AICE”)</a:t>
            </a:r>
            <a:endParaRPr lang="en-US" dirty="0">
              <a:solidFill>
                <a:srgbClr val="FF0000"/>
              </a:solidFill>
            </a:endParaRPr>
          </a:p>
          <a:p>
            <a:pPr>
              <a:spcBef>
                <a:spcPts val="0"/>
              </a:spcBef>
              <a:spcAft>
                <a:spcPts val="600"/>
              </a:spcAft>
              <a:buClr>
                <a:srgbClr val="9FB8C4"/>
              </a:buClr>
            </a:pPr>
            <a:r>
              <a:rPr lang="en-US" dirty="0">
                <a:solidFill>
                  <a:schemeClr val="bg1"/>
                </a:solidFill>
              </a:rPr>
              <a:t>Cambridge Advanced (AS level) Subject exams </a:t>
            </a:r>
            <a:r>
              <a:rPr lang="en-US" i="1" dirty="0">
                <a:solidFill>
                  <a:srgbClr val="FF0000"/>
                </a:solidFill>
              </a:rPr>
              <a:t>(this is “AICE”)</a:t>
            </a:r>
          </a:p>
          <a:p>
            <a:pPr>
              <a:spcBef>
                <a:spcPts val="0"/>
              </a:spcBef>
              <a:spcAft>
                <a:spcPts val="600"/>
              </a:spcAft>
              <a:buClr>
                <a:srgbClr val="9FB8C4"/>
              </a:buClr>
            </a:pPr>
            <a:r>
              <a:rPr lang="en-US" dirty="0">
                <a:solidFill>
                  <a:schemeClr val="bg1"/>
                </a:solidFill>
              </a:rPr>
              <a:t>Cambridge Pre-Advanced (IGCSE) Subject exams </a:t>
            </a:r>
            <a:r>
              <a:rPr lang="en-US" dirty="0">
                <a:solidFill>
                  <a:srgbClr val="FF0000"/>
                </a:solidFill>
              </a:rPr>
              <a:t>(</a:t>
            </a:r>
            <a:r>
              <a:rPr lang="en-US" i="1" dirty="0">
                <a:solidFill>
                  <a:srgbClr val="FF0000"/>
                </a:solidFill>
              </a:rPr>
              <a:t>this is “Pre-AICE”)</a:t>
            </a:r>
            <a:r>
              <a:rPr lang="en-US" dirty="0"/>
              <a:t>	</a:t>
            </a:r>
          </a:p>
          <a:p>
            <a:pPr marL="0" indent="0">
              <a:spcBef>
                <a:spcPts val="0"/>
              </a:spcBef>
              <a:spcAft>
                <a:spcPts val="600"/>
              </a:spcAft>
              <a:buNone/>
            </a:pPr>
            <a:r>
              <a:rPr lang="en-US" dirty="0">
                <a:solidFill>
                  <a:schemeClr val="bg1"/>
                </a:solidFill>
              </a:rPr>
              <a:t>Don’t use “&gt; Additional Questions for International Students” section</a:t>
            </a:r>
            <a:endParaRPr lang="en-US" dirty="0"/>
          </a:p>
        </p:txBody>
      </p:sp>
    </p:spTree>
    <p:extLst>
      <p:ext uri="{BB962C8B-B14F-4D97-AF65-F5344CB8AC3E}">
        <p14:creationId xmlns:p14="http://schemas.microsoft.com/office/powerpoint/2010/main" val="2151698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D109-CA2B-4090-82AA-2AEE5E4CE8B8}"/>
              </a:ext>
            </a:extLst>
          </p:cNvPr>
          <p:cNvSpPr>
            <a:spLocks noGrp="1"/>
          </p:cNvSpPr>
          <p:nvPr>
            <p:ph type="title"/>
          </p:nvPr>
        </p:nvSpPr>
        <p:spPr>
          <a:xfrm>
            <a:off x="738317" y="484094"/>
            <a:ext cx="7316470" cy="1116106"/>
          </a:xfrm>
        </p:spPr>
        <p:txBody>
          <a:bodyPr>
            <a:normAutofit/>
          </a:bodyPr>
          <a:lstStyle/>
          <a:p>
            <a:r>
              <a:rPr lang="en-US" sz="3000" dirty="0">
                <a:solidFill>
                  <a:schemeClr val="bg1"/>
                </a:solidFill>
              </a:rPr>
              <a:t>Sending AS/AL exam results for credit and placement</a:t>
            </a:r>
          </a:p>
        </p:txBody>
      </p:sp>
      <p:sp>
        <p:nvSpPr>
          <p:cNvPr id="3" name="Content Placeholder 2">
            <a:extLst>
              <a:ext uri="{FF2B5EF4-FFF2-40B4-BE49-F238E27FC236}">
                <a16:creationId xmlns:a16="http://schemas.microsoft.com/office/drawing/2014/main" id="{9CBF5A3A-3593-46AE-A504-7B746007C416}"/>
              </a:ext>
            </a:extLst>
          </p:cNvPr>
          <p:cNvSpPr>
            <a:spLocks noGrp="1"/>
          </p:cNvSpPr>
          <p:nvPr>
            <p:ph idx="1"/>
          </p:nvPr>
        </p:nvSpPr>
        <p:spPr>
          <a:xfrm>
            <a:off x="738317" y="1842062"/>
            <a:ext cx="3833683" cy="3173875"/>
          </a:xfrm>
        </p:spPr>
        <p:txBody>
          <a:bodyPr>
            <a:normAutofit/>
          </a:bodyPr>
          <a:lstStyle/>
          <a:p>
            <a:pPr marL="0" indent="0">
              <a:buClr>
                <a:srgbClr val="9FB8C4"/>
              </a:buClr>
              <a:buNone/>
            </a:pPr>
            <a:r>
              <a:rPr lang="en-GB" altLang="en-US" sz="2400" dirty="0">
                <a:solidFill>
                  <a:schemeClr val="bg1"/>
                </a:solidFill>
                <a:ea typeface="ＭＳ Ｐゴシック" panose="020B0600070205080204" pitchFamily="34" charset="-128"/>
              </a:rPr>
              <a:t>New online system for transcript requests</a:t>
            </a:r>
          </a:p>
          <a:p>
            <a:pPr>
              <a:buClr>
                <a:srgbClr val="9FB8C4"/>
              </a:buClr>
            </a:pPr>
            <a:r>
              <a:rPr lang="en-GB" altLang="en-US" dirty="0">
                <a:solidFill>
                  <a:schemeClr val="bg1"/>
                </a:solidFill>
                <a:ea typeface="ＭＳ Ｐゴシック" panose="020B0600070205080204" pitchFamily="34" charset="-128"/>
              </a:rPr>
              <a:t>Should make everyone’s life easier</a:t>
            </a:r>
          </a:p>
          <a:p>
            <a:pPr>
              <a:buClr>
                <a:srgbClr val="9FB8C4"/>
              </a:buClr>
            </a:pPr>
            <a:r>
              <a:rPr lang="en-GB" altLang="en-US" dirty="0">
                <a:solidFill>
                  <a:schemeClr val="bg1"/>
                </a:solidFill>
                <a:ea typeface="ＭＳ Ｐゴシック" panose="020B0600070205080204" pitchFamily="34" charset="-128"/>
              </a:rPr>
              <a:t>Key is to wait until after February 21 senior year to make request </a:t>
            </a:r>
          </a:p>
          <a:p>
            <a:pPr>
              <a:buClr>
                <a:srgbClr val="9FB8C4"/>
              </a:buClr>
            </a:pPr>
            <a:endParaRPr lang="en-US" dirty="0">
              <a:solidFill>
                <a:schemeClr val="bg1"/>
              </a:solidFill>
            </a:endParaRPr>
          </a:p>
        </p:txBody>
      </p:sp>
      <p:sp>
        <p:nvSpPr>
          <p:cNvPr id="4" name="Content Placeholder 3">
            <a:extLst>
              <a:ext uri="{FF2B5EF4-FFF2-40B4-BE49-F238E27FC236}">
                <a16:creationId xmlns:a16="http://schemas.microsoft.com/office/drawing/2014/main" id="{4B0E784F-B861-4DF7-8327-8D2A47972BB5}"/>
              </a:ext>
            </a:extLst>
          </p:cNvPr>
          <p:cNvSpPr>
            <a:spLocks noGrp="1"/>
          </p:cNvSpPr>
          <p:nvPr>
            <p:ph sz="half" idx="4294967295"/>
          </p:nvPr>
        </p:nvSpPr>
        <p:spPr>
          <a:xfrm>
            <a:off x="4872070" y="1890013"/>
            <a:ext cx="3476401" cy="2730500"/>
          </a:xfrm>
        </p:spPr>
        <p:txBody>
          <a:bodyPr>
            <a:normAutofit/>
          </a:bodyPr>
          <a:lstStyle/>
          <a:p>
            <a:pPr>
              <a:buClr>
                <a:srgbClr val="9FB8C4"/>
              </a:buClr>
            </a:pPr>
            <a:r>
              <a:rPr lang="en-US" dirty="0">
                <a:solidFill>
                  <a:schemeClr val="bg1"/>
                </a:solidFill>
              </a:rPr>
              <a:t>Students’ results prior to senior year will be sent  within 28 days of request  </a:t>
            </a:r>
          </a:p>
          <a:p>
            <a:pPr>
              <a:buClr>
                <a:srgbClr val="9FB8C4"/>
              </a:buClr>
            </a:pPr>
            <a:r>
              <a:rPr lang="en-US" dirty="0">
                <a:solidFill>
                  <a:schemeClr val="bg1"/>
                </a:solidFill>
              </a:rPr>
              <a:t>Second report with end of senior year results will be sent when results released in August</a:t>
            </a:r>
          </a:p>
        </p:txBody>
      </p:sp>
      <p:sp>
        <p:nvSpPr>
          <p:cNvPr id="6" name="TextBox 5">
            <a:extLst>
              <a:ext uri="{FF2B5EF4-FFF2-40B4-BE49-F238E27FC236}">
                <a16:creationId xmlns:a16="http://schemas.microsoft.com/office/drawing/2014/main" id="{90A0A211-30C2-4441-B48E-F63CD85FA2D6}"/>
              </a:ext>
            </a:extLst>
          </p:cNvPr>
          <p:cNvSpPr txBox="1"/>
          <p:nvPr/>
        </p:nvSpPr>
        <p:spPr>
          <a:xfrm>
            <a:off x="0" y="5305750"/>
            <a:ext cx="9144000" cy="738664"/>
          </a:xfrm>
          <a:prstGeom prst="rect">
            <a:avLst/>
          </a:prstGeom>
          <a:noFill/>
        </p:spPr>
        <p:txBody>
          <a:bodyPr wrap="square" rtlCol="0">
            <a:spAutoFit/>
          </a:bodyPr>
          <a:lstStyle/>
          <a:p>
            <a:pPr algn="ctr"/>
            <a:r>
              <a:rPr lang="en-GB" sz="2400" u="sng" dirty="0">
                <a:solidFill>
                  <a:srgbClr val="E6C467"/>
                </a:solidFill>
                <a:hlinkClick r:id="rId2">
                  <a:extLst>
                    <a:ext uri="{A12FA001-AC4F-418D-AE19-62706E023703}">
                      <ahyp:hlinkClr xmlns:ahyp="http://schemas.microsoft.com/office/drawing/2018/hyperlinkcolor" val="tx"/>
                    </a:ext>
                  </a:extLst>
                </a:hlinkClick>
              </a:rPr>
              <a:t>https://gradetranscripts.cambridgeinternational.org</a:t>
            </a:r>
            <a:endParaRPr lang="en-US" sz="2400" dirty="0">
              <a:solidFill>
                <a:srgbClr val="E6C467"/>
              </a:solidFill>
            </a:endParaRPr>
          </a:p>
          <a:p>
            <a:pPr algn="ctr"/>
            <a:endParaRPr lang="en-US" dirty="0"/>
          </a:p>
        </p:txBody>
      </p:sp>
    </p:spTree>
    <p:extLst>
      <p:ext uri="{BB962C8B-B14F-4D97-AF65-F5344CB8AC3E}">
        <p14:creationId xmlns:p14="http://schemas.microsoft.com/office/powerpoint/2010/main" val="269059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629" y="3143779"/>
            <a:ext cx="6062472" cy="1362075"/>
          </a:xfrm>
        </p:spPr>
        <p:txBody>
          <a:bodyPr>
            <a:normAutofit/>
          </a:bodyPr>
          <a:lstStyle/>
          <a:p>
            <a:r>
              <a:rPr lang="en-US" dirty="0"/>
              <a:t>International Baccalaureate (IB) Updates </a:t>
            </a:r>
          </a:p>
        </p:txBody>
      </p:sp>
      <p:sp>
        <p:nvSpPr>
          <p:cNvPr id="3" name="Text Placeholder 2"/>
          <p:cNvSpPr>
            <a:spLocks noGrp="1"/>
          </p:cNvSpPr>
          <p:nvPr>
            <p:ph type="body" idx="1"/>
          </p:nvPr>
        </p:nvSpPr>
        <p:spPr>
          <a:xfrm>
            <a:off x="2222629" y="4632596"/>
            <a:ext cx="2935224" cy="1500187"/>
          </a:xfrm>
        </p:spPr>
        <p:txBody>
          <a:bodyPr>
            <a:normAutofit/>
          </a:bodyPr>
          <a:lstStyle/>
          <a:p>
            <a:pPr>
              <a:spcBef>
                <a:spcPts val="0"/>
              </a:spcBef>
            </a:pPr>
            <a:r>
              <a:rPr lang="en-US" sz="1600" dirty="0"/>
              <a:t>Ralph Cline </a:t>
            </a:r>
          </a:p>
          <a:p>
            <a:pPr>
              <a:spcBef>
                <a:spcPts val="0"/>
              </a:spcBef>
            </a:pPr>
            <a:r>
              <a:rPr lang="en-US" sz="1600" dirty="0"/>
              <a:t>FLIBS Executive Director                 </a:t>
            </a:r>
          </a:p>
          <a:p>
            <a:pPr>
              <a:spcBef>
                <a:spcPts val="0"/>
              </a:spcBef>
            </a:pPr>
            <a:r>
              <a:rPr lang="en-US" sz="1600" dirty="0">
                <a:solidFill>
                  <a:srgbClr val="E6C467"/>
                </a:solidFill>
                <a:hlinkClick r:id="rId2">
                  <a:extLst>
                    <a:ext uri="{A12FA001-AC4F-418D-AE19-62706E023703}">
                      <ahyp:hlinkClr xmlns:ahyp="http://schemas.microsoft.com/office/drawing/2018/hyperlinkcolor" val="tx"/>
                    </a:ext>
                  </a:extLst>
                </a:hlinkClick>
              </a:rPr>
              <a:t>Ralph.Cline@flibs.org</a:t>
            </a:r>
            <a:endParaRPr lang="en-US" sz="1600" dirty="0">
              <a:solidFill>
                <a:srgbClr val="E6C467"/>
              </a:solidFill>
            </a:endParaRPr>
          </a:p>
          <a:p>
            <a:pPr>
              <a:spcBef>
                <a:spcPts val="0"/>
              </a:spcBef>
            </a:pPr>
            <a:r>
              <a:rPr lang="en-US" sz="1600" dirty="0"/>
              <a:t>850-597-0671</a:t>
            </a:r>
          </a:p>
        </p:txBody>
      </p:sp>
      <p:sp>
        <p:nvSpPr>
          <p:cNvPr id="9" name="TextBox 8"/>
          <p:cNvSpPr txBox="1"/>
          <p:nvPr/>
        </p:nvSpPr>
        <p:spPr>
          <a:xfrm>
            <a:off x="5234053" y="4644025"/>
            <a:ext cx="3138311" cy="1354217"/>
          </a:xfrm>
          <a:prstGeom prst="rect">
            <a:avLst/>
          </a:prstGeom>
          <a:noFill/>
        </p:spPr>
        <p:txBody>
          <a:bodyPr wrap="square" rtlCol="0">
            <a:spAutoFit/>
          </a:bodyPr>
          <a:lstStyle/>
          <a:p>
            <a:r>
              <a:rPr lang="en-US" sz="1600" dirty="0">
                <a:solidFill>
                  <a:schemeClr val="bg1"/>
                </a:solidFill>
              </a:rPr>
              <a:t>Karen Brown </a:t>
            </a:r>
          </a:p>
          <a:p>
            <a:r>
              <a:rPr lang="en-US" sz="1600" dirty="0">
                <a:solidFill>
                  <a:schemeClr val="bg1"/>
                </a:solidFill>
              </a:rPr>
              <a:t>FLIBS Governmental Liaison </a:t>
            </a:r>
          </a:p>
          <a:p>
            <a:r>
              <a:rPr lang="en-US" sz="1600" dirty="0">
                <a:solidFill>
                  <a:srgbClr val="E6C467"/>
                </a:solidFill>
                <a:hlinkClick r:id="rId3">
                  <a:extLst>
                    <a:ext uri="{A12FA001-AC4F-418D-AE19-62706E023703}">
                      <ahyp:hlinkClr xmlns:ahyp="http://schemas.microsoft.com/office/drawing/2018/hyperlinkcolor" val="tx"/>
                    </a:ext>
                  </a:extLst>
                </a:hlinkClick>
              </a:rPr>
              <a:t>Karen.Brown@flibs.org</a:t>
            </a:r>
            <a:endParaRPr lang="en-US" sz="1600" dirty="0">
              <a:solidFill>
                <a:srgbClr val="E6C467"/>
              </a:solidFill>
            </a:endParaRPr>
          </a:p>
          <a:p>
            <a:r>
              <a:rPr lang="en-US" sz="1600" dirty="0">
                <a:solidFill>
                  <a:schemeClr val="bg1"/>
                </a:solidFill>
              </a:rPr>
              <a:t>850-597-0673</a:t>
            </a:r>
          </a:p>
          <a:p>
            <a:endParaRPr lang="en-US" dirty="0"/>
          </a:p>
        </p:txBody>
      </p:sp>
      <p:pic>
        <p:nvPicPr>
          <p:cNvPr id="10" name="Picture 9" descr="A picture containing shape&#10;&#10;Description automatically generated">
            <a:extLst>
              <a:ext uri="{FF2B5EF4-FFF2-40B4-BE49-F238E27FC236}">
                <a16:creationId xmlns:a16="http://schemas.microsoft.com/office/drawing/2014/main" id="{C0D32EF9-7A31-4E49-BDCE-52A2060EC6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50645" y="1241780"/>
            <a:ext cx="1373679" cy="1346769"/>
          </a:xfrm>
          <a:prstGeom prst="rect">
            <a:avLst/>
          </a:prstGeom>
        </p:spPr>
      </p:pic>
      <p:pic>
        <p:nvPicPr>
          <p:cNvPr id="1026" name="Picture 2">
            <a:extLst>
              <a:ext uri="{FF2B5EF4-FFF2-40B4-BE49-F238E27FC236}">
                <a16:creationId xmlns:a16="http://schemas.microsoft.com/office/drawing/2014/main" id="{E0F208DD-BF0D-8140-985E-3D26BCD56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366" y="1332310"/>
            <a:ext cx="1466339" cy="11657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0153B1-CBF7-5F40-A12D-B21F54FA1751}"/>
              </a:ext>
            </a:extLst>
          </p:cNvPr>
          <p:cNvSpPr txBox="1"/>
          <p:nvPr/>
        </p:nvSpPr>
        <p:spPr>
          <a:xfrm>
            <a:off x="4841821" y="2468629"/>
            <a:ext cx="3155429" cy="246221"/>
          </a:xfrm>
          <a:prstGeom prst="rect">
            <a:avLst/>
          </a:prstGeom>
          <a:noFill/>
        </p:spPr>
        <p:txBody>
          <a:bodyPr wrap="square" rtlCol="0">
            <a:spAutoFit/>
          </a:bodyPr>
          <a:lstStyle/>
          <a:p>
            <a:pPr algn="ctr"/>
            <a:r>
              <a:rPr lang="en-US" sz="1000" dirty="0">
                <a:solidFill>
                  <a:srgbClr val="E6C467"/>
                </a:solidFill>
              </a:rPr>
              <a:t>Florida Association of IB World Schools</a:t>
            </a:r>
          </a:p>
        </p:txBody>
      </p:sp>
    </p:spTree>
    <p:extLst>
      <p:ext uri="{BB962C8B-B14F-4D97-AF65-F5344CB8AC3E}">
        <p14:creationId xmlns:p14="http://schemas.microsoft.com/office/powerpoint/2010/main" val="296905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7174-9866-4ECB-9988-1E0E6DFCDB38}"/>
              </a:ext>
            </a:extLst>
          </p:cNvPr>
          <p:cNvSpPr>
            <a:spLocks noGrp="1"/>
          </p:cNvSpPr>
          <p:nvPr>
            <p:ph type="title"/>
          </p:nvPr>
        </p:nvSpPr>
        <p:spPr/>
        <p:txBody>
          <a:bodyPr vert="horz" wrap="square" lIns="68580" tIns="34290" rIns="68580" bIns="34290" numCol="1" rtlCol="0" anchor="b" anchorCtr="0" compatLnSpc="1">
            <a:prstTxWarp prst="textNoShape">
              <a:avLst/>
            </a:prstTxWarp>
            <a:normAutofit/>
          </a:bodyPr>
          <a:lstStyle/>
          <a:p>
            <a:pPr algn="ctr"/>
            <a:r>
              <a:rPr lang="en-US" sz="4050" dirty="0">
                <a:solidFill>
                  <a:srgbClr val="072E4C"/>
                </a:solidFill>
                <a:latin typeface="+mj-lt"/>
              </a:rPr>
              <a:t>IB Data for 2015-2021</a:t>
            </a:r>
          </a:p>
        </p:txBody>
      </p:sp>
      <p:graphicFrame>
        <p:nvGraphicFramePr>
          <p:cNvPr id="4" name="Content Placeholder 3">
            <a:extLst>
              <a:ext uri="{FF2B5EF4-FFF2-40B4-BE49-F238E27FC236}">
                <a16:creationId xmlns:a16="http://schemas.microsoft.com/office/drawing/2014/main" id="{D354EF2C-D17B-4E76-ACC1-D87261C30EC6}"/>
              </a:ext>
            </a:extLst>
          </p:cNvPr>
          <p:cNvGraphicFramePr>
            <a:graphicFrameLocks noGrp="1"/>
          </p:cNvGraphicFramePr>
          <p:nvPr>
            <p:ph idx="1"/>
            <p:extLst>
              <p:ext uri="{D42A27DB-BD31-4B8C-83A1-F6EECF244321}">
                <p14:modId xmlns:p14="http://schemas.microsoft.com/office/powerpoint/2010/main" val="162240066"/>
              </p:ext>
            </p:extLst>
          </p:nvPr>
        </p:nvGraphicFramePr>
        <p:xfrm>
          <a:off x="498475" y="1981200"/>
          <a:ext cx="7556498" cy="3681506"/>
        </p:xfrm>
        <a:graphic>
          <a:graphicData uri="http://schemas.openxmlformats.org/drawingml/2006/table">
            <a:tbl>
              <a:tblPr firstRow="1" bandRow="1">
                <a:noFill/>
              </a:tblPr>
              <a:tblGrid>
                <a:gridCol w="763425">
                  <a:extLst>
                    <a:ext uri="{9D8B030D-6E8A-4147-A177-3AD203B41FA5}">
                      <a16:colId xmlns:a16="http://schemas.microsoft.com/office/drawing/2014/main" val="2473032263"/>
                    </a:ext>
                  </a:extLst>
                </a:gridCol>
                <a:gridCol w="2153615">
                  <a:extLst>
                    <a:ext uri="{9D8B030D-6E8A-4147-A177-3AD203B41FA5}">
                      <a16:colId xmlns:a16="http://schemas.microsoft.com/office/drawing/2014/main" val="1895978472"/>
                    </a:ext>
                  </a:extLst>
                </a:gridCol>
                <a:gridCol w="2153020">
                  <a:extLst>
                    <a:ext uri="{9D8B030D-6E8A-4147-A177-3AD203B41FA5}">
                      <a16:colId xmlns:a16="http://schemas.microsoft.com/office/drawing/2014/main" val="1970401340"/>
                    </a:ext>
                  </a:extLst>
                </a:gridCol>
                <a:gridCol w="2486438">
                  <a:extLst>
                    <a:ext uri="{9D8B030D-6E8A-4147-A177-3AD203B41FA5}">
                      <a16:colId xmlns:a16="http://schemas.microsoft.com/office/drawing/2014/main" val="3278068800"/>
                    </a:ext>
                  </a:extLst>
                </a:gridCol>
              </a:tblGrid>
              <a:tr h="853305">
                <a:tc>
                  <a:txBody>
                    <a:bodyPr/>
                    <a:lstStyle/>
                    <a:p>
                      <a:pPr algn="ctr" fontAlgn="b"/>
                      <a:r>
                        <a:rPr lang="en-US" sz="1500" b="1" i="0" u="none" strike="noStrike" cap="all" spc="60" dirty="0">
                          <a:solidFill>
                            <a:schemeClr val="tx1"/>
                          </a:solidFill>
                          <a:effectLst/>
                          <a:latin typeface="Arial" panose="020B0604020202020204" pitchFamily="34" charset="0"/>
                        </a:rPr>
                        <a:t>Year</a:t>
                      </a:r>
                    </a:p>
                  </a:txBody>
                  <a:tcPr marL="8724" marR="8724" marT="83753" marB="83753" anchor="b">
                    <a:lnL w="12700" cmpd="sng">
                      <a:noFill/>
                    </a:lnL>
                    <a:lnR w="12700" cmpd="sng">
                      <a:noFill/>
                    </a:lnR>
                    <a:lnT w="12700" cmpd="sng">
                      <a:noFill/>
                    </a:lnT>
                    <a:lnB w="38100" cmpd="sng">
                      <a:noFill/>
                    </a:lnB>
                    <a:noFill/>
                  </a:tcPr>
                </a:tc>
                <a:tc>
                  <a:txBody>
                    <a:bodyPr/>
                    <a:lstStyle/>
                    <a:p>
                      <a:pPr algn="ctr" fontAlgn="b"/>
                      <a:r>
                        <a:rPr lang="en-US" sz="1500" b="1" i="0" u="none" strike="noStrike" cap="all" spc="60" dirty="0">
                          <a:solidFill>
                            <a:schemeClr val="tx1"/>
                          </a:solidFill>
                          <a:effectLst/>
                          <a:latin typeface="Arial" panose="020B0604020202020204" pitchFamily="34" charset="0"/>
                        </a:rPr>
                        <a:t># of IB Students Taking Examinations</a:t>
                      </a:r>
                    </a:p>
                  </a:txBody>
                  <a:tcPr marL="8724" marR="8724" marT="83753" marB="83753" anchor="b">
                    <a:lnL w="12700" cmpd="sng">
                      <a:noFill/>
                    </a:lnL>
                    <a:lnR w="12700" cmpd="sng">
                      <a:noFill/>
                    </a:lnR>
                    <a:lnT w="12700" cmpd="sng">
                      <a:noFill/>
                    </a:lnT>
                    <a:lnB w="38100" cmpd="sng">
                      <a:noFill/>
                    </a:lnB>
                    <a:noFill/>
                  </a:tcPr>
                </a:tc>
                <a:tc>
                  <a:txBody>
                    <a:bodyPr/>
                    <a:lstStyle/>
                    <a:p>
                      <a:pPr algn="ctr" fontAlgn="b"/>
                      <a:r>
                        <a:rPr lang="en-US" sz="1500" b="1" i="0" u="none" strike="noStrike" cap="all" spc="60" dirty="0">
                          <a:solidFill>
                            <a:schemeClr val="tx1"/>
                          </a:solidFill>
                          <a:effectLst/>
                          <a:latin typeface="Arial" panose="020B0604020202020204" pitchFamily="34" charset="0"/>
                        </a:rPr>
                        <a:t>Number of Exams Taken</a:t>
                      </a:r>
                    </a:p>
                  </a:txBody>
                  <a:tcPr marL="8724" marR="8724" marT="83753" marB="83753" anchor="b">
                    <a:lnL w="12700" cmpd="sng">
                      <a:noFill/>
                    </a:lnL>
                    <a:lnR w="12700" cmpd="sng">
                      <a:noFill/>
                    </a:lnR>
                    <a:lnT w="12700" cmpd="sng">
                      <a:noFill/>
                    </a:lnT>
                    <a:lnB w="38100" cmpd="sng">
                      <a:noFill/>
                    </a:lnB>
                    <a:noFill/>
                  </a:tcPr>
                </a:tc>
                <a:tc>
                  <a:txBody>
                    <a:bodyPr/>
                    <a:lstStyle/>
                    <a:p>
                      <a:pPr algn="ctr" fontAlgn="b"/>
                      <a:r>
                        <a:rPr lang="en-US" sz="1500" b="1" i="0" u="none" strike="noStrike" cap="all" spc="60" dirty="0">
                          <a:solidFill>
                            <a:schemeClr val="tx1"/>
                          </a:solidFill>
                          <a:effectLst/>
                          <a:latin typeface="Arial" panose="020B0604020202020204" pitchFamily="34" charset="0"/>
                        </a:rPr>
                        <a:t>% of Students Scoring 4+</a:t>
                      </a:r>
                    </a:p>
                  </a:txBody>
                  <a:tcPr marL="8724" marR="8724" marT="83753" marB="83753" anchor="b">
                    <a:lnL w="12700" cmpd="sng">
                      <a:noFill/>
                    </a:lnL>
                    <a:lnR w="12700" cmpd="sng">
                      <a:noFill/>
                    </a:lnR>
                    <a:lnT w="12700" cmpd="sng">
                      <a:noFill/>
                    </a:lnT>
                    <a:lnB w="38100" cmpd="sng">
                      <a:noFill/>
                    </a:lnB>
                    <a:noFill/>
                  </a:tcPr>
                </a:tc>
                <a:extLst>
                  <a:ext uri="{0D108BD9-81ED-4DB2-BD59-A6C34878D82A}">
                    <a16:rowId xmlns:a16="http://schemas.microsoft.com/office/drawing/2014/main" val="3399246190"/>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2015</a:t>
                      </a:r>
                    </a:p>
                  </a:txBody>
                  <a:tcPr marL="8724" marR="8724" marT="8724" marB="83753" anchor="b">
                    <a:lnL w="12700" cap="flat" cmpd="sng" algn="ctr">
                      <a:noFill/>
                      <a:prstDash val="solid"/>
                    </a:lnL>
                    <a:lnR w="12700" cmpd="sng">
                      <a:noFill/>
                      <a:prstDash val="solid"/>
                    </a:lnR>
                    <a:lnT w="38100" cmpd="sng">
                      <a:noFill/>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8553</a:t>
                      </a:r>
                    </a:p>
                  </a:txBody>
                  <a:tcPr marL="8724" marR="8724" marT="8724" marB="83753" anchor="b">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30385</a:t>
                      </a:r>
                    </a:p>
                  </a:txBody>
                  <a:tcPr marL="8724" marR="8724" marT="8724" marB="83753" anchor="b">
                    <a:lnL w="12700" cmpd="sng">
                      <a:noFill/>
                      <a:prstDash val="solid"/>
                    </a:lnL>
                    <a:lnR w="12700" cmpd="sng">
                      <a:noFill/>
                      <a:prstDash val="solid"/>
                    </a:lnR>
                    <a:lnT w="38100" cmpd="sng">
                      <a:noFill/>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89.68%</a:t>
                      </a:r>
                    </a:p>
                  </a:txBody>
                  <a:tcPr marL="8724" marR="8724" marT="8724" marB="83753" anchor="b">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722416849"/>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2016</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8724</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30261</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88.15%</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146420942"/>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2017</a:t>
                      </a:r>
                    </a:p>
                  </a:txBody>
                  <a:tcPr marL="8724" marR="8724" marT="8724" marB="83753"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9083</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31746</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88.38%</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908007941"/>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2018</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9210</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32386</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88.28%</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624494079"/>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2019</a:t>
                      </a:r>
                    </a:p>
                  </a:txBody>
                  <a:tcPr marL="8724" marR="8724" marT="8724" marB="83753"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9148</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31552</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86.96%</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27405322"/>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2020</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9135</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31143</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fontAlgn="b"/>
                      <a:r>
                        <a:rPr lang="en-US" sz="1500" b="0" i="0" u="none" strike="noStrike" cap="none" spc="0" dirty="0">
                          <a:solidFill>
                            <a:schemeClr val="tx1"/>
                          </a:solidFill>
                          <a:effectLst/>
                          <a:latin typeface="Arial" panose="020B0604020202020204" pitchFamily="34" charset="0"/>
                        </a:rPr>
                        <a:t>90.72%</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545178672"/>
                  </a:ext>
                </a:extLst>
              </a:tr>
              <a:tr h="353525">
                <a:tc>
                  <a:txBody>
                    <a:bodyPr/>
                    <a:lstStyle/>
                    <a:p>
                      <a:pPr algn="ctr" fontAlgn="b"/>
                      <a:r>
                        <a:rPr lang="en-US" sz="1500" b="0" i="0" u="none" strike="noStrike" cap="none" spc="0" dirty="0">
                          <a:solidFill>
                            <a:schemeClr val="tx1"/>
                          </a:solidFill>
                          <a:effectLst/>
                          <a:latin typeface="Arial" panose="020B0604020202020204" pitchFamily="34" charset="0"/>
                        </a:rPr>
                        <a:t>2021</a:t>
                      </a:r>
                    </a:p>
                  </a:txBody>
                  <a:tcPr marL="8724" marR="8724" marT="8724" marB="83753"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8925</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30353</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500" b="0" i="0" u="none" strike="noStrike" cap="none" spc="0" dirty="0">
                          <a:solidFill>
                            <a:schemeClr val="tx1"/>
                          </a:solidFill>
                          <a:effectLst/>
                          <a:latin typeface="Arial" panose="020B0604020202020204" pitchFamily="34" charset="0"/>
                        </a:rPr>
                        <a:t> </a:t>
                      </a:r>
                    </a:p>
                  </a:txBody>
                  <a:tcPr marL="8724" marR="8724" marT="8724" marB="83753"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656774033"/>
                  </a:ext>
                </a:extLst>
              </a:tr>
              <a:tr h="353525">
                <a:tc>
                  <a:txBody>
                    <a:bodyPr/>
                    <a:lstStyle/>
                    <a:p>
                      <a:pPr algn="l" fontAlgn="b"/>
                      <a:r>
                        <a:rPr lang="en-US" sz="1500" b="0" i="0" u="none" strike="noStrike" cap="none" spc="0" dirty="0">
                          <a:solidFill>
                            <a:schemeClr val="tx1"/>
                          </a:solidFill>
                          <a:effectLst/>
                          <a:latin typeface="Arial" panose="020B0604020202020204" pitchFamily="34" charset="0"/>
                        </a:rPr>
                        <a:t> </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500" b="0" i="0" u="none" strike="noStrike" cap="none" spc="0" dirty="0">
                          <a:solidFill>
                            <a:schemeClr val="tx1"/>
                          </a:solidFill>
                          <a:effectLst/>
                          <a:latin typeface="Arial" panose="020B0604020202020204" pitchFamily="34" charset="0"/>
                        </a:rPr>
                        <a:t> </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500" b="0" i="0" u="none" strike="noStrike" cap="none" spc="0" dirty="0">
                          <a:solidFill>
                            <a:schemeClr val="tx1"/>
                          </a:solidFill>
                          <a:effectLst/>
                          <a:latin typeface="Arial" panose="020B0604020202020204" pitchFamily="34" charset="0"/>
                        </a:rPr>
                        <a:t> </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en-US" sz="1500" b="0" i="0" u="none" strike="noStrike" cap="none" spc="0" dirty="0">
                          <a:solidFill>
                            <a:schemeClr val="tx1"/>
                          </a:solidFill>
                          <a:effectLst/>
                          <a:latin typeface="Arial" panose="020B0604020202020204" pitchFamily="34" charset="0"/>
                        </a:rPr>
                        <a:t> </a:t>
                      </a:r>
                    </a:p>
                  </a:txBody>
                  <a:tcPr marL="8724" marR="8724" marT="8724" marB="83753"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234609105"/>
                  </a:ext>
                </a:extLst>
              </a:tr>
            </a:tbl>
          </a:graphicData>
        </a:graphic>
      </p:graphicFrame>
      <p:pic>
        <p:nvPicPr>
          <p:cNvPr id="5" name="Picture 2">
            <a:extLst>
              <a:ext uri="{FF2B5EF4-FFF2-40B4-BE49-F238E27FC236}">
                <a16:creationId xmlns:a16="http://schemas.microsoft.com/office/drawing/2014/main" id="{BEE98459-F51C-F84E-B574-465A92326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05" y="5924834"/>
            <a:ext cx="841850" cy="669253"/>
          </a:xfrm>
          <a:prstGeom prst="rect">
            <a:avLst/>
          </a:prstGeom>
          <a:solidFill>
            <a:srgbClr val="3B3F71"/>
          </a:solidFill>
        </p:spPr>
      </p:pic>
    </p:spTree>
    <p:extLst>
      <p:ext uri="{BB962C8B-B14F-4D97-AF65-F5344CB8AC3E}">
        <p14:creationId xmlns:p14="http://schemas.microsoft.com/office/powerpoint/2010/main" val="2104799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91395-F336-4650-BC91-03103CF57C2B}"/>
              </a:ext>
            </a:extLst>
          </p:cNvPr>
          <p:cNvSpPr>
            <a:spLocks noGrp="1"/>
          </p:cNvSpPr>
          <p:nvPr>
            <p:ph type="title"/>
          </p:nvPr>
        </p:nvSpPr>
        <p:spPr>
          <a:xfrm>
            <a:off x="498474" y="557701"/>
            <a:ext cx="7556313" cy="1116106"/>
          </a:xfrm>
        </p:spPr>
        <p:txBody>
          <a:bodyPr/>
          <a:lstStyle/>
          <a:p>
            <a:r>
              <a:rPr lang="en-US" sz="3200" dirty="0"/>
              <a:t>Changes to IB Assessment Routes </a:t>
            </a:r>
            <a:br>
              <a:rPr lang="en-US" sz="3200" dirty="0"/>
            </a:br>
            <a:r>
              <a:rPr lang="en-US" sz="3200" dirty="0"/>
              <a:t>for 2021</a:t>
            </a:r>
          </a:p>
        </p:txBody>
      </p:sp>
      <p:sp>
        <p:nvSpPr>
          <p:cNvPr id="3" name="Content Placeholder 2">
            <a:extLst>
              <a:ext uri="{FF2B5EF4-FFF2-40B4-BE49-F238E27FC236}">
                <a16:creationId xmlns:a16="http://schemas.microsoft.com/office/drawing/2014/main" id="{1630A652-58BE-4DEA-A7B5-D2B2775C01FF}"/>
              </a:ext>
            </a:extLst>
          </p:cNvPr>
          <p:cNvSpPr>
            <a:spLocks noGrp="1"/>
          </p:cNvSpPr>
          <p:nvPr>
            <p:ph idx="1"/>
          </p:nvPr>
        </p:nvSpPr>
        <p:spPr>
          <a:xfrm>
            <a:off x="498474" y="1853184"/>
            <a:ext cx="7685406" cy="4144963"/>
          </a:xfrm>
        </p:spPr>
        <p:txBody>
          <a:bodyPr>
            <a:normAutofit lnSpcReduction="10000"/>
          </a:bodyPr>
          <a:lstStyle/>
          <a:p>
            <a:pPr marL="0" indent="0">
              <a:spcBef>
                <a:spcPts val="1200"/>
              </a:spcBef>
              <a:buNone/>
            </a:pPr>
            <a:r>
              <a:rPr lang="en-US" sz="1950" dirty="0"/>
              <a:t>In November of 2020, the IB developed two pathways/routes for the formal assessment of student work based on a school’s, country’s or state’s individual circumstances with respect to COVID-19. </a:t>
            </a:r>
          </a:p>
          <a:p>
            <a:pPr marL="0" indent="0">
              <a:spcBef>
                <a:spcPts val="1200"/>
              </a:spcBef>
              <a:buNone/>
            </a:pPr>
            <a:r>
              <a:rPr lang="en-US" sz="1950" dirty="0"/>
              <a:t>The two routes: a full assessment route and a non-examination route (similar to that in 2020). Both routes require evaluation of student work by external IB examiners.</a:t>
            </a:r>
          </a:p>
          <a:p>
            <a:pPr marL="0" indent="0" defTabSz="685800" eaLnBrk="1" fontAlgn="auto" hangingPunct="1">
              <a:spcBef>
                <a:spcPts val="1200"/>
              </a:spcBef>
              <a:buClrTx/>
              <a:buNone/>
              <a:defRPr/>
            </a:pPr>
            <a:r>
              <a:rPr lang="en-US" sz="1950" dirty="0"/>
              <a:t>There will be equality and equivalence between the results of both routes to ensure that there will be fair outcomes for these students in the global context.</a:t>
            </a:r>
          </a:p>
          <a:p>
            <a:pPr marL="0" indent="0" defTabSz="685800" eaLnBrk="1" fontAlgn="auto" hangingPunct="1">
              <a:spcBef>
                <a:spcPts val="1200"/>
              </a:spcBef>
              <a:buClrTx/>
              <a:buNone/>
              <a:defRPr/>
            </a:pPr>
            <a:r>
              <a:rPr lang="en-US" sz="1950" dirty="0"/>
              <a:t>Additionally, IB coordinators will still have the ability to file an Adverse Circumstance Appeal on behalf of individual students as they have in previous years.</a:t>
            </a:r>
          </a:p>
          <a:p>
            <a:pPr marL="0" indent="0">
              <a:buNone/>
            </a:pPr>
            <a:endParaRPr lang="en-US" dirty="0"/>
          </a:p>
        </p:txBody>
      </p:sp>
      <p:pic>
        <p:nvPicPr>
          <p:cNvPr id="4" name="Picture 2">
            <a:extLst>
              <a:ext uri="{FF2B5EF4-FFF2-40B4-BE49-F238E27FC236}">
                <a16:creationId xmlns:a16="http://schemas.microsoft.com/office/drawing/2014/main" id="{FEDEA83A-75FE-9442-9208-BB75C5ABA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05" y="5979698"/>
            <a:ext cx="841850" cy="669253"/>
          </a:xfrm>
          <a:prstGeom prst="rect">
            <a:avLst/>
          </a:prstGeom>
          <a:solidFill>
            <a:srgbClr val="3B3F71"/>
          </a:solidFill>
        </p:spPr>
      </p:pic>
    </p:spTree>
    <p:extLst>
      <p:ext uri="{BB962C8B-B14F-4D97-AF65-F5344CB8AC3E}">
        <p14:creationId xmlns:p14="http://schemas.microsoft.com/office/powerpoint/2010/main" val="1774619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3B6DE-4297-4580-A5DD-6BABF64A83C9}"/>
              </a:ext>
            </a:extLst>
          </p:cNvPr>
          <p:cNvSpPr>
            <a:spLocks noGrp="1"/>
          </p:cNvSpPr>
          <p:nvPr>
            <p:ph type="title"/>
          </p:nvPr>
        </p:nvSpPr>
        <p:spPr>
          <a:xfrm>
            <a:off x="498474" y="557701"/>
            <a:ext cx="7556313" cy="1116106"/>
          </a:xfrm>
        </p:spPr>
        <p:txBody>
          <a:bodyPr/>
          <a:lstStyle/>
          <a:p>
            <a:r>
              <a:rPr lang="en-US" sz="3200" dirty="0"/>
              <a:t>IB’s Response to COVID-19 for 2021 and 2022</a:t>
            </a:r>
          </a:p>
        </p:txBody>
      </p:sp>
      <p:sp>
        <p:nvSpPr>
          <p:cNvPr id="3" name="Content Placeholder 2">
            <a:extLst>
              <a:ext uri="{FF2B5EF4-FFF2-40B4-BE49-F238E27FC236}">
                <a16:creationId xmlns:a16="http://schemas.microsoft.com/office/drawing/2014/main" id="{BDD8B562-E9C4-4D5C-B949-9005C5C9CFD0}"/>
              </a:ext>
            </a:extLst>
          </p:cNvPr>
          <p:cNvSpPr>
            <a:spLocks noGrp="1"/>
          </p:cNvSpPr>
          <p:nvPr>
            <p:ph idx="1"/>
          </p:nvPr>
        </p:nvSpPr>
        <p:spPr>
          <a:xfrm>
            <a:off x="498474" y="1843879"/>
            <a:ext cx="7556313" cy="4144963"/>
          </a:xfrm>
        </p:spPr>
        <p:txBody>
          <a:bodyPr>
            <a:noAutofit/>
          </a:bodyPr>
          <a:lstStyle/>
          <a:p>
            <a:pPr marL="0" indent="0">
              <a:spcBef>
                <a:spcPts val="0"/>
              </a:spcBef>
              <a:spcAft>
                <a:spcPts val="600"/>
              </a:spcAft>
              <a:buNone/>
            </a:pPr>
            <a:r>
              <a:rPr lang="en-US" sz="1900" dirty="0"/>
              <a:t>To help address the impact of COVID-19 on schools:  </a:t>
            </a:r>
          </a:p>
          <a:p>
            <a:pPr>
              <a:spcBef>
                <a:spcPts val="0"/>
              </a:spcBef>
              <a:spcAft>
                <a:spcPts val="600"/>
              </a:spcAft>
            </a:pPr>
            <a:r>
              <a:rPr lang="en-US" sz="1900" dirty="0"/>
              <a:t>All new Diploma </a:t>
            </a:r>
            <a:r>
              <a:rPr lang="en-US" sz="1900" dirty="0" err="1"/>
              <a:t>Programme</a:t>
            </a:r>
            <a:r>
              <a:rPr lang="en-US" sz="1900" dirty="0"/>
              <a:t> (DP) courses scheduled for release in February 2021 were postponed and timelines for curriculum development in the DP for 2022-2024 were adjusted. </a:t>
            </a:r>
          </a:p>
          <a:p>
            <a:pPr>
              <a:spcBef>
                <a:spcPts val="0"/>
              </a:spcBef>
              <a:spcAft>
                <a:spcPts val="600"/>
              </a:spcAft>
            </a:pPr>
            <a:r>
              <a:rPr lang="en-US" sz="1900" dirty="0"/>
              <a:t>Virtual Professional Development formats have been introduced, and online workshop offers have been extended.</a:t>
            </a:r>
          </a:p>
          <a:p>
            <a:pPr>
              <a:spcBef>
                <a:spcPts val="0"/>
              </a:spcBef>
              <a:spcAft>
                <a:spcPts val="600"/>
              </a:spcAft>
            </a:pPr>
            <a:r>
              <a:rPr lang="en-US" sz="1900" dirty="0"/>
              <a:t>Additional school services have been converted into virtual/ remote formats, e.g., remote program evaluation through the 2021 calendar year, verification visits and the IB Global Conference.</a:t>
            </a:r>
          </a:p>
          <a:p>
            <a:pPr marL="0" indent="0">
              <a:spcBef>
                <a:spcPts val="0"/>
              </a:spcBef>
              <a:spcAft>
                <a:spcPts val="600"/>
              </a:spcAft>
              <a:buNone/>
            </a:pPr>
            <a:r>
              <a:rPr lang="en-US" sz="1900" dirty="0"/>
              <a:t>Latest News and Updates:</a:t>
            </a:r>
          </a:p>
          <a:p>
            <a:pPr marL="0" indent="0">
              <a:spcBef>
                <a:spcPts val="0"/>
              </a:spcBef>
              <a:spcAft>
                <a:spcPts val="600"/>
              </a:spcAft>
              <a:buNone/>
            </a:pPr>
            <a:r>
              <a:rPr lang="en-US" sz="1900" dirty="0">
                <a:solidFill>
                  <a:srgbClr val="0000FF"/>
                </a:solidFill>
                <a:hlinkClick r:id="rId2">
                  <a:extLst>
                    <a:ext uri="{A12FA001-AC4F-418D-AE19-62706E023703}">
                      <ahyp:hlinkClr xmlns:ahyp="http://schemas.microsoft.com/office/drawing/2018/hyperlinkcolor" val="tx"/>
                    </a:ext>
                  </a:extLst>
                </a:hlinkClick>
              </a:rPr>
              <a:t>https://ibo.org/news/news-about-the-ib/covid-19-coronavirus-updates</a:t>
            </a:r>
            <a:endParaRPr lang="en-US" sz="1900" dirty="0">
              <a:solidFill>
                <a:srgbClr val="0000FF"/>
              </a:solidFill>
            </a:endParaRPr>
          </a:p>
          <a:p>
            <a:pPr marL="0" indent="0">
              <a:buNone/>
            </a:pPr>
            <a:endParaRPr lang="en-US" sz="1800" dirty="0">
              <a:solidFill>
                <a:srgbClr val="4372C4"/>
              </a:solidFill>
            </a:endParaRPr>
          </a:p>
          <a:p>
            <a:endParaRPr lang="en-US" sz="1800" dirty="0"/>
          </a:p>
        </p:txBody>
      </p:sp>
      <p:pic>
        <p:nvPicPr>
          <p:cNvPr id="4" name="Picture 2">
            <a:extLst>
              <a:ext uri="{FF2B5EF4-FFF2-40B4-BE49-F238E27FC236}">
                <a16:creationId xmlns:a16="http://schemas.microsoft.com/office/drawing/2014/main" id="{C821E2E5-6C54-9449-8DC7-672DD79F8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705" y="6096842"/>
            <a:ext cx="841850" cy="669253"/>
          </a:xfrm>
          <a:prstGeom prst="rect">
            <a:avLst/>
          </a:prstGeom>
          <a:solidFill>
            <a:srgbClr val="3B3F71"/>
          </a:solidFill>
        </p:spPr>
      </p:pic>
    </p:spTree>
    <p:extLst>
      <p:ext uri="{BB962C8B-B14F-4D97-AF65-F5344CB8AC3E}">
        <p14:creationId xmlns:p14="http://schemas.microsoft.com/office/powerpoint/2010/main" val="1531874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1558-6778-47C0-A219-A0AFE2CCCC42}"/>
              </a:ext>
            </a:extLst>
          </p:cNvPr>
          <p:cNvSpPr>
            <a:spLocks noGrp="1"/>
          </p:cNvSpPr>
          <p:nvPr>
            <p:ph type="title"/>
          </p:nvPr>
        </p:nvSpPr>
        <p:spPr>
          <a:xfrm>
            <a:off x="498474" y="1023772"/>
            <a:ext cx="7657974" cy="1116106"/>
          </a:xfrm>
        </p:spPr>
        <p:txBody>
          <a:bodyPr/>
          <a:lstStyle/>
          <a:p>
            <a:r>
              <a:rPr lang="en-US" sz="3200" dirty="0"/>
              <a:t>IB Curriculum Assessment Updates</a:t>
            </a:r>
          </a:p>
        </p:txBody>
      </p:sp>
      <p:sp>
        <p:nvSpPr>
          <p:cNvPr id="3" name="Content Placeholder 2">
            <a:extLst>
              <a:ext uri="{FF2B5EF4-FFF2-40B4-BE49-F238E27FC236}">
                <a16:creationId xmlns:a16="http://schemas.microsoft.com/office/drawing/2014/main" id="{7A0957FA-C641-427E-9895-6BCD94E93F86}"/>
              </a:ext>
            </a:extLst>
          </p:cNvPr>
          <p:cNvSpPr>
            <a:spLocks noGrp="1"/>
          </p:cNvSpPr>
          <p:nvPr>
            <p:ph idx="1"/>
          </p:nvPr>
        </p:nvSpPr>
        <p:spPr>
          <a:xfrm>
            <a:off x="498474" y="1898743"/>
            <a:ext cx="7556313" cy="4144963"/>
          </a:xfrm>
        </p:spPr>
        <p:txBody>
          <a:bodyPr>
            <a:normAutofit/>
          </a:bodyPr>
          <a:lstStyle/>
          <a:p>
            <a:pPr>
              <a:lnSpc>
                <a:spcPct val="110000"/>
              </a:lnSpc>
              <a:spcBef>
                <a:spcPts val="0"/>
              </a:spcBef>
              <a:spcAft>
                <a:spcPts val="600"/>
              </a:spcAft>
            </a:pPr>
            <a:r>
              <a:rPr lang="en-US" sz="2400" dirty="0"/>
              <a:t>First Assessments for new curricula in 2021</a:t>
            </a:r>
          </a:p>
          <a:p>
            <a:pPr lvl="1">
              <a:lnSpc>
                <a:spcPct val="110000"/>
              </a:lnSpc>
              <a:spcBef>
                <a:spcPts val="0"/>
              </a:spcBef>
              <a:spcAft>
                <a:spcPts val="600"/>
              </a:spcAft>
            </a:pPr>
            <a:r>
              <a:rPr lang="en-US" sz="2100" dirty="0"/>
              <a:t>English Literature HL/SL</a:t>
            </a:r>
          </a:p>
          <a:p>
            <a:pPr lvl="1">
              <a:lnSpc>
                <a:spcPct val="110000"/>
              </a:lnSpc>
              <a:spcBef>
                <a:spcPts val="0"/>
              </a:spcBef>
              <a:spcAft>
                <a:spcPts val="600"/>
              </a:spcAft>
            </a:pPr>
            <a:r>
              <a:rPr lang="en-US" sz="2100" dirty="0"/>
              <a:t>English Language and Literature HL/SL</a:t>
            </a:r>
          </a:p>
          <a:p>
            <a:pPr lvl="1">
              <a:lnSpc>
                <a:spcPct val="110000"/>
              </a:lnSpc>
              <a:spcBef>
                <a:spcPts val="0"/>
              </a:spcBef>
              <a:spcAft>
                <a:spcPts val="600"/>
              </a:spcAft>
            </a:pPr>
            <a:r>
              <a:rPr lang="en-US" sz="2100" dirty="0"/>
              <a:t>Math Analysis and Approaches SL/HL</a:t>
            </a:r>
          </a:p>
          <a:p>
            <a:pPr lvl="1">
              <a:lnSpc>
                <a:spcPct val="110000"/>
              </a:lnSpc>
              <a:spcBef>
                <a:spcPts val="0"/>
              </a:spcBef>
              <a:spcAft>
                <a:spcPts val="600"/>
              </a:spcAft>
            </a:pPr>
            <a:r>
              <a:rPr lang="en-US" sz="2100" dirty="0"/>
              <a:t>Math Applications and Interpretations SL/HL</a:t>
            </a:r>
          </a:p>
          <a:p>
            <a:pPr lvl="1">
              <a:lnSpc>
                <a:spcPct val="110000"/>
              </a:lnSpc>
              <a:spcBef>
                <a:spcPts val="0"/>
              </a:spcBef>
              <a:spcAft>
                <a:spcPts val="600"/>
              </a:spcAft>
            </a:pPr>
            <a:r>
              <a:rPr lang="en-US" sz="2100" dirty="0"/>
              <a:t>First Assessments of new curricula for 2022</a:t>
            </a:r>
          </a:p>
          <a:p>
            <a:pPr lvl="2">
              <a:lnSpc>
                <a:spcPct val="110000"/>
              </a:lnSpc>
              <a:spcBef>
                <a:spcPts val="0"/>
              </a:spcBef>
              <a:spcAft>
                <a:spcPts val="600"/>
              </a:spcAft>
              <a:buFont typeface="Courier New" panose="02070309020205020404" pitchFamily="49" charset="0"/>
              <a:buChar char="o"/>
            </a:pPr>
            <a:r>
              <a:rPr lang="en-US" sz="1900" dirty="0"/>
              <a:t>Theory of Knowledge</a:t>
            </a:r>
          </a:p>
          <a:p>
            <a:pPr lvl="2">
              <a:lnSpc>
                <a:spcPct val="110000"/>
              </a:lnSpc>
              <a:spcBef>
                <a:spcPts val="0"/>
              </a:spcBef>
              <a:spcAft>
                <a:spcPts val="600"/>
              </a:spcAft>
              <a:buFont typeface="Courier New" panose="02070309020205020404" pitchFamily="49" charset="0"/>
              <a:buChar char="o"/>
            </a:pPr>
            <a:r>
              <a:rPr lang="en-US" sz="1900" dirty="0"/>
              <a:t>Economics SL/HL</a:t>
            </a:r>
          </a:p>
          <a:p>
            <a:pPr lvl="2">
              <a:lnSpc>
                <a:spcPct val="110000"/>
              </a:lnSpc>
              <a:spcBef>
                <a:spcPts val="0"/>
              </a:spcBef>
              <a:spcAft>
                <a:spcPts val="600"/>
              </a:spcAft>
              <a:buFont typeface="Courier New" panose="02070309020205020404" pitchFamily="49" charset="0"/>
              <a:buChar char="o"/>
            </a:pPr>
            <a:r>
              <a:rPr lang="en-US" sz="1900" dirty="0"/>
              <a:t>Music SL/HL</a:t>
            </a:r>
          </a:p>
        </p:txBody>
      </p:sp>
      <p:pic>
        <p:nvPicPr>
          <p:cNvPr id="4" name="Picture 2">
            <a:extLst>
              <a:ext uri="{FF2B5EF4-FFF2-40B4-BE49-F238E27FC236}">
                <a16:creationId xmlns:a16="http://schemas.microsoft.com/office/drawing/2014/main" id="{BBE0F1F5-B266-8640-94D7-C92301307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05" y="5979698"/>
            <a:ext cx="841850" cy="669253"/>
          </a:xfrm>
          <a:prstGeom prst="rect">
            <a:avLst/>
          </a:prstGeom>
          <a:solidFill>
            <a:srgbClr val="3B3F71"/>
          </a:solidFill>
        </p:spPr>
      </p:pic>
    </p:spTree>
    <p:extLst>
      <p:ext uri="{BB962C8B-B14F-4D97-AF65-F5344CB8AC3E}">
        <p14:creationId xmlns:p14="http://schemas.microsoft.com/office/powerpoint/2010/main" val="290320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24D5-B775-43AB-BA71-64D1D85A543D}"/>
              </a:ext>
            </a:extLst>
          </p:cNvPr>
          <p:cNvSpPr>
            <a:spLocks noGrp="1"/>
          </p:cNvSpPr>
          <p:nvPr>
            <p:ph type="title"/>
          </p:nvPr>
        </p:nvSpPr>
        <p:spPr>
          <a:xfrm>
            <a:off x="562244" y="1042333"/>
            <a:ext cx="8106030" cy="1116106"/>
          </a:xfrm>
        </p:spPr>
        <p:txBody>
          <a:bodyPr/>
          <a:lstStyle/>
          <a:p>
            <a:r>
              <a:rPr lang="en-US" sz="3100" dirty="0"/>
              <a:t>IB Curriculum Review Schedule for 2022</a:t>
            </a:r>
          </a:p>
        </p:txBody>
      </p:sp>
      <p:sp>
        <p:nvSpPr>
          <p:cNvPr id="3" name="Content Placeholder 2">
            <a:extLst>
              <a:ext uri="{FF2B5EF4-FFF2-40B4-BE49-F238E27FC236}">
                <a16:creationId xmlns:a16="http://schemas.microsoft.com/office/drawing/2014/main" id="{DBD74C4A-E9EB-439E-B613-740ECED32376}"/>
              </a:ext>
            </a:extLst>
          </p:cNvPr>
          <p:cNvSpPr>
            <a:spLocks noGrp="1"/>
          </p:cNvSpPr>
          <p:nvPr>
            <p:ph idx="1"/>
          </p:nvPr>
        </p:nvSpPr>
        <p:spPr>
          <a:xfrm>
            <a:off x="498474" y="1847088"/>
            <a:ext cx="7556313" cy="4279075"/>
          </a:xfrm>
        </p:spPr>
        <p:txBody>
          <a:bodyPr>
            <a:normAutofit/>
          </a:bodyPr>
          <a:lstStyle/>
          <a:p>
            <a:pPr marL="0" indent="0">
              <a:spcBef>
                <a:spcPts val="600"/>
              </a:spcBef>
              <a:spcAft>
                <a:spcPts val="600"/>
              </a:spcAft>
              <a:buNone/>
            </a:pPr>
            <a:r>
              <a:rPr lang="en-US" dirty="0"/>
              <a:t>The following subjects will have completed their review and the new syllabus for each subject will be taught beginning August-September 2022:</a:t>
            </a:r>
          </a:p>
          <a:p>
            <a:pPr>
              <a:spcBef>
                <a:spcPts val="600"/>
              </a:spcBef>
              <a:spcAft>
                <a:spcPts val="600"/>
              </a:spcAft>
            </a:pPr>
            <a:r>
              <a:rPr lang="en-US" dirty="0"/>
              <a:t>Business Management SL/HL</a:t>
            </a:r>
          </a:p>
          <a:p>
            <a:pPr>
              <a:spcBef>
                <a:spcPts val="600"/>
              </a:spcBef>
              <a:spcAft>
                <a:spcPts val="600"/>
              </a:spcAft>
            </a:pPr>
            <a:r>
              <a:rPr lang="en-US" dirty="0"/>
              <a:t>Classical Languages SL/HL</a:t>
            </a:r>
          </a:p>
          <a:p>
            <a:pPr>
              <a:spcBef>
                <a:spcPts val="600"/>
              </a:spcBef>
              <a:spcAft>
                <a:spcPts val="600"/>
              </a:spcAft>
            </a:pPr>
            <a:r>
              <a:rPr lang="en-US" dirty="0"/>
              <a:t>Digital Society (ITGS) SL/HL</a:t>
            </a:r>
          </a:p>
          <a:p>
            <a:pPr>
              <a:spcBef>
                <a:spcPts val="600"/>
              </a:spcBef>
              <a:spcAft>
                <a:spcPts val="600"/>
              </a:spcAft>
            </a:pPr>
            <a:r>
              <a:rPr lang="en-US" dirty="0"/>
              <a:t>Theatre SL/HL</a:t>
            </a:r>
          </a:p>
          <a:p>
            <a:pPr>
              <a:spcBef>
                <a:spcPts val="600"/>
              </a:spcBef>
              <a:spcAft>
                <a:spcPts val="600"/>
              </a:spcAft>
            </a:pPr>
            <a:r>
              <a:rPr lang="en-US" dirty="0"/>
              <a:t>Literature and Performance</a:t>
            </a:r>
          </a:p>
          <a:p>
            <a:pPr>
              <a:spcBef>
                <a:spcPts val="600"/>
              </a:spcBef>
              <a:spcAft>
                <a:spcPts val="600"/>
              </a:spcAft>
            </a:pPr>
            <a:r>
              <a:rPr lang="en-US" dirty="0"/>
              <a:t>Assessment for these new curricula will begin in May of 2024</a:t>
            </a:r>
          </a:p>
          <a:p>
            <a:pPr marL="0" indent="0">
              <a:lnSpc>
                <a:spcPct val="120000"/>
              </a:lnSpc>
              <a:spcBef>
                <a:spcPts val="0"/>
              </a:spcBef>
              <a:spcAft>
                <a:spcPts val="600"/>
              </a:spcAft>
              <a:buNone/>
            </a:pPr>
            <a:endParaRPr lang="en-US" dirty="0"/>
          </a:p>
          <a:p>
            <a:pPr>
              <a:lnSpc>
                <a:spcPct val="120000"/>
              </a:lnSpc>
              <a:spcBef>
                <a:spcPts val="0"/>
              </a:spcBef>
              <a:spcAft>
                <a:spcPts val="600"/>
              </a:spcAft>
            </a:pPr>
            <a:endParaRPr lang="en-US" dirty="0"/>
          </a:p>
        </p:txBody>
      </p:sp>
      <p:pic>
        <p:nvPicPr>
          <p:cNvPr id="4" name="Picture 2">
            <a:extLst>
              <a:ext uri="{FF2B5EF4-FFF2-40B4-BE49-F238E27FC236}">
                <a16:creationId xmlns:a16="http://schemas.microsoft.com/office/drawing/2014/main" id="{44BF18DD-33A4-8142-A19F-83CACB170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05" y="5988842"/>
            <a:ext cx="841850" cy="669253"/>
          </a:xfrm>
          <a:prstGeom prst="rect">
            <a:avLst/>
          </a:prstGeom>
          <a:solidFill>
            <a:srgbClr val="3B3F71"/>
          </a:solidFill>
        </p:spPr>
      </p:pic>
    </p:spTree>
    <p:extLst>
      <p:ext uri="{BB962C8B-B14F-4D97-AF65-F5344CB8AC3E}">
        <p14:creationId xmlns:p14="http://schemas.microsoft.com/office/powerpoint/2010/main" val="4017464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67896"/>
            <a:ext cx="5638800" cy="1362075"/>
          </a:xfrm>
        </p:spPr>
        <p:txBody>
          <a:bodyPr anchor="ctr"/>
          <a:lstStyle/>
          <a:p>
            <a:r>
              <a:rPr lang="en-US" dirty="0"/>
              <a:t>Student Progression Updates</a:t>
            </a:r>
          </a:p>
        </p:txBody>
      </p:sp>
      <p:sp>
        <p:nvSpPr>
          <p:cNvPr id="3" name="Text Placeholder 2"/>
          <p:cNvSpPr>
            <a:spLocks noGrp="1"/>
          </p:cNvSpPr>
          <p:nvPr>
            <p:ph type="body" idx="1"/>
          </p:nvPr>
        </p:nvSpPr>
        <p:spPr/>
        <p:txBody>
          <a:bodyPr/>
          <a:lstStyle/>
          <a:p>
            <a:pPr>
              <a:lnSpc>
                <a:spcPct val="100000"/>
              </a:lnSpc>
              <a:spcBef>
                <a:spcPct val="0"/>
              </a:spcBef>
              <a:buClrTx/>
            </a:pPr>
            <a:r>
              <a:rPr lang="en-US" altLang="en-US" sz="1600" dirty="0"/>
              <a:t>Felicia M. Trumpler, M.A. Ed.</a:t>
            </a:r>
          </a:p>
          <a:p>
            <a:pPr>
              <a:lnSpc>
                <a:spcPct val="100000"/>
              </a:lnSpc>
              <a:spcBef>
                <a:spcPct val="0"/>
              </a:spcBef>
              <a:buClrTx/>
            </a:pPr>
            <a:r>
              <a:rPr lang="en-US" altLang="en-US" sz="1600" dirty="0"/>
              <a:t>School Counseling Consultant</a:t>
            </a:r>
          </a:p>
          <a:p>
            <a:pPr>
              <a:lnSpc>
                <a:spcPct val="100000"/>
              </a:lnSpc>
              <a:spcBef>
                <a:spcPct val="0"/>
              </a:spcBef>
              <a:buClrTx/>
            </a:pPr>
            <a:r>
              <a:rPr lang="en-US" altLang="en-US" sz="1600" dirty="0">
                <a:solidFill>
                  <a:srgbClr val="E6C467"/>
                </a:solidFill>
                <a:hlinkClick r:id="rId2">
                  <a:extLst>
                    <a:ext uri="{A12FA001-AC4F-418D-AE19-62706E023703}">
                      <ahyp:hlinkClr xmlns:ahyp="http://schemas.microsoft.com/office/drawing/2018/hyperlinkcolor" val="tx"/>
                    </a:ext>
                  </a:extLst>
                </a:hlinkClick>
              </a:rPr>
              <a:t>Felicia.Trumpler@fldoe.org</a:t>
            </a:r>
            <a:endParaRPr lang="en-US" altLang="en-US" sz="1600" dirty="0">
              <a:solidFill>
                <a:srgbClr val="E6C467"/>
              </a:solidFill>
            </a:endParaRPr>
          </a:p>
          <a:p>
            <a:pPr>
              <a:lnSpc>
                <a:spcPct val="100000"/>
              </a:lnSpc>
              <a:spcBef>
                <a:spcPct val="0"/>
              </a:spcBef>
              <a:buClrTx/>
            </a:pPr>
            <a:r>
              <a:rPr lang="en-US" altLang="en-US" sz="1600" dirty="0"/>
              <a:t>850-245-0457</a:t>
            </a:r>
          </a:p>
          <a:p>
            <a:endParaRPr lang="en-US" dirty="0"/>
          </a:p>
        </p:txBody>
      </p:sp>
    </p:spTree>
    <p:extLst>
      <p:ext uri="{BB962C8B-B14F-4D97-AF65-F5344CB8AC3E}">
        <p14:creationId xmlns:p14="http://schemas.microsoft.com/office/powerpoint/2010/main" val="4102179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02C1-CD9D-48CE-B073-0F68237CD49E}"/>
              </a:ext>
            </a:extLst>
          </p:cNvPr>
          <p:cNvSpPr>
            <a:spLocks noGrp="1"/>
          </p:cNvSpPr>
          <p:nvPr>
            <p:ph type="title"/>
          </p:nvPr>
        </p:nvSpPr>
        <p:spPr>
          <a:xfrm>
            <a:off x="498474" y="548648"/>
            <a:ext cx="7556313" cy="1116106"/>
          </a:xfrm>
        </p:spPr>
        <p:txBody>
          <a:bodyPr/>
          <a:lstStyle/>
          <a:p>
            <a:r>
              <a:rPr lang="en-US" sz="3200" dirty="0"/>
              <a:t>Important Reminders for IB Counselors and Coordinators </a:t>
            </a:r>
          </a:p>
        </p:txBody>
      </p:sp>
      <p:sp>
        <p:nvSpPr>
          <p:cNvPr id="3" name="Content Placeholder 2">
            <a:extLst>
              <a:ext uri="{FF2B5EF4-FFF2-40B4-BE49-F238E27FC236}">
                <a16:creationId xmlns:a16="http://schemas.microsoft.com/office/drawing/2014/main" id="{979FBE4C-CF17-480B-9083-48206F1435DC}"/>
              </a:ext>
            </a:extLst>
          </p:cNvPr>
          <p:cNvSpPr>
            <a:spLocks noGrp="1"/>
          </p:cNvSpPr>
          <p:nvPr>
            <p:ph idx="1"/>
          </p:nvPr>
        </p:nvSpPr>
        <p:spPr/>
        <p:txBody>
          <a:bodyPr/>
          <a:lstStyle/>
          <a:p>
            <a:r>
              <a:rPr lang="en-US" dirty="0"/>
              <a:t>Be sure that all demographic information is </a:t>
            </a:r>
            <a:r>
              <a:rPr lang="en-US" b="1" dirty="0"/>
              <a:t>exactly the same </a:t>
            </a:r>
            <a:r>
              <a:rPr lang="en-US" dirty="0"/>
              <a:t>for IB assessment registrations, school transcripts, Bright Futures applications.</a:t>
            </a:r>
          </a:p>
          <a:p>
            <a:r>
              <a:rPr lang="en-US" dirty="0"/>
              <a:t>CAS requirements are met in grades 11-12 and Bright Futures service requirement can be met in grades 9-12. Be sure to remind your DP students of the 100 hours of service required for Bright Futures.</a:t>
            </a:r>
          </a:p>
          <a:p>
            <a:r>
              <a:rPr lang="en-US" dirty="0"/>
              <a:t>All students planning to attend a state university must meet the “subject” credit requirements outlined in Board of Governors Regulation 6.002.</a:t>
            </a:r>
          </a:p>
          <a:p>
            <a:endParaRPr lang="en-US" dirty="0"/>
          </a:p>
          <a:p>
            <a:endParaRPr lang="en-US" dirty="0"/>
          </a:p>
        </p:txBody>
      </p:sp>
      <p:pic>
        <p:nvPicPr>
          <p:cNvPr id="4" name="Picture 2">
            <a:extLst>
              <a:ext uri="{FF2B5EF4-FFF2-40B4-BE49-F238E27FC236}">
                <a16:creationId xmlns:a16="http://schemas.microsoft.com/office/drawing/2014/main" id="{C0A733A1-0AAD-544C-A27B-D82221AAD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05" y="5988842"/>
            <a:ext cx="841850" cy="669253"/>
          </a:xfrm>
          <a:prstGeom prst="rect">
            <a:avLst/>
          </a:prstGeom>
          <a:solidFill>
            <a:srgbClr val="3B3F71"/>
          </a:solidFill>
        </p:spPr>
      </p:pic>
    </p:spTree>
    <p:extLst>
      <p:ext uri="{BB962C8B-B14F-4D97-AF65-F5344CB8AC3E}">
        <p14:creationId xmlns:p14="http://schemas.microsoft.com/office/powerpoint/2010/main" val="244262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02C1-CD9D-48CE-B073-0F68237CD49E}"/>
              </a:ext>
            </a:extLst>
          </p:cNvPr>
          <p:cNvSpPr>
            <a:spLocks noGrp="1"/>
          </p:cNvSpPr>
          <p:nvPr>
            <p:ph type="title"/>
          </p:nvPr>
        </p:nvSpPr>
        <p:spPr>
          <a:xfrm>
            <a:off x="498473" y="1033006"/>
            <a:ext cx="7556313" cy="1116106"/>
          </a:xfrm>
        </p:spPr>
        <p:txBody>
          <a:bodyPr/>
          <a:lstStyle/>
          <a:p>
            <a:r>
              <a:rPr lang="en-US" sz="3200" dirty="0"/>
              <a:t>Florida Statutes that Relate to the IB</a:t>
            </a:r>
          </a:p>
        </p:txBody>
      </p:sp>
      <p:sp>
        <p:nvSpPr>
          <p:cNvPr id="3" name="Content Placeholder 2">
            <a:extLst>
              <a:ext uri="{FF2B5EF4-FFF2-40B4-BE49-F238E27FC236}">
                <a16:creationId xmlns:a16="http://schemas.microsoft.com/office/drawing/2014/main" id="{979FBE4C-CF17-480B-9083-48206F1435DC}"/>
              </a:ext>
            </a:extLst>
          </p:cNvPr>
          <p:cNvSpPr>
            <a:spLocks noGrp="1"/>
          </p:cNvSpPr>
          <p:nvPr>
            <p:ph idx="1"/>
          </p:nvPr>
        </p:nvSpPr>
        <p:spPr>
          <a:xfrm>
            <a:off x="498472" y="1843879"/>
            <a:ext cx="7900093" cy="4144963"/>
          </a:xfrm>
        </p:spPr>
        <p:txBody>
          <a:bodyPr>
            <a:normAutofit fontScale="92500" lnSpcReduction="10000"/>
          </a:bodyPr>
          <a:lstStyle/>
          <a:p>
            <a:pPr>
              <a:spcBef>
                <a:spcPts val="0"/>
              </a:spcBef>
              <a:spcAft>
                <a:spcPts val="600"/>
              </a:spcAft>
            </a:pPr>
            <a:r>
              <a:rPr lang="en-US" sz="1900" dirty="0"/>
              <a:t>Funding:</a:t>
            </a:r>
          </a:p>
          <a:p>
            <a:pPr lvl="1">
              <a:spcBef>
                <a:spcPts val="0"/>
              </a:spcBef>
              <a:spcAft>
                <a:spcPts val="1200"/>
              </a:spcAft>
            </a:pPr>
            <a:r>
              <a:rPr lang="en-US" sz="1900" dirty="0">
                <a:solidFill>
                  <a:srgbClr val="0000FF"/>
                </a:solidFill>
                <a:hlinkClick r:id="rId2">
                  <a:extLst>
                    <a:ext uri="{A12FA001-AC4F-418D-AE19-62706E023703}">
                      <ahyp:hlinkClr xmlns:ahyp="http://schemas.microsoft.com/office/drawing/2018/hyperlinkcolor" val="tx"/>
                    </a:ext>
                  </a:extLst>
                </a:hlinkClick>
              </a:rPr>
              <a:t>Funds for operation of schools - s. 1011.62, F.S.</a:t>
            </a:r>
            <a:endParaRPr lang="en-US" sz="1900" dirty="0">
              <a:solidFill>
                <a:srgbClr val="0000FF"/>
              </a:solidFill>
            </a:endParaRPr>
          </a:p>
          <a:p>
            <a:pPr>
              <a:spcBef>
                <a:spcPts val="0"/>
              </a:spcBef>
              <a:spcAft>
                <a:spcPts val="600"/>
              </a:spcAft>
            </a:pPr>
            <a:r>
              <a:rPr lang="en-US" sz="1900" dirty="0"/>
              <a:t>Articulation and Access:</a:t>
            </a:r>
          </a:p>
          <a:p>
            <a:pPr lvl="1">
              <a:spcBef>
                <a:spcPts val="0"/>
              </a:spcBef>
              <a:spcAft>
                <a:spcPts val="1200"/>
              </a:spcAft>
            </a:pPr>
            <a:r>
              <a:rPr lang="en-US" sz="1900" dirty="0">
                <a:solidFill>
                  <a:srgbClr val="0000FF"/>
                </a:solidFill>
                <a:hlinkClick r:id="rId3">
                  <a:extLst>
                    <a:ext uri="{A12FA001-AC4F-418D-AE19-62706E023703}">
                      <ahyp:hlinkClr xmlns:ahyp="http://schemas.microsoft.com/office/drawing/2018/hyperlinkcolor" val="tx"/>
                    </a:ext>
                  </a:extLst>
                </a:hlinkClick>
              </a:rPr>
              <a:t>Articulated acceleration mechanisms - s. 1007.27, F.S. </a:t>
            </a:r>
            <a:endParaRPr lang="en-US" sz="1900" dirty="0">
              <a:solidFill>
                <a:srgbClr val="0000FF"/>
              </a:solidFill>
            </a:endParaRPr>
          </a:p>
          <a:p>
            <a:pPr>
              <a:spcBef>
                <a:spcPts val="0"/>
              </a:spcBef>
              <a:spcAft>
                <a:spcPts val="600"/>
              </a:spcAft>
            </a:pPr>
            <a:r>
              <a:rPr lang="en-US" sz="1900" dirty="0"/>
              <a:t>Graduation:</a:t>
            </a:r>
          </a:p>
          <a:p>
            <a:pPr lvl="1">
              <a:spcBef>
                <a:spcPts val="0"/>
              </a:spcBef>
              <a:spcAft>
                <a:spcPts val="1200"/>
              </a:spcAft>
            </a:pPr>
            <a:r>
              <a:rPr lang="en-US" sz="1900" dirty="0">
                <a:solidFill>
                  <a:srgbClr val="0000FF"/>
                </a:solidFill>
                <a:hlinkClick r:id="rId4">
                  <a:extLst>
                    <a:ext uri="{A12FA001-AC4F-418D-AE19-62706E023703}">
                      <ahyp:hlinkClr xmlns:ahyp="http://schemas.microsoft.com/office/drawing/2018/hyperlinkcolor" val="tx"/>
                    </a:ext>
                  </a:extLst>
                </a:hlinkClick>
              </a:rPr>
              <a:t>Requirements for a standard high school diploma - s. 1003.4282, F.S.</a:t>
            </a:r>
            <a:r>
              <a:rPr lang="en-US" sz="1900" dirty="0">
                <a:solidFill>
                  <a:srgbClr val="0000FF"/>
                </a:solidFill>
              </a:rPr>
              <a:t> </a:t>
            </a:r>
          </a:p>
          <a:p>
            <a:pPr>
              <a:spcBef>
                <a:spcPts val="0"/>
              </a:spcBef>
              <a:spcAft>
                <a:spcPts val="600"/>
              </a:spcAft>
            </a:pPr>
            <a:r>
              <a:rPr lang="en-US" sz="1900" dirty="0"/>
              <a:t>Diploma Designations:</a:t>
            </a:r>
          </a:p>
          <a:p>
            <a:pPr lvl="1">
              <a:spcBef>
                <a:spcPts val="0"/>
              </a:spcBef>
              <a:spcAft>
                <a:spcPts val="1200"/>
              </a:spcAft>
            </a:pPr>
            <a:r>
              <a:rPr lang="en-US" sz="1900" dirty="0">
                <a:solidFill>
                  <a:srgbClr val="0000FF"/>
                </a:solidFill>
                <a:hlinkClick r:id="rId5">
                  <a:extLst>
                    <a:ext uri="{A12FA001-AC4F-418D-AE19-62706E023703}">
                      <ahyp:hlinkClr xmlns:ahyp="http://schemas.microsoft.com/office/drawing/2018/hyperlinkcolor" val="tx"/>
                    </a:ext>
                  </a:extLst>
                </a:hlinkClick>
              </a:rPr>
              <a:t>Standard high school diploma designations - s. 1003.4285, F.S. </a:t>
            </a:r>
            <a:endParaRPr lang="en-US" sz="1900" dirty="0">
              <a:solidFill>
                <a:srgbClr val="0000FF"/>
              </a:solidFill>
            </a:endParaRPr>
          </a:p>
          <a:p>
            <a:pPr>
              <a:spcBef>
                <a:spcPts val="0"/>
              </a:spcBef>
              <a:spcAft>
                <a:spcPts val="600"/>
              </a:spcAft>
            </a:pPr>
            <a:r>
              <a:rPr lang="en-US" sz="1900" dirty="0"/>
              <a:t>Bright Futures Awards </a:t>
            </a:r>
            <a:r>
              <a:rPr lang="en-US" sz="1900" dirty="0">
                <a:latin typeface="Calibri" panose="020F0502020204030204" pitchFamily="34" charset="0"/>
                <a:cs typeface="Calibri" panose="020F0502020204030204" pitchFamily="34" charset="0"/>
              </a:rPr>
              <a:t>̶ </a:t>
            </a:r>
            <a:r>
              <a:rPr lang="en-US" sz="1900" dirty="0"/>
              <a:t>Initial Eligibility:</a:t>
            </a:r>
          </a:p>
          <a:p>
            <a:pPr lvl="1">
              <a:spcBef>
                <a:spcPts val="0"/>
              </a:spcBef>
              <a:spcAft>
                <a:spcPts val="1200"/>
              </a:spcAft>
            </a:pPr>
            <a:r>
              <a:rPr lang="en-US" sz="1900" dirty="0">
                <a:solidFill>
                  <a:srgbClr val="0000FF"/>
                </a:solidFill>
                <a:hlinkClick r:id="rId6">
                  <a:extLst>
                    <a:ext uri="{A12FA001-AC4F-418D-AE19-62706E023703}">
                      <ahyp:hlinkClr xmlns:ahyp="http://schemas.microsoft.com/office/drawing/2018/hyperlinkcolor" val="tx"/>
                    </a:ext>
                  </a:extLst>
                </a:hlinkClick>
              </a:rPr>
              <a:t>Florida Bright Futures Scholarship Program; student eligibility requirements for initial awards - s. 1009.531, F.S.</a:t>
            </a:r>
            <a:endParaRPr lang="en-US" sz="1900" dirty="0">
              <a:solidFill>
                <a:srgbClr val="0000FF"/>
              </a:solidFill>
            </a:endParaRPr>
          </a:p>
          <a:p>
            <a:endParaRPr lang="en-US" dirty="0"/>
          </a:p>
          <a:p>
            <a:endParaRPr lang="en-US" dirty="0"/>
          </a:p>
        </p:txBody>
      </p:sp>
      <p:pic>
        <p:nvPicPr>
          <p:cNvPr id="4" name="Picture 2">
            <a:extLst>
              <a:ext uri="{FF2B5EF4-FFF2-40B4-BE49-F238E27FC236}">
                <a16:creationId xmlns:a16="http://schemas.microsoft.com/office/drawing/2014/main" id="{C0A733A1-0AAD-544C-A27B-D82221AAD2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5705" y="5988842"/>
            <a:ext cx="841850" cy="669253"/>
          </a:xfrm>
          <a:prstGeom prst="rect">
            <a:avLst/>
          </a:prstGeom>
          <a:solidFill>
            <a:srgbClr val="3B3F71"/>
          </a:solidFill>
        </p:spPr>
      </p:pic>
    </p:spTree>
    <p:extLst>
      <p:ext uri="{BB962C8B-B14F-4D97-AF65-F5344CB8AC3E}">
        <p14:creationId xmlns:p14="http://schemas.microsoft.com/office/powerpoint/2010/main" val="2650904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E661FED3-08E3-4FE2-A21D-49430E3BFB80}"/>
              </a:ext>
            </a:extLst>
          </p:cNvPr>
          <p:cNvSpPr>
            <a:spLocks noGrp="1"/>
          </p:cNvSpPr>
          <p:nvPr>
            <p:ph type="title" idx="4294967295"/>
          </p:nvPr>
        </p:nvSpPr>
        <p:spPr>
          <a:xfrm>
            <a:off x="0" y="635000"/>
            <a:ext cx="4302125" cy="2573338"/>
          </a:xfrm>
        </p:spPr>
        <p:txBody>
          <a:bodyPr>
            <a:normAutofit/>
          </a:bodyPr>
          <a:lstStyle/>
          <a:p>
            <a:pPr eaLnBrk="1" hangingPunct="1">
              <a:defRPr/>
            </a:pPr>
            <a:r>
              <a:rPr altLang="en-US" dirty="0"/>
              <a:t>What is Career and Technical Education?</a:t>
            </a:r>
          </a:p>
        </p:txBody>
      </p:sp>
      <p:sp>
        <p:nvSpPr>
          <p:cNvPr id="4" name="Title 1">
            <a:extLst>
              <a:ext uri="{FF2B5EF4-FFF2-40B4-BE49-F238E27FC236}">
                <a16:creationId xmlns:a16="http://schemas.microsoft.com/office/drawing/2014/main" id="{50C93B13-F9AD-B54E-8456-24B93EE80EDD}"/>
              </a:ext>
            </a:extLst>
          </p:cNvPr>
          <p:cNvSpPr txBox="1">
            <a:spLocks/>
          </p:cNvSpPr>
          <p:nvPr/>
        </p:nvSpPr>
        <p:spPr>
          <a:xfrm>
            <a:off x="269339" y="634786"/>
            <a:ext cx="4640012" cy="2573908"/>
          </a:xfrm>
          <a:prstGeom prst="rect">
            <a:avLst/>
          </a:prstGeom>
        </p:spPr>
        <p:txBody>
          <a:bodyPr anchor="ctr">
            <a:normAutofit/>
          </a:bodyPr>
          <a:lstStyle>
            <a:lvl1pPr algn="l" defTabSz="685883" rtl="0" eaLnBrk="1" latinLnBrk="0" hangingPunct="1">
              <a:lnSpc>
                <a:spcPct val="90000"/>
              </a:lnSpc>
              <a:spcBef>
                <a:spcPct val="0"/>
              </a:spcBef>
              <a:buNone/>
              <a:defRPr sz="3301" b="1" kern="1200" baseline="0">
                <a:solidFill>
                  <a:schemeClr val="accent1"/>
                </a:solidFill>
                <a:latin typeface="+mj-lt"/>
                <a:ea typeface="+mj-ea"/>
                <a:cs typeface="+mj-cs"/>
              </a:defRPr>
            </a:lvl1pPr>
          </a:lstStyle>
          <a:p>
            <a:pPr>
              <a:defRPr/>
            </a:pPr>
            <a:r>
              <a:rPr lang="en-US" altLang="en-US" sz="3600" dirty="0">
                <a:solidFill>
                  <a:schemeClr val="bg1"/>
                </a:solidFill>
                <a:latin typeface="Calibri" panose="020F0502020204030204" pitchFamily="34" charset="0"/>
                <a:cs typeface="Calibri" panose="020F0502020204030204" pitchFamily="34" charset="0"/>
              </a:rPr>
              <a:t>What is Career and Technical Education (CTE)?</a:t>
            </a:r>
          </a:p>
        </p:txBody>
      </p:sp>
      <p:sp>
        <p:nvSpPr>
          <p:cNvPr id="5" name="Text Placeholder 2">
            <a:extLst>
              <a:ext uri="{FF2B5EF4-FFF2-40B4-BE49-F238E27FC236}">
                <a16:creationId xmlns:a16="http://schemas.microsoft.com/office/drawing/2014/main" id="{0DC0F5D8-A9A8-A54D-A6F8-8A621FBA464D}"/>
              </a:ext>
            </a:extLst>
          </p:cNvPr>
          <p:cNvSpPr txBox="1">
            <a:spLocks/>
          </p:cNvSpPr>
          <p:nvPr/>
        </p:nvSpPr>
        <p:spPr>
          <a:xfrm>
            <a:off x="359595" y="4535738"/>
            <a:ext cx="3942530" cy="1862137"/>
          </a:xfrm>
          <a:prstGeom prst="rect">
            <a:avLst/>
          </a:prstGeom>
        </p:spPr>
        <p:txBody>
          <a:bodyPr anchor="ctr"/>
          <a:lstStyle>
            <a:lvl1pPr marL="171470" indent="-171470" algn="l" defTabSz="6858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2" indent="-171470" algn="l" defTabSz="6858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53" indent="-171470" algn="l" defTabSz="6858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94"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3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7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1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5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01"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altLang="en-US" sz="2400" dirty="0">
                <a:solidFill>
                  <a:schemeClr val="bg1"/>
                </a:solidFill>
                <a:latin typeface="Calibri" panose="020F0502020204030204" pitchFamily="34" charset="0"/>
                <a:cs typeface="Calibri" panose="020F0502020204030204" pitchFamily="34" charset="0"/>
              </a:rPr>
              <a:t>Presented by Pamela Gilman Health Science and Human Services</a:t>
            </a:r>
          </a:p>
          <a:p>
            <a:pPr marL="0" indent="0" algn="ctr">
              <a:buNone/>
            </a:pPr>
            <a:r>
              <a:rPr lang="en-US" altLang="en-US" sz="2400" dirty="0">
                <a:solidFill>
                  <a:schemeClr val="bg1"/>
                </a:solidFill>
                <a:latin typeface="Calibri" panose="020F0502020204030204" pitchFamily="34" charset="0"/>
                <a:cs typeface="Calibri" panose="020F0502020204030204" pitchFamily="34" charset="0"/>
              </a:rPr>
              <a:t>State Supervisor</a:t>
            </a:r>
          </a:p>
        </p:txBody>
      </p:sp>
    </p:spTree>
    <p:extLst>
      <p:ext uri="{BB962C8B-B14F-4D97-AF65-F5344CB8AC3E}">
        <p14:creationId xmlns:p14="http://schemas.microsoft.com/office/powerpoint/2010/main" val="332133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A68AA7-8C00-FA47-8A66-4D2329E7FB1B}"/>
              </a:ext>
            </a:extLst>
          </p:cNvPr>
          <p:cNvSpPr>
            <a:spLocks noGrp="1"/>
          </p:cNvSpPr>
          <p:nvPr>
            <p:ph type="title"/>
          </p:nvPr>
        </p:nvSpPr>
        <p:spPr>
          <a:xfrm>
            <a:off x="0" y="2704441"/>
            <a:ext cx="4820575" cy="1076325"/>
          </a:xfrm>
        </p:spPr>
        <p:txBody>
          <a:bodyPr>
            <a:normAutofit/>
          </a:bodyPr>
          <a:lstStyle/>
          <a:p>
            <a:pPr algn="ctr"/>
            <a:r>
              <a:rPr altLang="en-US" sz="3600" dirty="0">
                <a:solidFill>
                  <a:schemeClr val="bg1"/>
                </a:solidFill>
              </a:rPr>
              <a:t>Definition of CTE</a:t>
            </a:r>
          </a:p>
        </p:txBody>
      </p:sp>
    </p:spTree>
    <p:extLst>
      <p:ext uri="{BB962C8B-B14F-4D97-AF65-F5344CB8AC3E}">
        <p14:creationId xmlns:p14="http://schemas.microsoft.com/office/powerpoint/2010/main" val="249594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8416F07B-B44A-4E15-948A-636ECACAA63D}"/>
              </a:ext>
            </a:extLst>
          </p:cNvPr>
          <p:cNvSpPr>
            <a:spLocks noGrp="1"/>
          </p:cNvSpPr>
          <p:nvPr>
            <p:ph type="title"/>
          </p:nvPr>
        </p:nvSpPr>
        <p:spPr/>
        <p:txBody>
          <a:bodyPr>
            <a:normAutofit/>
          </a:bodyPr>
          <a:lstStyle/>
          <a:p>
            <a:pPr algn="ctr"/>
            <a:br>
              <a:rPr altLang="en-US"/>
            </a:br>
            <a:r>
              <a:rPr altLang="en-US" sz="2400"/>
              <a:t>The U.S. Department of Education, National Center for Education Statistics Defines CTE as:  </a:t>
            </a:r>
          </a:p>
        </p:txBody>
      </p:sp>
      <p:sp>
        <p:nvSpPr>
          <p:cNvPr id="5" name="Content Placeholder 4">
            <a:extLst>
              <a:ext uri="{FF2B5EF4-FFF2-40B4-BE49-F238E27FC236}">
                <a16:creationId xmlns:a16="http://schemas.microsoft.com/office/drawing/2014/main" id="{987B0C06-3334-4EA0-B71B-957194B6BD55}"/>
              </a:ext>
            </a:extLst>
          </p:cNvPr>
          <p:cNvSpPr>
            <a:spLocks noGrp="1"/>
          </p:cNvSpPr>
          <p:nvPr>
            <p:ph idx="1"/>
          </p:nvPr>
        </p:nvSpPr>
        <p:spPr/>
        <p:txBody>
          <a:bodyPr>
            <a:normAutofit fontScale="92500"/>
          </a:bodyPr>
          <a:lstStyle/>
          <a:p>
            <a:pPr>
              <a:defRPr/>
            </a:pPr>
            <a:r>
              <a:rPr lang="en-US" sz="2400" dirty="0"/>
              <a:t>In accordance with federal law (P.L. 115-224), NCES defines career and CTE as </a:t>
            </a:r>
            <a:r>
              <a:rPr lang="en-US" sz="2400" b="1" dirty="0"/>
              <a:t>courses (at the high school level) and programs (at the postsecondary subbaccalaureate level) that focus on the skills and knowledge required for specific jobs or fields of work.</a:t>
            </a:r>
            <a:r>
              <a:rPr lang="en-US" sz="2400" dirty="0"/>
              <a:t> The occupational fields included in this definition are: agriculture and natural resources; business support, management and finance; communications; computer and information sciences; construction; consumer services; education; engineering and architecture; health sciences; manufacturing; marketing; public, social and protective services; repair; and transportation.</a:t>
            </a:r>
          </a:p>
          <a:p>
            <a:pPr marL="0" indent="0">
              <a:buFont typeface="Arial" panose="020B0604020202020204" pitchFamily="34" charset="0"/>
              <a:buNone/>
              <a:defRPr/>
            </a:pPr>
            <a:endParaRPr lang="en-US" sz="1200" dirty="0"/>
          </a:p>
          <a:p>
            <a:pPr marL="0" indent="0">
              <a:buFont typeface="Arial" panose="020B0604020202020204" pitchFamily="34" charset="0"/>
              <a:buNone/>
              <a:defRPr/>
            </a:pPr>
            <a:r>
              <a:rPr lang="en-US" sz="1200" dirty="0"/>
              <a:t>Source: U.S. Department of Education, National Center for Education Statistics (2020)</a:t>
            </a:r>
          </a:p>
          <a:p>
            <a:pPr marL="0" indent="0">
              <a:buFont typeface="Arial" panose="020B0604020202020204" pitchFamily="34" charset="0"/>
              <a:buNone/>
              <a:defRPr/>
            </a:pPr>
            <a:endParaRPr lang="en-US" sz="2400" dirty="0"/>
          </a:p>
          <a:p>
            <a:pPr marL="0" indent="0">
              <a:buFont typeface="Arial" panose="020B0604020202020204" pitchFamily="34" charset="0"/>
              <a:buNone/>
              <a:defRPr/>
            </a:pPr>
            <a:endParaRPr lang="en-US" sz="1200" dirty="0"/>
          </a:p>
        </p:txBody>
      </p:sp>
    </p:spTree>
    <p:extLst>
      <p:ext uri="{BB962C8B-B14F-4D97-AF65-F5344CB8AC3E}">
        <p14:creationId xmlns:p14="http://schemas.microsoft.com/office/powerpoint/2010/main" val="1248196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39D25C3-988B-4052-BB73-12C9551102D5}"/>
              </a:ext>
            </a:extLst>
          </p:cNvPr>
          <p:cNvSpPr>
            <a:spLocks noGrp="1"/>
          </p:cNvSpPr>
          <p:nvPr>
            <p:ph type="title"/>
          </p:nvPr>
        </p:nvSpPr>
        <p:spPr/>
        <p:txBody>
          <a:bodyPr/>
          <a:lstStyle/>
          <a:p>
            <a:pPr algn="ctr"/>
            <a:r>
              <a:rPr lang="en-US" altLang="en-US" dirty="0"/>
              <a:t>CTE </a:t>
            </a:r>
            <a:r>
              <a:rPr altLang="en-US" dirty="0"/>
              <a:t>in Florida</a:t>
            </a:r>
          </a:p>
        </p:txBody>
      </p:sp>
      <p:sp>
        <p:nvSpPr>
          <p:cNvPr id="32771" name="Content Placeholder 2">
            <a:extLst>
              <a:ext uri="{FF2B5EF4-FFF2-40B4-BE49-F238E27FC236}">
                <a16:creationId xmlns:a16="http://schemas.microsoft.com/office/drawing/2014/main" id="{38695FE1-946C-47D4-BEAC-DA1061171817}"/>
              </a:ext>
            </a:extLst>
          </p:cNvPr>
          <p:cNvSpPr>
            <a:spLocks noGrp="1"/>
          </p:cNvSpPr>
          <p:nvPr>
            <p:ph idx="1"/>
          </p:nvPr>
        </p:nvSpPr>
        <p:spPr/>
        <p:txBody>
          <a:bodyPr/>
          <a:lstStyle/>
          <a:p>
            <a:pPr>
              <a:spcAft>
                <a:spcPts val="1200"/>
              </a:spcAft>
            </a:pPr>
            <a:r>
              <a:rPr lang="en-US" altLang="en-US" dirty="0"/>
              <a:t>17 Career Clusters</a:t>
            </a:r>
          </a:p>
          <a:p>
            <a:pPr>
              <a:spcAft>
                <a:spcPts val="1200"/>
              </a:spcAft>
            </a:pPr>
            <a:r>
              <a:rPr lang="en-US" altLang="en-US" dirty="0"/>
              <a:t>Middle schools, high schools, technical colleges, state colleges, adult education centers</a:t>
            </a:r>
          </a:p>
          <a:p>
            <a:pPr>
              <a:spcAft>
                <a:spcPts val="1200"/>
              </a:spcAft>
            </a:pPr>
            <a:r>
              <a:rPr lang="en-US" altLang="en-US" dirty="0"/>
              <a:t>Programs are reviewed on three-year cycles with industry input, per Florida Statute, to ensure the programs remain relevant in today’s market. </a:t>
            </a:r>
          </a:p>
          <a:p>
            <a:endParaRPr lang="en-US" altLang="en-US" dirty="0"/>
          </a:p>
        </p:txBody>
      </p:sp>
    </p:spTree>
    <p:extLst>
      <p:ext uri="{BB962C8B-B14F-4D97-AF65-F5344CB8AC3E}">
        <p14:creationId xmlns:p14="http://schemas.microsoft.com/office/powerpoint/2010/main" val="1989378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a:extLst>
              <a:ext uri="{FF2B5EF4-FFF2-40B4-BE49-F238E27FC236}">
                <a16:creationId xmlns:a16="http://schemas.microsoft.com/office/drawing/2014/main" id="{3C3E3D40-42B0-405C-9E77-0F3BD3BFD6ED}"/>
              </a:ext>
            </a:extLst>
          </p:cNvPr>
          <p:cNvSpPr>
            <a:spLocks noGrp="1"/>
          </p:cNvSpPr>
          <p:nvPr>
            <p:ph type="title"/>
          </p:nvPr>
        </p:nvSpPr>
        <p:spPr/>
        <p:txBody>
          <a:bodyPr/>
          <a:lstStyle/>
          <a:p>
            <a:pPr algn="ctr"/>
            <a:r>
              <a:rPr altLang="en-US"/>
              <a:t>Where do students go after high school?</a:t>
            </a:r>
          </a:p>
        </p:txBody>
      </p:sp>
      <p:sp>
        <p:nvSpPr>
          <p:cNvPr id="35843" name="Content Placeholder 6">
            <a:extLst>
              <a:ext uri="{FF2B5EF4-FFF2-40B4-BE49-F238E27FC236}">
                <a16:creationId xmlns:a16="http://schemas.microsoft.com/office/drawing/2014/main" id="{C24A4A54-3230-4DBA-ABB2-34F79E9F2170}"/>
              </a:ext>
            </a:extLst>
          </p:cNvPr>
          <p:cNvSpPr>
            <a:spLocks noGrp="1"/>
          </p:cNvSpPr>
          <p:nvPr>
            <p:ph idx="1"/>
          </p:nvPr>
        </p:nvSpPr>
        <p:spPr/>
        <p:txBody>
          <a:bodyPr/>
          <a:lstStyle/>
          <a:p>
            <a:pPr algn="ctr"/>
            <a:endParaRPr lang="en-US" altLang="en-US"/>
          </a:p>
          <a:p>
            <a:pPr algn="ctr"/>
            <a:endParaRPr lang="en-US" altLang="en-US"/>
          </a:p>
          <a:p>
            <a:pPr algn="ctr"/>
            <a:endParaRPr lang="en-US" altLang="en-US"/>
          </a:p>
        </p:txBody>
      </p:sp>
      <p:pic>
        <p:nvPicPr>
          <p:cNvPr id="35844" name="Picture 7">
            <a:extLst>
              <a:ext uri="{FF2B5EF4-FFF2-40B4-BE49-F238E27FC236}">
                <a16:creationId xmlns:a16="http://schemas.microsoft.com/office/drawing/2014/main" id="{DB9549FB-B6FA-41C0-A31B-584F58072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2226015"/>
            <a:ext cx="496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9">
            <a:extLst>
              <a:ext uri="{FF2B5EF4-FFF2-40B4-BE49-F238E27FC236}">
                <a16:creationId xmlns:a16="http://schemas.microsoft.com/office/drawing/2014/main" id="{97C495FD-2FAB-4184-BF6E-9104967F2713}"/>
              </a:ext>
            </a:extLst>
          </p:cNvPr>
          <p:cNvSpPr txBox="1">
            <a:spLocks noChangeArrowheads="1"/>
          </p:cNvSpPr>
          <p:nvPr/>
        </p:nvSpPr>
        <p:spPr bwMode="auto">
          <a:xfrm>
            <a:off x="2090738" y="3661115"/>
            <a:ext cx="4962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2400" b="1">
                <a:solidFill>
                  <a:srgbClr val="CD9D2C"/>
                </a:solidFill>
              </a:rPr>
              <a:t>66% of 2019 high school graduates enrolled in college or university </a:t>
            </a:r>
          </a:p>
        </p:txBody>
      </p:sp>
      <p:sp>
        <p:nvSpPr>
          <p:cNvPr id="35846" name="TextBox 10">
            <a:extLst>
              <a:ext uri="{FF2B5EF4-FFF2-40B4-BE49-F238E27FC236}">
                <a16:creationId xmlns:a16="http://schemas.microsoft.com/office/drawing/2014/main" id="{DC13D644-78F4-4F3B-AA03-06B00823FC1E}"/>
              </a:ext>
            </a:extLst>
          </p:cNvPr>
          <p:cNvSpPr txBox="1">
            <a:spLocks noChangeArrowheads="1"/>
          </p:cNvSpPr>
          <p:nvPr/>
        </p:nvSpPr>
        <p:spPr bwMode="auto">
          <a:xfrm>
            <a:off x="427038" y="5634377"/>
            <a:ext cx="3125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200"/>
              <a:t>Source: U.S Bureau of Labor Statistics (2020)</a:t>
            </a:r>
          </a:p>
        </p:txBody>
      </p:sp>
    </p:spTree>
    <p:extLst>
      <p:ext uri="{BB962C8B-B14F-4D97-AF65-F5344CB8AC3E}">
        <p14:creationId xmlns:p14="http://schemas.microsoft.com/office/powerpoint/2010/main" val="134384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a:extLst>
              <a:ext uri="{FF2B5EF4-FFF2-40B4-BE49-F238E27FC236}">
                <a16:creationId xmlns:a16="http://schemas.microsoft.com/office/drawing/2014/main" id="{B408603B-C6B3-4B25-8839-16272098B5CC}"/>
              </a:ext>
            </a:extLst>
          </p:cNvPr>
          <p:cNvSpPr txBox="1">
            <a:spLocks noChangeArrowheads="1"/>
          </p:cNvSpPr>
          <p:nvPr/>
        </p:nvSpPr>
        <p:spPr bwMode="auto">
          <a:xfrm>
            <a:off x="1524000" y="604784"/>
            <a:ext cx="5930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3600" b="1" dirty="0">
                <a:solidFill>
                  <a:srgbClr val="262A63"/>
                </a:solidFill>
              </a:rPr>
              <a:t>$28,598</a:t>
            </a:r>
          </a:p>
          <a:p>
            <a:pPr algn="ctr">
              <a:lnSpc>
                <a:spcPct val="100000"/>
              </a:lnSpc>
              <a:spcBef>
                <a:spcPct val="0"/>
              </a:spcBef>
              <a:buClrTx/>
              <a:buFontTx/>
              <a:buNone/>
            </a:pPr>
            <a:r>
              <a:rPr lang="en-US" altLang="en-US" sz="2400" b="1" dirty="0">
                <a:solidFill>
                  <a:srgbClr val="CD9D2C"/>
                </a:solidFill>
              </a:rPr>
              <a:t>The average annual price for </a:t>
            </a:r>
          </a:p>
          <a:p>
            <a:pPr algn="ctr">
              <a:lnSpc>
                <a:spcPct val="100000"/>
              </a:lnSpc>
              <a:spcBef>
                <a:spcPct val="0"/>
              </a:spcBef>
              <a:buClrTx/>
              <a:buFontTx/>
              <a:buNone/>
            </a:pPr>
            <a:r>
              <a:rPr lang="en-US" altLang="en-US" sz="2400" b="1" dirty="0">
                <a:solidFill>
                  <a:srgbClr val="CD9D2C"/>
                </a:solidFill>
              </a:rPr>
              <a:t>undergraduate tuition, fees, room and board</a:t>
            </a:r>
          </a:p>
          <a:p>
            <a:pPr algn="ctr">
              <a:lnSpc>
                <a:spcPct val="100000"/>
              </a:lnSpc>
              <a:spcBef>
                <a:spcPct val="0"/>
              </a:spcBef>
              <a:buClrTx/>
              <a:buFontTx/>
              <a:buNone/>
            </a:pPr>
            <a:r>
              <a:rPr lang="en-US" altLang="en-US" sz="2400" b="1" dirty="0">
                <a:solidFill>
                  <a:srgbClr val="CD9D2C"/>
                </a:solidFill>
              </a:rPr>
              <a:t>at a 4-year public university in 2018-19</a:t>
            </a:r>
          </a:p>
        </p:txBody>
      </p:sp>
      <p:sp>
        <p:nvSpPr>
          <p:cNvPr id="36867" name="TextBox 2">
            <a:extLst>
              <a:ext uri="{FF2B5EF4-FFF2-40B4-BE49-F238E27FC236}">
                <a16:creationId xmlns:a16="http://schemas.microsoft.com/office/drawing/2014/main" id="{904F7460-490F-46E0-ADD0-CA9D0DBCDDCE}"/>
              </a:ext>
            </a:extLst>
          </p:cNvPr>
          <p:cNvSpPr txBox="1">
            <a:spLocks noChangeArrowheads="1"/>
          </p:cNvSpPr>
          <p:nvPr/>
        </p:nvSpPr>
        <p:spPr bwMode="auto">
          <a:xfrm>
            <a:off x="1898650" y="2886022"/>
            <a:ext cx="51816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3600" b="1" dirty="0">
                <a:solidFill>
                  <a:srgbClr val="262A63"/>
                </a:solidFill>
              </a:rPr>
              <a:t>$32,731</a:t>
            </a:r>
          </a:p>
          <a:p>
            <a:pPr algn="ctr">
              <a:lnSpc>
                <a:spcPct val="100000"/>
              </a:lnSpc>
              <a:spcBef>
                <a:spcPct val="0"/>
              </a:spcBef>
              <a:buClrTx/>
              <a:buFontTx/>
              <a:buNone/>
            </a:pPr>
            <a:r>
              <a:rPr lang="en-US" altLang="en-US" sz="2400" b="1" dirty="0">
                <a:solidFill>
                  <a:srgbClr val="CD9D2C"/>
                </a:solidFill>
              </a:rPr>
              <a:t>The average student loan debt </a:t>
            </a:r>
          </a:p>
          <a:p>
            <a:pPr algn="ctr">
              <a:lnSpc>
                <a:spcPct val="100000"/>
              </a:lnSpc>
              <a:spcBef>
                <a:spcPct val="0"/>
              </a:spcBef>
              <a:buClrTx/>
              <a:buFontTx/>
              <a:buNone/>
            </a:pPr>
            <a:endParaRPr lang="en-US" altLang="en-US" sz="2400" b="1" dirty="0">
              <a:solidFill>
                <a:srgbClr val="262A63"/>
              </a:solidFill>
            </a:endParaRPr>
          </a:p>
        </p:txBody>
      </p:sp>
      <p:sp>
        <p:nvSpPr>
          <p:cNvPr id="4" name="TextBox 3">
            <a:extLst>
              <a:ext uri="{FF2B5EF4-FFF2-40B4-BE49-F238E27FC236}">
                <a16:creationId xmlns:a16="http://schemas.microsoft.com/office/drawing/2014/main" id="{4A44F5B8-3879-4647-89E7-1C3EA2BB87C3}"/>
              </a:ext>
            </a:extLst>
          </p:cNvPr>
          <p:cNvSpPr txBox="1"/>
          <p:nvPr/>
        </p:nvSpPr>
        <p:spPr>
          <a:xfrm>
            <a:off x="2141538" y="5002159"/>
            <a:ext cx="4694237" cy="831850"/>
          </a:xfrm>
          <a:prstGeom prst="rect">
            <a:avLst/>
          </a:prstGeom>
          <a:noFill/>
        </p:spPr>
        <p:txBody>
          <a:bodyPr>
            <a:spAutoFit/>
          </a:bodyPr>
          <a:lstStyle/>
          <a:p>
            <a:pPr>
              <a:defRPr/>
            </a:pPr>
            <a:r>
              <a:rPr lang="en-US" sz="1200" dirty="0"/>
              <a:t>Sources:</a:t>
            </a:r>
          </a:p>
          <a:p>
            <a:pPr marL="171450" indent="-171450">
              <a:buFont typeface="Arial" panose="020B0604020202020204" pitchFamily="34" charset="0"/>
              <a:buChar char="•"/>
              <a:defRPr/>
            </a:pPr>
            <a:r>
              <a:rPr lang="en-US" sz="1200" dirty="0"/>
              <a:t>U.S. Department of Education, National Center for Education Statistics (2020)</a:t>
            </a:r>
          </a:p>
          <a:p>
            <a:pPr marL="171450" indent="-171450">
              <a:buFont typeface="Arial" panose="020B0604020202020204" pitchFamily="34" charset="0"/>
              <a:buChar char="•"/>
              <a:defRPr/>
            </a:pPr>
            <a:r>
              <a:rPr lang="en-US" sz="1200" dirty="0"/>
              <a:t>Federal Reserve (2021)</a:t>
            </a:r>
          </a:p>
        </p:txBody>
      </p:sp>
    </p:spTree>
    <p:extLst>
      <p:ext uri="{BB962C8B-B14F-4D97-AF65-F5344CB8AC3E}">
        <p14:creationId xmlns:p14="http://schemas.microsoft.com/office/powerpoint/2010/main" val="675263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F56F623F-C874-4B37-93D2-858CD94AE82B}"/>
              </a:ext>
            </a:extLst>
          </p:cNvPr>
          <p:cNvSpPr>
            <a:spLocks noGrp="1"/>
          </p:cNvSpPr>
          <p:nvPr>
            <p:ph type="title"/>
          </p:nvPr>
        </p:nvSpPr>
        <p:spPr/>
        <p:txBody>
          <a:bodyPr/>
          <a:lstStyle/>
          <a:p>
            <a:pPr algn="ctr"/>
            <a:r>
              <a:rPr altLang="en-US"/>
              <a:t>The Road to Careers</a:t>
            </a:r>
          </a:p>
        </p:txBody>
      </p:sp>
      <p:sp>
        <p:nvSpPr>
          <p:cNvPr id="37891" name="Content Placeholder 4">
            <a:extLst>
              <a:ext uri="{FF2B5EF4-FFF2-40B4-BE49-F238E27FC236}">
                <a16:creationId xmlns:a16="http://schemas.microsoft.com/office/drawing/2014/main" id="{E140CBAF-B23C-4FBA-BCDD-922D4BFE2915}"/>
              </a:ext>
            </a:extLst>
          </p:cNvPr>
          <p:cNvSpPr>
            <a:spLocks noGrp="1"/>
          </p:cNvSpPr>
          <p:nvPr>
            <p:ph idx="1"/>
          </p:nvPr>
        </p:nvSpPr>
        <p:spPr/>
        <p:txBody>
          <a:bodyPr/>
          <a:lstStyle/>
          <a:p>
            <a:r>
              <a:rPr lang="en-US" altLang="en-US"/>
              <a:t>Students are faced with many decisions about their future. Some choose to go to college, but all must choose a career. </a:t>
            </a:r>
          </a:p>
          <a:p>
            <a:endParaRPr lang="en-US" altLang="en-US"/>
          </a:p>
          <a:p>
            <a:r>
              <a:rPr lang="en-US" altLang="en-US"/>
              <a:t>As counselors, how can you assist?</a:t>
            </a:r>
          </a:p>
          <a:p>
            <a:endParaRPr lang="en-US" altLang="en-US"/>
          </a:p>
        </p:txBody>
      </p:sp>
      <p:sp>
        <p:nvSpPr>
          <p:cNvPr id="37892" name="AutoShape 5" descr="https://powerpoint.officeapps.live.com/pods/GetClipboardImage.ashx?Id=eb36a154-303b-4908-a87d-6b1ca676c832&amp;DC=PUS6&amp;pkey=3e098de6-4b21-4ae7-a493-7fd5ad1614e0&amp;wdoverrides=GetClipboardImageEnabled:true">
            <a:extLst>
              <a:ext uri="{FF2B5EF4-FFF2-40B4-BE49-F238E27FC236}">
                <a16:creationId xmlns:a16="http://schemas.microsoft.com/office/drawing/2014/main" id="{C7DDD852-73CA-4AB5-9339-F19CBD90BD61}"/>
              </a:ext>
            </a:extLst>
          </p:cNvPr>
          <p:cNvSpPr>
            <a:spLocks noChangeAspect="1" noChangeArrowheads="1"/>
          </p:cNvSpPr>
          <p:nvPr/>
        </p:nvSpPr>
        <p:spPr bwMode="auto">
          <a:xfrm>
            <a:off x="1968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endParaRPr lang="en-US" altLang="en-US" sz="1800"/>
          </a:p>
        </p:txBody>
      </p:sp>
      <p:sp>
        <p:nvSpPr>
          <p:cNvPr id="37893" name="AutoShape 7" descr="https://powerpoint.officeapps.live.com/pods/GetClipboardImage.ashx?Id=1d7dd438-57af-4f8e-9089-25b0c86088d2&amp;DC=PUS6&amp;pkey=2988b90f-2723-4692-ae3c-fc07aff2aafc&amp;wdoverrides=GetClipboardImageEnabled:true">
            <a:extLst>
              <a:ext uri="{FF2B5EF4-FFF2-40B4-BE49-F238E27FC236}">
                <a16:creationId xmlns:a16="http://schemas.microsoft.com/office/drawing/2014/main" id="{23F80CF0-C373-4C9A-8E96-BBD8C3DAFD63}"/>
              </a:ext>
            </a:extLst>
          </p:cNvPr>
          <p:cNvSpPr>
            <a:spLocks noChangeAspect="1" noChangeArrowheads="1"/>
          </p:cNvSpPr>
          <p:nvPr/>
        </p:nvSpPr>
        <p:spPr bwMode="auto">
          <a:xfrm>
            <a:off x="3492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endParaRPr lang="en-US" altLang="en-US" sz="1800"/>
          </a:p>
        </p:txBody>
      </p:sp>
    </p:spTree>
    <p:extLst>
      <p:ext uri="{BB962C8B-B14F-4D97-AF65-F5344CB8AC3E}">
        <p14:creationId xmlns:p14="http://schemas.microsoft.com/office/powerpoint/2010/main" val="2226059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AD750A-0826-D34E-A62D-97C7FEFD32A0}"/>
              </a:ext>
            </a:extLst>
          </p:cNvPr>
          <p:cNvSpPr>
            <a:spLocks noGrp="1"/>
          </p:cNvSpPr>
          <p:nvPr>
            <p:ph type="title"/>
          </p:nvPr>
        </p:nvSpPr>
        <p:spPr>
          <a:xfrm>
            <a:off x="-891640" y="2653070"/>
            <a:ext cx="7013575" cy="1076325"/>
          </a:xfrm>
        </p:spPr>
        <p:txBody>
          <a:bodyPr/>
          <a:lstStyle/>
          <a:p>
            <a:pPr algn="ctr" eaLnBrk="1" hangingPunct="1">
              <a:defRPr/>
            </a:pPr>
            <a:r>
              <a:rPr altLang="en-US" dirty="0">
                <a:solidFill>
                  <a:schemeClr val="bg1"/>
                </a:solidFill>
                <a:latin typeface="+mn-lt"/>
                <a:cs typeface="Arial" panose="020B0604020202020204" pitchFamily="34" charset="0"/>
              </a:rPr>
              <a:t>Benefits of CTE</a:t>
            </a:r>
          </a:p>
        </p:txBody>
      </p:sp>
    </p:spTree>
    <p:extLst>
      <p:ext uri="{BB962C8B-B14F-4D97-AF65-F5344CB8AC3E}">
        <p14:creationId xmlns:p14="http://schemas.microsoft.com/office/powerpoint/2010/main" val="145189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2894-5AAA-9044-9363-561854D86DA1}"/>
              </a:ext>
            </a:extLst>
          </p:cNvPr>
          <p:cNvSpPr>
            <a:spLocks noGrp="1"/>
          </p:cNvSpPr>
          <p:nvPr>
            <p:ph type="title"/>
          </p:nvPr>
        </p:nvSpPr>
        <p:spPr/>
        <p:txBody>
          <a:bodyPr/>
          <a:lstStyle/>
          <a:p>
            <a:r>
              <a:rPr lang="en-US" dirty="0"/>
              <a:t>Emergency Order</a:t>
            </a:r>
            <a:br>
              <a:rPr lang="en-US" dirty="0"/>
            </a:br>
            <a:r>
              <a:rPr lang="en-US" dirty="0"/>
              <a:t>2021-EO-02</a:t>
            </a:r>
          </a:p>
        </p:txBody>
      </p:sp>
      <p:sp>
        <p:nvSpPr>
          <p:cNvPr id="3" name="Content Placeholder 2">
            <a:extLst>
              <a:ext uri="{FF2B5EF4-FFF2-40B4-BE49-F238E27FC236}">
                <a16:creationId xmlns:a16="http://schemas.microsoft.com/office/drawing/2014/main" id="{577824D3-9BF9-9846-A6D6-36689630DAE5}"/>
              </a:ext>
            </a:extLst>
          </p:cNvPr>
          <p:cNvSpPr>
            <a:spLocks noGrp="1"/>
          </p:cNvSpPr>
          <p:nvPr>
            <p:ph idx="1"/>
          </p:nvPr>
        </p:nvSpPr>
        <p:spPr>
          <a:xfrm>
            <a:off x="4168775" y="799286"/>
            <a:ext cx="4597399" cy="5853113"/>
          </a:xfrm>
        </p:spPr>
        <p:txBody>
          <a:bodyPr>
            <a:normAutofit fontScale="85000" lnSpcReduction="10000"/>
          </a:bodyPr>
          <a:lstStyle/>
          <a:p>
            <a:pPr marL="0" indent="0">
              <a:buNone/>
            </a:pPr>
            <a:r>
              <a:rPr lang="en-US" dirty="0"/>
              <a:t>In an effort to assist school districts in providing a continuum of quality education, while promoting parental choice, the following information on Emergency Order 2021-EO-02 is available. This order provides great flexibility to school districts, while meeting the educational needs of all learners. </a:t>
            </a:r>
          </a:p>
          <a:p>
            <a:pPr marL="0" indent="0">
              <a:buNone/>
            </a:pPr>
            <a:r>
              <a:rPr lang="en-US" dirty="0"/>
              <a:t>Guidance within this order covers graduating seniors, retention, waivers and so much more. We encourage you to review these documents with your district leadership. </a:t>
            </a:r>
          </a:p>
          <a:p>
            <a:r>
              <a:rPr lang="en-US" u="sng" dirty="0">
                <a:solidFill>
                  <a:srgbClr val="0000FF"/>
                </a:solidFill>
                <a:hlinkClick r:id="rId2" tooltip="April 9, 2021 - Department of Education issues Emergency Order (EO) 2021-EO-02">
                  <a:extLst>
                    <a:ext uri="{A12FA001-AC4F-418D-AE19-62706E023703}">
                      <ahyp:hlinkClr xmlns:ahyp="http://schemas.microsoft.com/office/drawing/2018/hyperlinkcolor" val="tx"/>
                    </a:ext>
                  </a:extLst>
                </a:hlinkClick>
              </a:rPr>
              <a:t>Florida Department of Education (FDOE) issues Emergency Order (EO) 2021-EO-02</a:t>
            </a:r>
            <a:r>
              <a:rPr lang="en-US" dirty="0">
                <a:solidFill>
                  <a:srgbClr val="0000FF"/>
                </a:solidFill>
              </a:rPr>
              <a:t> </a:t>
            </a:r>
          </a:p>
          <a:p>
            <a:r>
              <a:rPr lang="en-US" u="sng" dirty="0">
                <a:solidFill>
                  <a:srgbClr val="0000FF"/>
                </a:solidFill>
                <a:hlinkClick r:id="rId3" tooltip="April 9, 2021 - Department of Education issues Emergency Order (EO) 2021-EO-02 - Slide Deck">
                  <a:extLst>
                    <a:ext uri="{A12FA001-AC4F-418D-AE19-62706E023703}">
                      <ahyp:hlinkClr xmlns:ahyp="http://schemas.microsoft.com/office/drawing/2018/hyperlinkcolor" val="tx"/>
                    </a:ext>
                  </a:extLst>
                </a:hlinkClick>
              </a:rPr>
              <a:t>FDOE issues Emergency Order (EO) 2021-EO-02 - Slide Deck</a:t>
            </a:r>
            <a:r>
              <a:rPr lang="en-US" dirty="0">
                <a:solidFill>
                  <a:srgbClr val="0000FF"/>
                </a:solidFill>
              </a:rPr>
              <a:t> </a:t>
            </a:r>
          </a:p>
          <a:p>
            <a:r>
              <a:rPr lang="en-US" u="sng" dirty="0">
                <a:solidFill>
                  <a:srgbClr val="0000FF"/>
                </a:solidFill>
                <a:hlinkClick r:id="rId4" tooltip="April 9, 2021 - Department of Education issues Emergency Order (EO) 2021-EO-02 - Webinar Recording">
                  <a:extLst>
                    <a:ext uri="{A12FA001-AC4F-418D-AE19-62706E023703}">
                      <ahyp:hlinkClr xmlns:ahyp="http://schemas.microsoft.com/office/drawing/2018/hyperlinkcolor" val="tx"/>
                    </a:ext>
                  </a:extLst>
                </a:hlinkClick>
              </a:rPr>
              <a:t>FDOE issues Emergency Order (EO) 2021-EO-02 - Webinar Recording</a:t>
            </a:r>
            <a:endParaRPr lang="en-US" dirty="0">
              <a:solidFill>
                <a:srgbClr val="0000FF"/>
              </a:solidFill>
            </a:endParaRPr>
          </a:p>
          <a:p>
            <a:r>
              <a:rPr lang="en-US" dirty="0"/>
              <a:t>Access at: </a:t>
            </a:r>
            <a:r>
              <a:rPr lang="en-US" u="sng" dirty="0">
                <a:solidFill>
                  <a:srgbClr val="0000FF"/>
                </a:solidFill>
                <a:hlinkClick r:id="rId5" tooltip="http://www.fldoe.org/em-response/index.stml">
                  <a:extLst>
                    <a:ext uri="{A12FA001-AC4F-418D-AE19-62706E023703}">
                      <ahyp:hlinkClr xmlns:ahyp="http://schemas.microsoft.com/office/drawing/2018/hyperlinkcolor" val="tx"/>
                    </a:ext>
                  </a:extLst>
                </a:hlinkClick>
              </a:rPr>
              <a:t>http://www.fldoe.org/em-response/ </a:t>
            </a:r>
            <a:r>
              <a:rPr lang="en-US" u="sng" dirty="0" err="1">
                <a:solidFill>
                  <a:srgbClr val="0000FF"/>
                </a:solidFill>
                <a:hlinkClick r:id="rId5" tooltip="http://www.fldoe.org/em-response/index.stml">
                  <a:extLst>
                    <a:ext uri="{A12FA001-AC4F-418D-AE19-62706E023703}">
                      <ahyp:hlinkClr xmlns:ahyp="http://schemas.microsoft.com/office/drawing/2018/hyperlinkcolor" val="tx"/>
                    </a:ext>
                  </a:extLst>
                </a:hlinkClick>
              </a:rPr>
              <a:t>index.stml</a:t>
            </a:r>
            <a:endParaRPr lang="en-US" dirty="0"/>
          </a:p>
        </p:txBody>
      </p:sp>
      <p:sp>
        <p:nvSpPr>
          <p:cNvPr id="4" name="Text Placeholder 3">
            <a:extLst>
              <a:ext uri="{FF2B5EF4-FFF2-40B4-BE49-F238E27FC236}">
                <a16:creationId xmlns:a16="http://schemas.microsoft.com/office/drawing/2014/main" id="{51E0C8FB-B954-5849-B35C-CFED1312F8D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68212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48BC0D8-84D4-43C6-8108-0FB24A54D3CF}"/>
              </a:ext>
            </a:extLst>
          </p:cNvPr>
          <p:cNvSpPr>
            <a:spLocks noGrp="1"/>
          </p:cNvSpPr>
          <p:nvPr>
            <p:ph type="title"/>
          </p:nvPr>
        </p:nvSpPr>
        <p:spPr/>
        <p:txBody>
          <a:bodyPr/>
          <a:lstStyle/>
          <a:p>
            <a:pPr algn="ctr"/>
            <a:r>
              <a:rPr altLang="en-US"/>
              <a:t>CTE increases Graduation Rate</a:t>
            </a:r>
          </a:p>
        </p:txBody>
      </p:sp>
      <p:sp>
        <p:nvSpPr>
          <p:cNvPr id="40963" name="Content Placeholder 2">
            <a:extLst>
              <a:ext uri="{FF2B5EF4-FFF2-40B4-BE49-F238E27FC236}">
                <a16:creationId xmlns:a16="http://schemas.microsoft.com/office/drawing/2014/main" id="{5B546CDE-40CE-431B-917C-9314AED17E0D}"/>
              </a:ext>
            </a:extLst>
          </p:cNvPr>
          <p:cNvSpPr>
            <a:spLocks noGrp="1"/>
          </p:cNvSpPr>
          <p:nvPr>
            <p:ph idx="1"/>
          </p:nvPr>
        </p:nvSpPr>
        <p:spPr>
          <a:xfrm>
            <a:off x="628650" y="1455498"/>
            <a:ext cx="7886700" cy="4354753"/>
          </a:xfrm>
        </p:spPr>
        <p:txBody>
          <a:bodyPr/>
          <a:lstStyle/>
          <a:p>
            <a:pPr marL="0" indent="0">
              <a:buFont typeface="Arial" panose="020B0604020202020204" pitchFamily="34" charset="0"/>
              <a:buNone/>
            </a:pPr>
            <a:r>
              <a:rPr lang="en-US" altLang="en-US" dirty="0"/>
              <a:t>The high school graduation rate for CTE concentrators is 93%, compared to an average national freshman graduation rate of 80%.</a:t>
            </a:r>
          </a:p>
        </p:txBody>
      </p:sp>
      <p:pic>
        <p:nvPicPr>
          <p:cNvPr id="2" name="Picture 1">
            <a:extLst>
              <a:ext uri="{FF2B5EF4-FFF2-40B4-BE49-F238E27FC236}">
                <a16:creationId xmlns:a16="http://schemas.microsoft.com/office/drawing/2014/main" id="{36A5B83E-E598-46B1-9108-2F2EB0853E19}"/>
              </a:ext>
            </a:extLst>
          </p:cNvPr>
          <p:cNvPicPr>
            <a:picLocks noChangeAspect="1"/>
          </p:cNvPicPr>
          <p:nvPr/>
        </p:nvPicPr>
        <p:blipFill rotWithShape="1">
          <a:blip r:embed="rId3"/>
          <a:srcRect l="13571" t="21047" r="53536" b="43855"/>
          <a:stretch/>
        </p:blipFill>
        <p:spPr>
          <a:xfrm>
            <a:off x="239745" y="3276879"/>
            <a:ext cx="8275605" cy="2483518"/>
          </a:xfrm>
          <a:prstGeom prst="roundRect">
            <a:avLst>
              <a:gd name="adj" fmla="val 8594"/>
            </a:avLst>
          </a:prstGeom>
          <a:solidFill>
            <a:srgbClr val="FFFFFF">
              <a:shade val="85000"/>
            </a:srgbClr>
          </a:solidFill>
          <a:ln>
            <a:noFill/>
          </a:ln>
          <a:effectLst/>
        </p:spPr>
      </p:pic>
      <p:sp>
        <p:nvSpPr>
          <p:cNvPr id="40965" name="TextBox 2">
            <a:extLst>
              <a:ext uri="{FF2B5EF4-FFF2-40B4-BE49-F238E27FC236}">
                <a16:creationId xmlns:a16="http://schemas.microsoft.com/office/drawing/2014/main" id="{B0FD10C1-037C-4329-A02C-D7F47F7F09DA}"/>
              </a:ext>
            </a:extLst>
          </p:cNvPr>
          <p:cNvSpPr txBox="1">
            <a:spLocks noChangeArrowheads="1"/>
          </p:cNvSpPr>
          <p:nvPr/>
        </p:nvSpPr>
        <p:spPr bwMode="auto">
          <a:xfrm>
            <a:off x="3619500" y="5870023"/>
            <a:ext cx="5149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000"/>
              <a:t>Source: ACTE (https://www.acteonline.org/cte/#.Vg6FbysepNA)</a:t>
            </a:r>
          </a:p>
        </p:txBody>
      </p:sp>
      <p:sp>
        <p:nvSpPr>
          <p:cNvPr id="10" name="Cloud 9">
            <a:extLst>
              <a:ext uri="{FF2B5EF4-FFF2-40B4-BE49-F238E27FC236}">
                <a16:creationId xmlns:a16="http://schemas.microsoft.com/office/drawing/2014/main" id="{413B8B9B-F9EF-42C9-901D-CA14C0037179}"/>
              </a:ext>
            </a:extLst>
          </p:cNvPr>
          <p:cNvSpPr/>
          <p:nvPr/>
        </p:nvSpPr>
        <p:spPr>
          <a:xfrm>
            <a:off x="239713" y="2660098"/>
            <a:ext cx="1638300" cy="108426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Cloud 10">
            <a:extLst>
              <a:ext uri="{FF2B5EF4-FFF2-40B4-BE49-F238E27FC236}">
                <a16:creationId xmlns:a16="http://schemas.microsoft.com/office/drawing/2014/main" id="{568CD66D-50EA-41A1-932B-74D04780495C}"/>
              </a:ext>
            </a:extLst>
          </p:cNvPr>
          <p:cNvSpPr/>
          <p:nvPr/>
        </p:nvSpPr>
        <p:spPr>
          <a:xfrm rot="11259797">
            <a:off x="5010150" y="2947435"/>
            <a:ext cx="1350963" cy="11763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0968" name="Picture 4">
            <a:extLst>
              <a:ext uri="{FF2B5EF4-FFF2-40B4-BE49-F238E27FC236}">
                <a16:creationId xmlns:a16="http://schemas.microsoft.com/office/drawing/2014/main" id="{043A11ED-4209-44FD-B070-56E26D6F61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3191910"/>
            <a:ext cx="55403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13">
            <a:extLst>
              <a:ext uri="{FF2B5EF4-FFF2-40B4-BE49-F238E27FC236}">
                <a16:creationId xmlns:a16="http://schemas.microsoft.com/office/drawing/2014/main" id="{1F85FDBA-42C9-4200-9D14-8078287EB69B}"/>
              </a:ext>
            </a:extLst>
          </p:cNvPr>
          <p:cNvSpPr/>
          <p:nvPr/>
        </p:nvSpPr>
        <p:spPr>
          <a:xfrm rot="11259797">
            <a:off x="6089650" y="2677560"/>
            <a:ext cx="1377950" cy="115728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Cloud 14">
            <a:extLst>
              <a:ext uri="{FF2B5EF4-FFF2-40B4-BE49-F238E27FC236}">
                <a16:creationId xmlns:a16="http://schemas.microsoft.com/office/drawing/2014/main" id="{4E977D3A-7089-4932-BF97-3451A0BAF2B0}"/>
              </a:ext>
            </a:extLst>
          </p:cNvPr>
          <p:cNvSpPr/>
          <p:nvPr/>
        </p:nvSpPr>
        <p:spPr>
          <a:xfrm rot="11259797">
            <a:off x="2655888" y="2674385"/>
            <a:ext cx="1560512" cy="118427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Cloud 15">
            <a:extLst>
              <a:ext uri="{FF2B5EF4-FFF2-40B4-BE49-F238E27FC236}">
                <a16:creationId xmlns:a16="http://schemas.microsoft.com/office/drawing/2014/main" id="{AA6619BB-E1DB-4436-A8E5-23BD3D04E3F4}"/>
              </a:ext>
            </a:extLst>
          </p:cNvPr>
          <p:cNvSpPr/>
          <p:nvPr/>
        </p:nvSpPr>
        <p:spPr>
          <a:xfrm rot="11259797">
            <a:off x="3843338" y="2607710"/>
            <a:ext cx="1446212" cy="121602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0972" name="Picture 5">
            <a:extLst>
              <a:ext uri="{FF2B5EF4-FFF2-40B4-BE49-F238E27FC236}">
                <a16:creationId xmlns:a16="http://schemas.microsoft.com/office/drawing/2014/main" id="{7267753B-20E8-4675-8E95-BED124DA0F7A}"/>
              </a:ext>
            </a:extLst>
          </p:cNvPr>
          <p:cNvPicPr>
            <a:picLocks noChangeAspect="1"/>
          </p:cNvPicPr>
          <p:nvPr/>
        </p:nvPicPr>
        <p:blipFill>
          <a:blip r:embed="rId5">
            <a:extLst>
              <a:ext uri="{28A0092B-C50C-407E-A947-70E740481C1C}">
                <a14:useLocalDpi xmlns:a14="http://schemas.microsoft.com/office/drawing/2010/main" val="0"/>
              </a:ext>
            </a:extLst>
          </a:blip>
          <a:srcRect b="11661"/>
          <a:stretch>
            <a:fillRect/>
          </a:stretch>
        </p:blipFill>
        <p:spPr bwMode="auto">
          <a:xfrm>
            <a:off x="2952750" y="2872823"/>
            <a:ext cx="8810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6">
            <a:extLst>
              <a:ext uri="{FF2B5EF4-FFF2-40B4-BE49-F238E27FC236}">
                <a16:creationId xmlns:a16="http://schemas.microsoft.com/office/drawing/2014/main" id="{F3D40299-5B2D-4491-827C-2B7C58C4E0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8788" y="2802973"/>
            <a:ext cx="5572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29F0988D-A717-45EE-B0C3-182C93BE891B}"/>
              </a:ext>
            </a:extLst>
          </p:cNvPr>
          <p:cNvSpPr/>
          <p:nvPr/>
        </p:nvSpPr>
        <p:spPr>
          <a:xfrm>
            <a:off x="1238250" y="3641173"/>
            <a:ext cx="163513" cy="203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a:extLst>
              <a:ext uri="{FF2B5EF4-FFF2-40B4-BE49-F238E27FC236}">
                <a16:creationId xmlns:a16="http://schemas.microsoft.com/office/drawing/2014/main" id="{7601FA27-313C-434C-BCCC-289F52657CF6}"/>
              </a:ext>
            </a:extLst>
          </p:cNvPr>
          <p:cNvSpPr/>
          <p:nvPr/>
        </p:nvSpPr>
        <p:spPr>
          <a:xfrm>
            <a:off x="1395413" y="3753885"/>
            <a:ext cx="131762" cy="1603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a:extLst>
              <a:ext uri="{FF2B5EF4-FFF2-40B4-BE49-F238E27FC236}">
                <a16:creationId xmlns:a16="http://schemas.microsoft.com/office/drawing/2014/main" id="{3BB34FA6-3E3A-4229-8941-35E40284C6EB}"/>
              </a:ext>
            </a:extLst>
          </p:cNvPr>
          <p:cNvSpPr/>
          <p:nvPr/>
        </p:nvSpPr>
        <p:spPr>
          <a:xfrm>
            <a:off x="2900363" y="3744360"/>
            <a:ext cx="161925" cy="203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3760D8AB-F2AE-49FC-8F33-FA178B8FFD73}"/>
              </a:ext>
            </a:extLst>
          </p:cNvPr>
          <p:cNvSpPr/>
          <p:nvPr/>
        </p:nvSpPr>
        <p:spPr>
          <a:xfrm>
            <a:off x="3057525" y="3857073"/>
            <a:ext cx="131763" cy="1603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a:extLst>
              <a:ext uri="{FF2B5EF4-FFF2-40B4-BE49-F238E27FC236}">
                <a16:creationId xmlns:a16="http://schemas.microsoft.com/office/drawing/2014/main" id="{1D17FBE5-5B8F-4CE0-B3B6-25939999D804}"/>
              </a:ext>
            </a:extLst>
          </p:cNvPr>
          <p:cNvSpPr/>
          <p:nvPr/>
        </p:nvSpPr>
        <p:spPr>
          <a:xfrm>
            <a:off x="5278438" y="4074560"/>
            <a:ext cx="163512" cy="2016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Oval 22">
            <a:extLst>
              <a:ext uri="{FF2B5EF4-FFF2-40B4-BE49-F238E27FC236}">
                <a16:creationId xmlns:a16="http://schemas.microsoft.com/office/drawing/2014/main" id="{C064BD2E-B463-40E8-96E5-D29B197C1723}"/>
              </a:ext>
            </a:extLst>
          </p:cNvPr>
          <p:cNvSpPr/>
          <p:nvPr/>
        </p:nvSpPr>
        <p:spPr>
          <a:xfrm>
            <a:off x="5357813" y="4282523"/>
            <a:ext cx="131762" cy="1603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Oval 23">
            <a:extLst>
              <a:ext uri="{FF2B5EF4-FFF2-40B4-BE49-F238E27FC236}">
                <a16:creationId xmlns:a16="http://schemas.microsoft.com/office/drawing/2014/main" id="{B03D9CF7-648B-4485-914B-3AC3289F517B}"/>
              </a:ext>
            </a:extLst>
          </p:cNvPr>
          <p:cNvSpPr/>
          <p:nvPr/>
        </p:nvSpPr>
        <p:spPr>
          <a:xfrm>
            <a:off x="4776788" y="3757060"/>
            <a:ext cx="163512" cy="203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Oval 24">
            <a:extLst>
              <a:ext uri="{FF2B5EF4-FFF2-40B4-BE49-F238E27FC236}">
                <a16:creationId xmlns:a16="http://schemas.microsoft.com/office/drawing/2014/main" id="{31DA6100-044F-419E-8018-B11B18514868}"/>
              </a:ext>
            </a:extLst>
          </p:cNvPr>
          <p:cNvSpPr/>
          <p:nvPr/>
        </p:nvSpPr>
        <p:spPr>
          <a:xfrm>
            <a:off x="4694238" y="3947560"/>
            <a:ext cx="131762" cy="1587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Oval 25">
            <a:extLst>
              <a:ext uri="{FF2B5EF4-FFF2-40B4-BE49-F238E27FC236}">
                <a16:creationId xmlns:a16="http://schemas.microsoft.com/office/drawing/2014/main" id="{26C8B83E-D107-4772-A5B2-E2AB5B4955B7}"/>
              </a:ext>
            </a:extLst>
          </p:cNvPr>
          <p:cNvSpPr/>
          <p:nvPr/>
        </p:nvSpPr>
        <p:spPr>
          <a:xfrm>
            <a:off x="7064375" y="3730073"/>
            <a:ext cx="163513" cy="2016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Oval 26">
            <a:extLst>
              <a:ext uri="{FF2B5EF4-FFF2-40B4-BE49-F238E27FC236}">
                <a16:creationId xmlns:a16="http://schemas.microsoft.com/office/drawing/2014/main" id="{BBCB673D-7C88-46B4-BE15-CFD5FF56A6C9}"/>
              </a:ext>
            </a:extLst>
          </p:cNvPr>
          <p:cNvSpPr/>
          <p:nvPr/>
        </p:nvSpPr>
        <p:spPr>
          <a:xfrm>
            <a:off x="6981825" y="3918985"/>
            <a:ext cx="131763" cy="1603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0984" name="Picture 8">
            <a:extLst>
              <a:ext uri="{FF2B5EF4-FFF2-40B4-BE49-F238E27FC236}">
                <a16:creationId xmlns:a16="http://schemas.microsoft.com/office/drawing/2014/main" id="{D0472F46-99D3-4C82-BCB2-70699AB8C9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3725" y="2834723"/>
            <a:ext cx="9525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5" name="Picture 2">
            <a:extLst>
              <a:ext uri="{FF2B5EF4-FFF2-40B4-BE49-F238E27FC236}">
                <a16:creationId xmlns:a16="http://schemas.microsoft.com/office/drawing/2014/main" id="{01ABFAF0-C6E8-4977-9CDC-FA6AAF4C2A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2996648"/>
            <a:ext cx="814388"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870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CFA8F0E6-AACC-4721-9974-14B335360848}"/>
              </a:ext>
            </a:extLst>
          </p:cNvPr>
          <p:cNvSpPr>
            <a:spLocks noGrp="1"/>
          </p:cNvSpPr>
          <p:nvPr>
            <p:ph type="title"/>
          </p:nvPr>
        </p:nvSpPr>
        <p:spPr/>
        <p:txBody>
          <a:bodyPr/>
          <a:lstStyle/>
          <a:p>
            <a:pPr algn="ctr"/>
            <a:r>
              <a:rPr altLang="en-US"/>
              <a:t>Career and Technical Education </a:t>
            </a:r>
          </a:p>
        </p:txBody>
      </p:sp>
      <p:sp>
        <p:nvSpPr>
          <p:cNvPr id="43011" name="Content Placeholder 4">
            <a:extLst>
              <a:ext uri="{FF2B5EF4-FFF2-40B4-BE49-F238E27FC236}">
                <a16:creationId xmlns:a16="http://schemas.microsoft.com/office/drawing/2014/main" id="{198B8394-CFA5-487D-898C-AB9CD856F1BF}"/>
              </a:ext>
            </a:extLst>
          </p:cNvPr>
          <p:cNvSpPr>
            <a:spLocks noGrp="1"/>
          </p:cNvSpPr>
          <p:nvPr>
            <p:ph idx="1"/>
          </p:nvPr>
        </p:nvSpPr>
        <p:spPr/>
        <p:txBody>
          <a:bodyPr/>
          <a:lstStyle/>
          <a:p>
            <a:pPr>
              <a:spcAft>
                <a:spcPts val="1200"/>
              </a:spcAft>
            </a:pPr>
            <a:r>
              <a:rPr lang="en-US" altLang="en-US" dirty="0"/>
              <a:t>Provides students with the academic and technical skills, knowledge and training necessary to succeed in future careers and to become lifelong learners</a:t>
            </a:r>
          </a:p>
          <a:p>
            <a:pPr>
              <a:spcAft>
                <a:spcPts val="1200"/>
              </a:spcAft>
            </a:pPr>
            <a:r>
              <a:rPr lang="en-US" altLang="en-US" dirty="0"/>
              <a:t>Prepares students for the world of work by introducing them to workplace competencies in a hands-on context</a:t>
            </a:r>
          </a:p>
          <a:p>
            <a:pPr>
              <a:spcAft>
                <a:spcPts val="1200"/>
              </a:spcAft>
            </a:pPr>
            <a:r>
              <a:rPr lang="en-US" altLang="en-US" dirty="0"/>
              <a:t>Many quality programs offer a sequence of courses that lead to industry certification</a:t>
            </a:r>
          </a:p>
          <a:p>
            <a:endParaRPr lang="en-US" altLang="en-US" dirty="0"/>
          </a:p>
        </p:txBody>
      </p:sp>
    </p:spTree>
    <p:extLst>
      <p:ext uri="{BB962C8B-B14F-4D97-AF65-F5344CB8AC3E}">
        <p14:creationId xmlns:p14="http://schemas.microsoft.com/office/powerpoint/2010/main" val="1760484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6BB9F967-630B-4750-9C91-47274297963F}"/>
              </a:ext>
            </a:extLst>
          </p:cNvPr>
          <p:cNvSpPr>
            <a:spLocks noGrp="1"/>
          </p:cNvSpPr>
          <p:nvPr>
            <p:ph type="title"/>
          </p:nvPr>
        </p:nvSpPr>
        <p:spPr/>
        <p:txBody>
          <a:bodyPr/>
          <a:lstStyle/>
          <a:p>
            <a:pPr algn="ctr" eaLnBrk="1" hangingPunct="1">
              <a:defRPr/>
            </a:pPr>
            <a:r>
              <a:rPr altLang="en-US" dirty="0">
                <a:solidFill>
                  <a:srgbClr val="002060"/>
                </a:solidFill>
                <a:latin typeface="+mn-lt"/>
                <a:cs typeface="Arial" charset="0"/>
              </a:rPr>
              <a:t>Florida Bright Futures </a:t>
            </a:r>
            <a:br>
              <a:rPr lang="en-US" altLang="en-US" dirty="0">
                <a:solidFill>
                  <a:srgbClr val="002060"/>
                </a:solidFill>
                <a:latin typeface="+mn-lt"/>
                <a:cs typeface="Arial" charset="0"/>
              </a:rPr>
            </a:br>
            <a:r>
              <a:rPr altLang="en-US" dirty="0">
                <a:solidFill>
                  <a:srgbClr val="002060"/>
                </a:solidFill>
                <a:latin typeface="+mn-lt"/>
                <a:cs typeface="Arial" charset="0"/>
              </a:rPr>
              <a:t>Scholarship Program</a:t>
            </a:r>
          </a:p>
        </p:txBody>
      </p:sp>
      <p:sp>
        <p:nvSpPr>
          <p:cNvPr id="99331" name="Content Placeholder 2">
            <a:extLst>
              <a:ext uri="{FF2B5EF4-FFF2-40B4-BE49-F238E27FC236}">
                <a16:creationId xmlns:a16="http://schemas.microsoft.com/office/drawing/2014/main" id="{FB965B06-4A02-481F-9FC3-CD53986A0E48}"/>
              </a:ext>
            </a:extLst>
          </p:cNvPr>
          <p:cNvSpPr>
            <a:spLocks noGrp="1"/>
          </p:cNvSpPr>
          <p:nvPr>
            <p:ph idx="1"/>
          </p:nvPr>
        </p:nvSpPr>
        <p:spPr/>
        <p:txBody>
          <a:bodyPr/>
          <a:lstStyle/>
          <a:p>
            <a:pPr eaLnBrk="1" hangingPunct="1">
              <a:lnSpc>
                <a:spcPct val="80000"/>
              </a:lnSpc>
              <a:defRPr/>
            </a:pPr>
            <a:r>
              <a:rPr lang="en-US" altLang="en-US" dirty="0">
                <a:latin typeface="+mn-lt"/>
                <a:cs typeface="Arial" charset="0"/>
              </a:rPr>
              <a:t>In addition to other requirements, students who complete at least three (3) courses in the same CTE program are eligible for the Florida Gold Seal Vocational (GSV) Scholars award.</a:t>
            </a:r>
          </a:p>
          <a:p>
            <a:pPr eaLnBrk="1" hangingPunct="1">
              <a:lnSpc>
                <a:spcPct val="80000"/>
              </a:lnSpc>
              <a:defRPr/>
            </a:pPr>
            <a:r>
              <a:rPr lang="en-US" altLang="en-US" dirty="0">
                <a:latin typeface="+mn-lt"/>
                <a:cs typeface="Arial" charset="0"/>
              </a:rPr>
              <a:t>GSV covers </a:t>
            </a:r>
            <a:r>
              <a:rPr lang="en-US" altLang="en-US" sz="3200" b="1" dirty="0">
                <a:solidFill>
                  <a:srgbClr val="00689B"/>
                </a:solidFill>
                <a:latin typeface="+mn-lt"/>
                <a:cs typeface="Arial" charset="0"/>
              </a:rPr>
              <a:t>100% tuition up to 72 credit hours </a:t>
            </a:r>
            <a:r>
              <a:rPr lang="en-US" altLang="en-US" dirty="0">
                <a:latin typeface="+mn-lt"/>
                <a:cs typeface="Arial" charset="0"/>
              </a:rPr>
              <a:t>for AS, AAS, CCC, PSAV or up to 60 credit hours for an ATD.</a:t>
            </a:r>
          </a:p>
        </p:txBody>
      </p:sp>
    </p:spTree>
    <p:extLst>
      <p:ext uri="{BB962C8B-B14F-4D97-AF65-F5344CB8AC3E}">
        <p14:creationId xmlns:p14="http://schemas.microsoft.com/office/powerpoint/2010/main" val="4036549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D222E23B-47CF-4708-919C-B5733996FD86}"/>
              </a:ext>
            </a:extLst>
          </p:cNvPr>
          <p:cNvSpPr>
            <a:spLocks noGrp="1"/>
          </p:cNvSpPr>
          <p:nvPr>
            <p:ph type="title"/>
          </p:nvPr>
        </p:nvSpPr>
        <p:spPr/>
        <p:txBody>
          <a:bodyPr/>
          <a:lstStyle/>
          <a:p>
            <a:pPr algn="ctr">
              <a:defRPr/>
            </a:pPr>
            <a:r>
              <a:rPr altLang="en-US" dirty="0">
                <a:latin typeface="+mn-lt"/>
                <a:cs typeface="Arial" charset="0"/>
              </a:rPr>
              <a:t>Industry Certifications</a:t>
            </a:r>
          </a:p>
        </p:txBody>
      </p:sp>
      <p:sp>
        <p:nvSpPr>
          <p:cNvPr id="97283" name="Content Placeholder 2">
            <a:extLst>
              <a:ext uri="{FF2B5EF4-FFF2-40B4-BE49-F238E27FC236}">
                <a16:creationId xmlns:a16="http://schemas.microsoft.com/office/drawing/2014/main" id="{592641B5-0ACE-461A-BE17-697D3F62E622}"/>
              </a:ext>
            </a:extLst>
          </p:cNvPr>
          <p:cNvSpPr>
            <a:spLocks noGrp="1"/>
          </p:cNvSpPr>
          <p:nvPr>
            <p:ph idx="1"/>
          </p:nvPr>
        </p:nvSpPr>
        <p:spPr/>
        <p:txBody>
          <a:bodyPr/>
          <a:lstStyle/>
          <a:p>
            <a:pPr>
              <a:spcAft>
                <a:spcPts val="1200"/>
              </a:spcAft>
              <a:defRPr/>
            </a:pPr>
            <a:r>
              <a:rPr lang="en-US" altLang="en-US" dirty="0">
                <a:latin typeface="+mn-lt"/>
                <a:cs typeface="Arial" charset="0"/>
              </a:rPr>
              <a:t>Make students more employable</a:t>
            </a:r>
          </a:p>
          <a:p>
            <a:pPr>
              <a:spcAft>
                <a:spcPts val="1200"/>
              </a:spcAft>
              <a:defRPr/>
            </a:pPr>
            <a:r>
              <a:rPr lang="en-US" altLang="en-US" dirty="0">
                <a:cs typeface="Arial" charset="0"/>
              </a:rPr>
              <a:t>Some articulate to college credit</a:t>
            </a:r>
          </a:p>
          <a:p>
            <a:pPr>
              <a:spcAft>
                <a:spcPts val="1200"/>
              </a:spcAft>
              <a:defRPr/>
            </a:pPr>
            <a:r>
              <a:rPr lang="en-US" altLang="en-US" dirty="0">
                <a:cs typeface="Arial" charset="0"/>
              </a:rPr>
              <a:t>Some may substitute for math or science credit</a:t>
            </a:r>
          </a:p>
          <a:p>
            <a:pPr>
              <a:spcAft>
                <a:spcPts val="1200"/>
              </a:spcAft>
              <a:defRPr/>
            </a:pPr>
            <a:r>
              <a:rPr lang="en-US" altLang="en-US" dirty="0">
                <a:latin typeface="+mn-lt"/>
                <a:cs typeface="Arial" charset="0"/>
              </a:rPr>
              <a:t>May earn the program and school district bonus FTE funding under the Career and Professional Education (CAPE) Act</a:t>
            </a:r>
          </a:p>
          <a:p>
            <a:pPr>
              <a:defRPr/>
            </a:pPr>
            <a:endParaRPr lang="en-US" altLang="en-US" dirty="0">
              <a:latin typeface="+mn-lt"/>
              <a:cs typeface="Arial" charset="0"/>
            </a:endParaRPr>
          </a:p>
          <a:p>
            <a:pPr>
              <a:defRPr/>
            </a:pPr>
            <a:endParaRPr lang="en-US" altLang="en-US" dirty="0">
              <a:latin typeface="+mn-lt"/>
              <a:cs typeface="Arial" charset="0"/>
            </a:endParaRPr>
          </a:p>
        </p:txBody>
      </p:sp>
    </p:spTree>
    <p:extLst>
      <p:ext uri="{BB962C8B-B14F-4D97-AF65-F5344CB8AC3E}">
        <p14:creationId xmlns:p14="http://schemas.microsoft.com/office/powerpoint/2010/main" val="404652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fade">
                                      <p:cBhvr>
                                        <p:cTn id="7" dur="1000"/>
                                        <p:tgtEl>
                                          <p:spTgt spid="97283">
                                            <p:txEl>
                                              <p:pRg st="0" end="0"/>
                                            </p:txEl>
                                          </p:spTgt>
                                        </p:tgtEl>
                                      </p:cBhvr>
                                    </p:animEffect>
                                    <p:anim calcmode="lin" valueType="num">
                                      <p:cBhvr>
                                        <p:cTn id="8" dur="10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7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7283">
                                            <p:txEl>
                                              <p:pRg st="1" end="1"/>
                                            </p:txEl>
                                          </p:spTgt>
                                        </p:tgtEl>
                                        <p:attrNameLst>
                                          <p:attrName>style.visibility</p:attrName>
                                        </p:attrNameLst>
                                      </p:cBhvr>
                                      <p:to>
                                        <p:strVal val="visible"/>
                                      </p:to>
                                    </p:set>
                                    <p:animEffect transition="in" filter="fade">
                                      <p:cBhvr>
                                        <p:cTn id="14" dur="1000"/>
                                        <p:tgtEl>
                                          <p:spTgt spid="97283">
                                            <p:txEl>
                                              <p:pRg st="1" end="1"/>
                                            </p:txEl>
                                          </p:spTgt>
                                        </p:tgtEl>
                                      </p:cBhvr>
                                    </p:animEffect>
                                    <p:anim calcmode="lin" valueType="num">
                                      <p:cBhvr>
                                        <p:cTn id="15" dur="10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7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7283">
                                            <p:txEl>
                                              <p:pRg st="2" end="2"/>
                                            </p:txEl>
                                          </p:spTgt>
                                        </p:tgtEl>
                                        <p:attrNameLst>
                                          <p:attrName>style.visibility</p:attrName>
                                        </p:attrNameLst>
                                      </p:cBhvr>
                                      <p:to>
                                        <p:strVal val="visible"/>
                                      </p:to>
                                    </p:set>
                                    <p:animEffect transition="in" filter="fade">
                                      <p:cBhvr>
                                        <p:cTn id="21" dur="1000"/>
                                        <p:tgtEl>
                                          <p:spTgt spid="97283">
                                            <p:txEl>
                                              <p:pRg st="2" end="2"/>
                                            </p:txEl>
                                          </p:spTgt>
                                        </p:tgtEl>
                                      </p:cBhvr>
                                    </p:animEffect>
                                    <p:anim calcmode="lin" valueType="num">
                                      <p:cBhvr>
                                        <p:cTn id="22" dur="10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72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7283">
                                            <p:txEl>
                                              <p:pRg st="3" end="3"/>
                                            </p:txEl>
                                          </p:spTgt>
                                        </p:tgtEl>
                                        <p:attrNameLst>
                                          <p:attrName>style.visibility</p:attrName>
                                        </p:attrNameLst>
                                      </p:cBhvr>
                                      <p:to>
                                        <p:strVal val="visible"/>
                                      </p:to>
                                    </p:set>
                                    <p:animEffect transition="in" filter="fade">
                                      <p:cBhvr>
                                        <p:cTn id="28" dur="1000"/>
                                        <p:tgtEl>
                                          <p:spTgt spid="97283">
                                            <p:txEl>
                                              <p:pRg st="3" end="3"/>
                                            </p:txEl>
                                          </p:spTgt>
                                        </p:tgtEl>
                                      </p:cBhvr>
                                    </p:animEffect>
                                    <p:anim calcmode="lin" valueType="num">
                                      <p:cBhvr>
                                        <p:cTn id="29" dur="1000" fill="hold"/>
                                        <p:tgtEl>
                                          <p:spTgt spid="9728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728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8DA396A4-3A9D-416E-B145-46A2A1811E15}"/>
              </a:ext>
            </a:extLst>
          </p:cNvPr>
          <p:cNvSpPr>
            <a:spLocks noGrp="1"/>
          </p:cNvSpPr>
          <p:nvPr>
            <p:ph type="title"/>
          </p:nvPr>
        </p:nvSpPr>
        <p:spPr/>
        <p:txBody>
          <a:bodyPr/>
          <a:lstStyle/>
          <a:p>
            <a:pPr algn="ctr" eaLnBrk="1" hangingPunct="1">
              <a:defRPr/>
            </a:pPr>
            <a:r>
              <a:rPr altLang="en-US" dirty="0">
                <a:solidFill>
                  <a:srgbClr val="002060"/>
                </a:solidFill>
                <a:latin typeface="+mn-lt"/>
                <a:cs typeface="Arial" charset="0"/>
              </a:rPr>
              <a:t>Articulation Agreements</a:t>
            </a:r>
          </a:p>
        </p:txBody>
      </p:sp>
      <p:sp>
        <p:nvSpPr>
          <p:cNvPr id="98307" name="Content Placeholder 2">
            <a:extLst>
              <a:ext uri="{FF2B5EF4-FFF2-40B4-BE49-F238E27FC236}">
                <a16:creationId xmlns:a16="http://schemas.microsoft.com/office/drawing/2014/main" id="{46073152-D47C-4B4C-A5B7-D2ED52FF9AFA}"/>
              </a:ext>
            </a:extLst>
          </p:cNvPr>
          <p:cNvSpPr>
            <a:spLocks noGrp="1"/>
          </p:cNvSpPr>
          <p:nvPr>
            <p:ph idx="1"/>
          </p:nvPr>
        </p:nvSpPr>
        <p:spPr/>
        <p:txBody>
          <a:bodyPr/>
          <a:lstStyle/>
          <a:p>
            <a:pPr eaLnBrk="1" hangingPunct="1">
              <a:lnSpc>
                <a:spcPct val="80000"/>
              </a:lnSpc>
              <a:spcAft>
                <a:spcPts val="1200"/>
              </a:spcAft>
              <a:defRPr/>
            </a:pPr>
            <a:r>
              <a:rPr lang="en-US" altLang="en-US" dirty="0">
                <a:cs typeface="Arial" charset="0"/>
              </a:rPr>
              <a:t>Industry Certification to AAS/AS Degree</a:t>
            </a:r>
          </a:p>
          <a:p>
            <a:pPr eaLnBrk="1" hangingPunct="1">
              <a:lnSpc>
                <a:spcPct val="80000"/>
              </a:lnSpc>
              <a:spcAft>
                <a:spcPts val="1200"/>
              </a:spcAft>
              <a:defRPr/>
            </a:pPr>
            <a:r>
              <a:rPr lang="en-US" altLang="en-US" dirty="0">
                <a:latin typeface="+mn-lt"/>
                <a:cs typeface="Arial" charset="0"/>
              </a:rPr>
              <a:t>PSAV to AAS/AS Degree</a:t>
            </a:r>
          </a:p>
          <a:p>
            <a:pPr eaLnBrk="1" hangingPunct="1">
              <a:lnSpc>
                <a:spcPct val="80000"/>
              </a:lnSpc>
              <a:spcAft>
                <a:spcPts val="1200"/>
              </a:spcAft>
              <a:defRPr/>
            </a:pPr>
            <a:r>
              <a:rPr lang="en-US" altLang="en-US" dirty="0">
                <a:latin typeface="+mn-lt"/>
                <a:cs typeface="Arial" charset="0"/>
              </a:rPr>
              <a:t>AS to Baccalaureate Degree</a:t>
            </a:r>
          </a:p>
          <a:p>
            <a:pPr lvl="1" eaLnBrk="1" hangingPunct="1">
              <a:lnSpc>
                <a:spcPct val="80000"/>
              </a:lnSpc>
              <a:defRPr/>
            </a:pPr>
            <a:endParaRPr lang="en-US" altLang="en-US" sz="2000" dirty="0">
              <a:latin typeface="+mn-lt"/>
              <a:cs typeface="Arial" charset="0"/>
            </a:endParaRPr>
          </a:p>
          <a:p>
            <a:pPr eaLnBrk="1" hangingPunct="1">
              <a:buFont typeface="Arial" charset="0"/>
              <a:buNone/>
              <a:defRPr/>
            </a:pPr>
            <a:endParaRPr lang="en-US" altLang="en-US" dirty="0">
              <a:latin typeface="+mn-lt"/>
              <a:cs typeface="Arial" charset="0"/>
            </a:endParaRPr>
          </a:p>
        </p:txBody>
      </p:sp>
      <p:pic>
        <p:nvPicPr>
          <p:cNvPr id="48132" name="Picture 2" descr="Top &lt;strong&gt;Nursing&lt;/strong&gt; Schools in Canada 2017 | University Magazine">
            <a:extLst>
              <a:ext uri="{FF2B5EF4-FFF2-40B4-BE49-F238E27FC236}">
                <a16:creationId xmlns:a16="http://schemas.microsoft.com/office/drawing/2014/main" id="{63015461-7C7A-43BD-9482-9C8A1A66C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25" y="2840038"/>
            <a:ext cx="34671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095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874A7BB-BB0C-487E-B505-1D97FB599B1E}"/>
              </a:ext>
            </a:extLst>
          </p:cNvPr>
          <p:cNvSpPr>
            <a:spLocks noGrp="1"/>
          </p:cNvSpPr>
          <p:nvPr>
            <p:ph type="title"/>
          </p:nvPr>
        </p:nvSpPr>
        <p:spPr/>
        <p:txBody>
          <a:bodyPr/>
          <a:lstStyle/>
          <a:p>
            <a:pPr algn="ctr"/>
            <a:r>
              <a:rPr altLang="en-US"/>
              <a:t>Practical Arts</a:t>
            </a:r>
          </a:p>
        </p:txBody>
      </p:sp>
      <p:sp>
        <p:nvSpPr>
          <p:cNvPr id="6" name="Content Placeholder 5">
            <a:extLst>
              <a:ext uri="{FF2B5EF4-FFF2-40B4-BE49-F238E27FC236}">
                <a16:creationId xmlns:a16="http://schemas.microsoft.com/office/drawing/2014/main" id="{AFB3635D-6A68-4B53-8CED-555025BB7FAA}"/>
              </a:ext>
            </a:extLst>
          </p:cNvPr>
          <p:cNvSpPr>
            <a:spLocks noGrp="1"/>
          </p:cNvSpPr>
          <p:nvPr>
            <p:ph idx="1"/>
          </p:nvPr>
        </p:nvSpPr>
        <p:spPr/>
        <p:txBody>
          <a:bodyPr/>
          <a:lstStyle/>
          <a:p>
            <a:pPr marL="282575" lvl="1" indent="0">
              <a:buFont typeface="Arial" panose="020B0604020202020204" pitchFamily="34" charset="0"/>
              <a:buNone/>
              <a:defRPr/>
            </a:pPr>
            <a:r>
              <a:rPr lang="en-US" altLang="en-US" dirty="0">
                <a:cs typeface="Arial" charset="0"/>
              </a:rPr>
              <a:t>342 CTE courses are designated as Practical Arts for graduation requirements for the 2019-2020 school year.</a:t>
            </a:r>
          </a:p>
          <a:p>
            <a:pPr marL="282575" lvl="1" indent="0">
              <a:buFont typeface="Arial" panose="020B0604020202020204" pitchFamily="34" charset="0"/>
              <a:buNone/>
              <a:defRPr/>
            </a:pPr>
            <a:endParaRPr lang="en-US" altLang="en-US" sz="1800" dirty="0">
              <a:cs typeface="Arial" charset="0"/>
            </a:endParaRPr>
          </a:p>
          <a:p>
            <a:pPr marL="282575" lvl="1" indent="0">
              <a:buFont typeface="Arial" panose="020B0604020202020204" pitchFamily="34" charset="0"/>
              <a:buNone/>
              <a:defRPr/>
            </a:pPr>
            <a:r>
              <a:rPr lang="en-US" altLang="en-US" dirty="0">
                <a:cs typeface="Arial" charset="0"/>
              </a:rPr>
              <a:t>Examples:</a:t>
            </a:r>
          </a:p>
          <a:p>
            <a:pPr marL="511175" lvl="1">
              <a:defRPr/>
            </a:pPr>
            <a:r>
              <a:rPr lang="en-US" altLang="en-US" dirty="0">
                <a:cs typeface="Arial" charset="0"/>
              </a:rPr>
              <a:t>3-D Animation</a:t>
            </a:r>
          </a:p>
          <a:p>
            <a:pPr marL="511175" lvl="1">
              <a:defRPr/>
            </a:pPr>
            <a:r>
              <a:rPr lang="en-US" altLang="en-US" dirty="0">
                <a:cs typeface="Arial" charset="0"/>
              </a:rPr>
              <a:t>Cosmetology</a:t>
            </a:r>
          </a:p>
          <a:p>
            <a:pPr marL="511175" lvl="1">
              <a:defRPr/>
            </a:pPr>
            <a:r>
              <a:rPr lang="en-US" altLang="en-US" dirty="0">
                <a:cs typeface="Arial" charset="0"/>
              </a:rPr>
              <a:t>Drafting</a:t>
            </a:r>
          </a:p>
          <a:p>
            <a:pPr marL="511175" lvl="1">
              <a:defRPr/>
            </a:pPr>
            <a:r>
              <a:rPr lang="en-US" altLang="en-US" dirty="0">
                <a:cs typeface="Arial" charset="0"/>
              </a:rPr>
              <a:t>Digital Design</a:t>
            </a:r>
          </a:p>
          <a:p>
            <a:pPr marL="511175" lvl="1">
              <a:defRPr/>
            </a:pPr>
            <a:r>
              <a:rPr lang="en-US" altLang="en-US" dirty="0">
                <a:cs typeface="Arial" charset="0"/>
              </a:rPr>
              <a:t>Game &amp; Simulation Design</a:t>
            </a:r>
          </a:p>
          <a:p>
            <a:pPr marL="511175" lvl="1">
              <a:defRPr/>
            </a:pPr>
            <a:r>
              <a:rPr lang="en-US" altLang="en-US" dirty="0">
                <a:cs typeface="Arial" charset="0"/>
              </a:rPr>
              <a:t>Robotic Design</a:t>
            </a:r>
          </a:p>
          <a:p>
            <a:pPr marL="511175" lvl="1">
              <a:defRPr/>
            </a:pPr>
            <a:r>
              <a:rPr lang="en-US" altLang="en-US" dirty="0">
                <a:cs typeface="Arial" charset="0"/>
              </a:rPr>
              <a:t>Welding</a:t>
            </a:r>
          </a:p>
          <a:p>
            <a:pPr marL="511175" lvl="1">
              <a:defRPr/>
            </a:pPr>
            <a:r>
              <a:rPr lang="en-US" altLang="en-US" dirty="0">
                <a:cs typeface="Arial" charset="0"/>
              </a:rPr>
              <a:t>And many more!</a:t>
            </a:r>
          </a:p>
          <a:p>
            <a:pPr marL="511175" lvl="1">
              <a:defRPr/>
            </a:pPr>
            <a:endParaRPr lang="en-US" altLang="en-US" dirty="0">
              <a:cs typeface="Arial" charset="0"/>
            </a:endParaRPr>
          </a:p>
          <a:p>
            <a:pPr marL="511175" lvl="1">
              <a:defRPr/>
            </a:pPr>
            <a:endParaRPr lang="en-US" altLang="en-US" sz="1800" dirty="0">
              <a:cs typeface="Arial" charset="0"/>
            </a:endParaRPr>
          </a:p>
          <a:p>
            <a:pPr lvl="1">
              <a:defRPr/>
            </a:pPr>
            <a:endParaRPr lang="en-US" sz="2800" dirty="0"/>
          </a:p>
        </p:txBody>
      </p:sp>
      <p:pic>
        <p:nvPicPr>
          <p:cNvPr id="50180" name="Picture 2">
            <a:extLst>
              <a:ext uri="{FF2B5EF4-FFF2-40B4-BE49-F238E27FC236}">
                <a16:creationId xmlns:a16="http://schemas.microsoft.com/office/drawing/2014/main" id="{7EE936CD-D11E-486D-995D-46296DB803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05487"/>
            <a:ext cx="2286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a:extLst>
              <a:ext uri="{FF2B5EF4-FFF2-40B4-BE49-F238E27FC236}">
                <a16:creationId xmlns:a16="http://schemas.microsoft.com/office/drawing/2014/main" id="{26882223-5082-4DBD-B037-28C5546F24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957887"/>
            <a:ext cx="2286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4" descr="5 Tips for Success in a &lt;strong&gt;Cosmetology&lt;/strong&gt; &lt;strong&gt;School&lt;/strong&gt; - The Campus ...">
            <a:extLst>
              <a:ext uri="{FF2B5EF4-FFF2-40B4-BE49-F238E27FC236}">
                <a16:creationId xmlns:a16="http://schemas.microsoft.com/office/drawing/2014/main" id="{D5298D40-0360-49BF-B7DA-90071C3D27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2805487"/>
            <a:ext cx="3757612"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94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41AAC2EA-0E9B-4DE8-8D06-DF23473AA57F}"/>
              </a:ext>
            </a:extLst>
          </p:cNvPr>
          <p:cNvSpPr>
            <a:spLocks noGrp="1"/>
          </p:cNvSpPr>
          <p:nvPr>
            <p:ph type="title"/>
          </p:nvPr>
        </p:nvSpPr>
        <p:spPr/>
        <p:txBody>
          <a:bodyPr/>
          <a:lstStyle/>
          <a:p>
            <a:pPr algn="ctr"/>
            <a:r>
              <a:rPr altLang="en-US"/>
              <a:t>Economics Credit</a:t>
            </a:r>
          </a:p>
        </p:txBody>
      </p:sp>
      <p:sp>
        <p:nvSpPr>
          <p:cNvPr id="6" name="Content Placeholder 5">
            <a:extLst>
              <a:ext uri="{FF2B5EF4-FFF2-40B4-BE49-F238E27FC236}">
                <a16:creationId xmlns:a16="http://schemas.microsoft.com/office/drawing/2014/main" id="{2FB47D4D-340F-4B96-A12C-0114685DC544}"/>
              </a:ext>
            </a:extLst>
          </p:cNvPr>
          <p:cNvSpPr>
            <a:spLocks noGrp="1"/>
          </p:cNvSpPr>
          <p:nvPr>
            <p:ph idx="1"/>
          </p:nvPr>
        </p:nvSpPr>
        <p:spPr/>
        <p:txBody>
          <a:bodyPr/>
          <a:lstStyle/>
          <a:p>
            <a:pPr marL="625475" lvl="1" indent="-342900">
              <a:spcAft>
                <a:spcPts val="1200"/>
              </a:spcAft>
              <a:defRPr/>
            </a:pPr>
            <a:r>
              <a:rPr lang="en-US" altLang="en-US" dirty="0">
                <a:cs typeface="Arial" charset="0"/>
              </a:rPr>
              <a:t>Principles of Agribusiness</a:t>
            </a:r>
          </a:p>
          <a:p>
            <a:pPr marL="625475" lvl="1" indent="-342900">
              <a:defRPr/>
            </a:pPr>
            <a:r>
              <a:rPr lang="en-US" altLang="en-US" dirty="0">
                <a:cs typeface="Arial" charset="0"/>
              </a:rPr>
              <a:t>Agriculture Sales and Service </a:t>
            </a:r>
            <a:r>
              <a:rPr lang="en-US" dirty="0"/>
              <a:t> </a:t>
            </a:r>
            <a:endParaRPr lang="en-US" altLang="en-US" dirty="0">
              <a:cs typeface="Arial" charset="0"/>
            </a:endParaRPr>
          </a:p>
          <a:p>
            <a:pPr marL="511175" lvl="1">
              <a:defRPr/>
            </a:pPr>
            <a:endParaRPr lang="en-US" altLang="en-US" sz="1800" dirty="0">
              <a:cs typeface="Arial" charset="0"/>
            </a:endParaRPr>
          </a:p>
          <a:p>
            <a:pPr lvl="1">
              <a:defRPr/>
            </a:pPr>
            <a:endParaRPr lang="en-US" sz="2800" dirty="0"/>
          </a:p>
        </p:txBody>
      </p:sp>
      <p:pic>
        <p:nvPicPr>
          <p:cNvPr id="3" name="Picture 2">
            <a:extLst>
              <a:ext uri="{FF2B5EF4-FFF2-40B4-BE49-F238E27FC236}">
                <a16:creationId xmlns:a16="http://schemas.microsoft.com/office/drawing/2014/main" id="{D526926A-8507-48FA-ADB6-E3CB07DC9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50" y="3118299"/>
            <a:ext cx="4273550" cy="285473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16864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4BF2C3B1-AF06-4124-AA4A-BBC139880F2B}"/>
              </a:ext>
            </a:extLst>
          </p:cNvPr>
          <p:cNvSpPr>
            <a:spLocks noGrp="1"/>
          </p:cNvSpPr>
          <p:nvPr>
            <p:ph type="title"/>
          </p:nvPr>
        </p:nvSpPr>
        <p:spPr/>
        <p:txBody>
          <a:bodyPr/>
          <a:lstStyle/>
          <a:p>
            <a:pPr algn="ctr"/>
            <a:r>
              <a:rPr altLang="en-US" dirty="0"/>
              <a:t>Equally Rigorous Science Credit</a:t>
            </a:r>
          </a:p>
        </p:txBody>
      </p:sp>
      <p:sp>
        <p:nvSpPr>
          <p:cNvPr id="6" name="Content Placeholder 5">
            <a:extLst>
              <a:ext uri="{FF2B5EF4-FFF2-40B4-BE49-F238E27FC236}">
                <a16:creationId xmlns:a16="http://schemas.microsoft.com/office/drawing/2014/main" id="{A50E1582-76B4-4323-9FE5-31806E2CB214}"/>
              </a:ext>
            </a:extLst>
          </p:cNvPr>
          <p:cNvSpPr>
            <a:spLocks noGrp="1"/>
          </p:cNvSpPr>
          <p:nvPr>
            <p:ph idx="1"/>
          </p:nvPr>
        </p:nvSpPr>
        <p:spPr>
          <a:xfrm>
            <a:off x="628650" y="1535550"/>
            <a:ext cx="4370388" cy="4354753"/>
          </a:xfrm>
        </p:spPr>
        <p:txBody>
          <a:bodyPr>
            <a:normAutofit fontScale="92500" lnSpcReduction="10000"/>
          </a:bodyPr>
          <a:lstStyle/>
          <a:p>
            <a:pPr marL="0" lvl="1" indent="0">
              <a:buFont typeface="Arial" panose="020B0604020202020204" pitchFamily="34" charset="0"/>
              <a:buNone/>
              <a:defRPr/>
            </a:pPr>
            <a:r>
              <a:rPr lang="en-US" altLang="en-US" dirty="0">
                <a:cs typeface="Arial" charset="0"/>
              </a:rPr>
              <a:t>Many CTE courses count as science credit:</a:t>
            </a:r>
          </a:p>
          <a:p>
            <a:pPr marL="282575" lvl="1" indent="0">
              <a:buFont typeface="Arial" panose="020B0604020202020204" pitchFamily="34" charset="0"/>
              <a:buNone/>
              <a:defRPr/>
            </a:pPr>
            <a:endParaRPr lang="en-US" altLang="en-US" sz="1600" dirty="0">
              <a:cs typeface="Arial" charset="0"/>
            </a:endParaRPr>
          </a:p>
          <a:p>
            <a:pPr marL="133350" indent="-147638">
              <a:spcBef>
                <a:spcPts val="0"/>
              </a:spcBef>
              <a:spcAft>
                <a:spcPts val="1200"/>
              </a:spcAft>
              <a:defRPr/>
            </a:pPr>
            <a:r>
              <a:rPr lang="en-US" sz="2000" dirty="0"/>
              <a:t>Agriscience Foundations 1</a:t>
            </a:r>
          </a:p>
          <a:p>
            <a:pPr marL="133350" indent="-147638">
              <a:spcBef>
                <a:spcPts val="0"/>
              </a:spcBef>
              <a:spcAft>
                <a:spcPts val="1200"/>
              </a:spcAft>
              <a:defRPr/>
            </a:pPr>
            <a:r>
              <a:rPr lang="en-US" sz="2000" dirty="0"/>
              <a:t>Biotechnology 1 &amp; 2</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Agricultural Biotechnology 3 </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Aquaculture 2 &amp; 3</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Principles of Biomedical Science </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Human Body Systems </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Medical Interventions </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Introduction to Alternative Energy </a:t>
            </a:r>
            <a:endParaRPr lang="en-US" sz="2000" dirty="0">
              <a:ea typeface="Calibri" panose="020F0502020204030204" pitchFamily="34" charset="0"/>
              <a:cs typeface="Times New Roman" panose="02020603050405020304" pitchFamily="18" charset="0"/>
            </a:endParaRPr>
          </a:p>
          <a:p>
            <a:pPr marL="133350" indent="-147638">
              <a:spcBef>
                <a:spcPts val="0"/>
              </a:spcBef>
              <a:spcAft>
                <a:spcPts val="1200"/>
              </a:spcAft>
              <a:defRPr/>
            </a:pPr>
            <a:r>
              <a:rPr lang="en-US" sz="2000" dirty="0"/>
              <a:t>Aerospace Technologies I,II &amp; I</a:t>
            </a:r>
            <a:r>
              <a:rPr lang="en-US" sz="2400" dirty="0"/>
              <a:t>II</a:t>
            </a:r>
            <a:endParaRPr lang="en-US" sz="2400" dirty="0">
              <a:ea typeface="Calibri" panose="020F0502020204030204" pitchFamily="34" charset="0"/>
              <a:cs typeface="Times New Roman" panose="02020603050405020304" pitchFamily="18" charset="0"/>
            </a:endParaRPr>
          </a:p>
          <a:p>
            <a:pPr marL="0" indent="0">
              <a:spcBef>
                <a:spcPts val="0"/>
              </a:spcBef>
              <a:spcAft>
                <a:spcPts val="0"/>
              </a:spcAft>
              <a:buFont typeface="Arial" panose="020B0604020202020204" pitchFamily="34" charset="0"/>
              <a:buNone/>
              <a:defRPr/>
            </a:pPr>
            <a:r>
              <a:rPr lang="en-US" sz="2400" dirty="0"/>
              <a:t> </a:t>
            </a:r>
            <a:endParaRPr lang="en-US" altLang="en-US" sz="2400" dirty="0">
              <a:cs typeface="Arial" charset="0"/>
            </a:endParaRPr>
          </a:p>
          <a:p>
            <a:pPr marL="511175" lvl="1">
              <a:defRPr/>
            </a:pPr>
            <a:endParaRPr lang="en-US" altLang="en-US" sz="1800" dirty="0">
              <a:cs typeface="Arial" charset="0"/>
            </a:endParaRPr>
          </a:p>
          <a:p>
            <a:pPr lvl="1">
              <a:defRPr/>
            </a:pPr>
            <a:endParaRPr lang="en-US" sz="2800" dirty="0"/>
          </a:p>
        </p:txBody>
      </p:sp>
      <p:sp>
        <p:nvSpPr>
          <p:cNvPr id="54276" name="TextBox 2">
            <a:extLst>
              <a:ext uri="{FF2B5EF4-FFF2-40B4-BE49-F238E27FC236}">
                <a16:creationId xmlns:a16="http://schemas.microsoft.com/office/drawing/2014/main" id="{E91C74CA-1E36-4724-BDDE-8B83861036D8}"/>
              </a:ext>
            </a:extLst>
          </p:cNvPr>
          <p:cNvSpPr txBox="1">
            <a:spLocks noChangeArrowheads="1"/>
          </p:cNvSpPr>
          <p:nvPr/>
        </p:nvSpPr>
        <p:spPr bwMode="auto">
          <a:xfrm>
            <a:off x="138113" y="5522003"/>
            <a:ext cx="9193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solidFill>
                  <a:srgbClr val="0000FF"/>
                </a:solidFill>
                <a:hlinkClick r:id="rId3">
                  <a:extLst>
                    <a:ext uri="{A12FA001-AC4F-418D-AE19-62706E023703}">
                      <ahyp:hlinkClr xmlns:ahyp="http://schemas.microsoft.com/office/drawing/2018/hyperlinkcolor" val="tx"/>
                    </a:ext>
                  </a:extLst>
                </a:hlinkClick>
              </a:rPr>
              <a:t>http://www.fldoe.org/academics/career-adult-edu/career-tech-edu/program-resources.stml</a:t>
            </a:r>
            <a:r>
              <a:rPr lang="en-US" altLang="en-US" sz="1800" dirty="0">
                <a:solidFill>
                  <a:srgbClr val="0000FF"/>
                </a:solidFill>
              </a:rPr>
              <a:t> </a:t>
            </a:r>
          </a:p>
        </p:txBody>
      </p:sp>
      <p:pic>
        <p:nvPicPr>
          <p:cNvPr id="54277" name="Picture 3" descr="Academic Extension offers teachers online K-12 &lt;strong&gt;science&lt;/strong&gt; ...">
            <a:extLst>
              <a:ext uri="{FF2B5EF4-FFF2-40B4-BE49-F238E27FC236}">
                <a16:creationId xmlns:a16="http://schemas.microsoft.com/office/drawing/2014/main" id="{2AF9A500-61F0-4FA7-B6B8-089AAD72CD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9038" y="2264453"/>
            <a:ext cx="406082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182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9232641-D696-D94B-86F0-C003F62A8488}"/>
              </a:ext>
            </a:extLst>
          </p:cNvPr>
          <p:cNvSpPr>
            <a:spLocks noGrp="1"/>
          </p:cNvSpPr>
          <p:nvPr>
            <p:ph type="title"/>
          </p:nvPr>
        </p:nvSpPr>
        <p:spPr>
          <a:xfrm>
            <a:off x="-1353977" y="2890837"/>
            <a:ext cx="7013575" cy="1076325"/>
          </a:xfrm>
        </p:spPr>
        <p:txBody>
          <a:bodyPr/>
          <a:lstStyle/>
          <a:p>
            <a:pPr algn="ctr"/>
            <a:r>
              <a:rPr altLang="en-US" dirty="0">
                <a:solidFill>
                  <a:schemeClr val="bg1"/>
                </a:solidFill>
              </a:rPr>
              <a:t>Career Pathways</a:t>
            </a:r>
          </a:p>
        </p:txBody>
      </p:sp>
    </p:spTree>
    <p:extLst>
      <p:ext uri="{BB962C8B-B14F-4D97-AF65-F5344CB8AC3E}">
        <p14:creationId xmlns:p14="http://schemas.microsoft.com/office/powerpoint/2010/main" val="56050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24F427A-1FED-4F2A-965A-32305C708D66}"/>
              </a:ext>
            </a:extLst>
          </p:cNvPr>
          <p:cNvGraphicFramePr/>
          <p:nvPr>
            <p:extLst>
              <p:ext uri="{D42A27DB-BD31-4B8C-83A1-F6EECF244321}">
                <p14:modId xmlns:p14="http://schemas.microsoft.com/office/powerpoint/2010/main" val="3476721471"/>
              </p:ext>
            </p:extLst>
          </p:nvPr>
        </p:nvGraphicFramePr>
        <p:xfrm>
          <a:off x="378365" y="754915"/>
          <a:ext cx="7923424" cy="5276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0" name="Title 1">
            <a:extLst>
              <a:ext uri="{FF2B5EF4-FFF2-40B4-BE49-F238E27FC236}">
                <a16:creationId xmlns:a16="http://schemas.microsoft.com/office/drawing/2014/main" id="{1D64A058-EEA2-43DE-8F2A-9E227F3FAE97}"/>
              </a:ext>
            </a:extLst>
          </p:cNvPr>
          <p:cNvSpPr>
            <a:spLocks noGrp="1"/>
          </p:cNvSpPr>
          <p:nvPr>
            <p:ph type="title"/>
          </p:nvPr>
        </p:nvSpPr>
        <p:spPr>
          <a:xfrm>
            <a:off x="604838" y="377362"/>
            <a:ext cx="7886700" cy="793750"/>
          </a:xfrm>
        </p:spPr>
        <p:txBody>
          <a:bodyPr/>
          <a:lstStyle/>
          <a:p>
            <a:pPr algn="ctr">
              <a:defRPr/>
            </a:pPr>
            <a:r>
              <a:rPr altLang="en-US" dirty="0">
                <a:latin typeface="+mn-lt"/>
                <a:cs typeface="Arial" panose="020B0604020202020204" pitchFamily="34" charset="0"/>
              </a:rPr>
              <a:t>Pathway to Careers in Nursing</a:t>
            </a:r>
          </a:p>
        </p:txBody>
      </p:sp>
      <p:sp>
        <p:nvSpPr>
          <p:cNvPr id="58372" name="TextBox 3">
            <a:extLst>
              <a:ext uri="{FF2B5EF4-FFF2-40B4-BE49-F238E27FC236}">
                <a16:creationId xmlns:a16="http://schemas.microsoft.com/office/drawing/2014/main" id="{772A443D-51BA-4BA0-99BA-BB12D7B1A0B3}"/>
              </a:ext>
            </a:extLst>
          </p:cNvPr>
          <p:cNvSpPr txBox="1">
            <a:spLocks noChangeArrowheads="1"/>
          </p:cNvSpPr>
          <p:nvPr/>
        </p:nvSpPr>
        <p:spPr bwMode="auto">
          <a:xfrm>
            <a:off x="0" y="4001625"/>
            <a:ext cx="1025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High School Diploma </a:t>
            </a:r>
          </a:p>
        </p:txBody>
      </p:sp>
      <p:sp>
        <p:nvSpPr>
          <p:cNvPr id="58373" name="TextBox 7">
            <a:extLst>
              <a:ext uri="{FF2B5EF4-FFF2-40B4-BE49-F238E27FC236}">
                <a16:creationId xmlns:a16="http://schemas.microsoft.com/office/drawing/2014/main" id="{F90598C3-2630-4ED9-B20C-604941CEE51D}"/>
              </a:ext>
            </a:extLst>
          </p:cNvPr>
          <p:cNvSpPr txBox="1">
            <a:spLocks noChangeArrowheads="1"/>
          </p:cNvSpPr>
          <p:nvPr/>
        </p:nvSpPr>
        <p:spPr bwMode="auto">
          <a:xfrm>
            <a:off x="1889125" y="2007725"/>
            <a:ext cx="176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2-Year Associate Degree</a:t>
            </a:r>
          </a:p>
        </p:txBody>
      </p:sp>
      <p:sp>
        <p:nvSpPr>
          <p:cNvPr id="58374" name="TextBox 8">
            <a:extLst>
              <a:ext uri="{FF2B5EF4-FFF2-40B4-BE49-F238E27FC236}">
                <a16:creationId xmlns:a16="http://schemas.microsoft.com/office/drawing/2014/main" id="{0BAE3CAB-8892-4B9F-9844-A6C176987D7A}"/>
              </a:ext>
            </a:extLst>
          </p:cNvPr>
          <p:cNvSpPr txBox="1">
            <a:spLocks noChangeArrowheads="1"/>
          </p:cNvSpPr>
          <p:nvPr/>
        </p:nvSpPr>
        <p:spPr bwMode="auto">
          <a:xfrm>
            <a:off x="3449638" y="1483850"/>
            <a:ext cx="184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4-Year Bachelor’s Degree</a:t>
            </a:r>
          </a:p>
        </p:txBody>
      </p:sp>
      <p:sp>
        <p:nvSpPr>
          <p:cNvPr id="58375" name="TextBox 9">
            <a:extLst>
              <a:ext uri="{FF2B5EF4-FFF2-40B4-BE49-F238E27FC236}">
                <a16:creationId xmlns:a16="http://schemas.microsoft.com/office/drawing/2014/main" id="{519BE470-6AA3-4162-BFF1-C5F492E51437}"/>
              </a:ext>
            </a:extLst>
          </p:cNvPr>
          <p:cNvSpPr txBox="1">
            <a:spLocks noChangeArrowheads="1"/>
          </p:cNvSpPr>
          <p:nvPr/>
        </p:nvSpPr>
        <p:spPr bwMode="auto">
          <a:xfrm>
            <a:off x="1157288" y="5204950"/>
            <a:ext cx="9921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t>CNA</a:t>
            </a:r>
          </a:p>
          <a:p>
            <a:pPr>
              <a:lnSpc>
                <a:spcPct val="100000"/>
              </a:lnSpc>
              <a:spcBef>
                <a:spcPct val="0"/>
              </a:spcBef>
              <a:buClrTx/>
              <a:buFontTx/>
              <a:buNone/>
            </a:pPr>
            <a:r>
              <a:rPr lang="en-US" altLang="en-US" sz="1800" dirty="0"/>
              <a:t>$23,400</a:t>
            </a:r>
          </a:p>
        </p:txBody>
      </p:sp>
      <p:sp>
        <p:nvSpPr>
          <p:cNvPr id="58376" name="TextBox 10">
            <a:extLst>
              <a:ext uri="{FF2B5EF4-FFF2-40B4-BE49-F238E27FC236}">
                <a16:creationId xmlns:a16="http://schemas.microsoft.com/office/drawing/2014/main" id="{D62ED5E5-1195-46CE-93F2-4A54D5FF6F5E}"/>
              </a:ext>
            </a:extLst>
          </p:cNvPr>
          <p:cNvSpPr txBox="1">
            <a:spLocks noChangeArrowheads="1"/>
          </p:cNvSpPr>
          <p:nvPr/>
        </p:nvSpPr>
        <p:spPr bwMode="auto">
          <a:xfrm>
            <a:off x="3657600" y="373175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t>RN</a:t>
            </a:r>
          </a:p>
          <a:p>
            <a:pPr>
              <a:lnSpc>
                <a:spcPct val="100000"/>
              </a:lnSpc>
              <a:spcBef>
                <a:spcPct val="0"/>
              </a:spcBef>
              <a:buClrTx/>
              <a:buFontTx/>
              <a:buNone/>
            </a:pPr>
            <a:r>
              <a:rPr lang="en-US" altLang="en-US" sz="1800" dirty="0"/>
              <a:t>$60,900</a:t>
            </a:r>
          </a:p>
        </p:txBody>
      </p:sp>
      <p:sp>
        <p:nvSpPr>
          <p:cNvPr id="58377" name="TextBox 13">
            <a:extLst>
              <a:ext uri="{FF2B5EF4-FFF2-40B4-BE49-F238E27FC236}">
                <a16:creationId xmlns:a16="http://schemas.microsoft.com/office/drawing/2014/main" id="{3E9C2B20-6758-4BD5-9E49-FECF7A794875}"/>
              </a:ext>
            </a:extLst>
          </p:cNvPr>
          <p:cNvSpPr txBox="1">
            <a:spLocks noChangeArrowheads="1"/>
          </p:cNvSpPr>
          <p:nvPr/>
        </p:nvSpPr>
        <p:spPr bwMode="auto">
          <a:xfrm>
            <a:off x="835025" y="2987212"/>
            <a:ext cx="1184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Career Certificate</a:t>
            </a:r>
          </a:p>
        </p:txBody>
      </p:sp>
      <p:sp>
        <p:nvSpPr>
          <p:cNvPr id="58378" name="TextBox 14">
            <a:extLst>
              <a:ext uri="{FF2B5EF4-FFF2-40B4-BE49-F238E27FC236}">
                <a16:creationId xmlns:a16="http://schemas.microsoft.com/office/drawing/2014/main" id="{7E774DD5-CD37-4495-A488-73B5E79D70AB}"/>
              </a:ext>
            </a:extLst>
          </p:cNvPr>
          <p:cNvSpPr txBox="1">
            <a:spLocks noChangeArrowheads="1"/>
          </p:cNvSpPr>
          <p:nvPr/>
        </p:nvSpPr>
        <p:spPr bwMode="auto">
          <a:xfrm>
            <a:off x="2322513" y="4404850"/>
            <a:ext cx="1227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t>LPN</a:t>
            </a:r>
          </a:p>
          <a:p>
            <a:pPr>
              <a:lnSpc>
                <a:spcPct val="100000"/>
              </a:lnSpc>
              <a:spcBef>
                <a:spcPct val="0"/>
              </a:spcBef>
              <a:buClrTx/>
              <a:buFontTx/>
              <a:buNone/>
            </a:pPr>
            <a:r>
              <a:rPr lang="en-US" altLang="en-US" sz="1800" dirty="0"/>
              <a:t>$41,100</a:t>
            </a:r>
          </a:p>
        </p:txBody>
      </p:sp>
      <p:sp>
        <p:nvSpPr>
          <p:cNvPr id="58379" name="TextBox 8">
            <a:extLst>
              <a:ext uri="{FF2B5EF4-FFF2-40B4-BE49-F238E27FC236}">
                <a16:creationId xmlns:a16="http://schemas.microsoft.com/office/drawing/2014/main" id="{EF68FFCF-8B7E-401B-90A4-4D5BAB33FFC8}"/>
              </a:ext>
            </a:extLst>
          </p:cNvPr>
          <p:cNvSpPr txBox="1">
            <a:spLocks noChangeArrowheads="1"/>
          </p:cNvSpPr>
          <p:nvPr/>
        </p:nvSpPr>
        <p:spPr bwMode="auto">
          <a:xfrm>
            <a:off x="4854575" y="1117137"/>
            <a:ext cx="1841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dirty="0"/>
              <a:t>Master’s </a:t>
            </a:r>
          </a:p>
          <a:p>
            <a:pPr algn="r">
              <a:lnSpc>
                <a:spcPct val="100000"/>
              </a:lnSpc>
              <a:spcBef>
                <a:spcPct val="0"/>
              </a:spcBef>
              <a:buClrTx/>
              <a:buFontTx/>
              <a:buNone/>
            </a:pPr>
            <a:r>
              <a:rPr lang="en-US" altLang="en-US" sz="1800" dirty="0"/>
              <a:t>Degree</a:t>
            </a:r>
          </a:p>
        </p:txBody>
      </p:sp>
      <p:sp>
        <p:nvSpPr>
          <p:cNvPr id="58380" name="TextBox 10">
            <a:extLst>
              <a:ext uri="{FF2B5EF4-FFF2-40B4-BE49-F238E27FC236}">
                <a16:creationId xmlns:a16="http://schemas.microsoft.com/office/drawing/2014/main" id="{568506A0-FC2C-4062-AF12-D07728755BEE}"/>
              </a:ext>
            </a:extLst>
          </p:cNvPr>
          <p:cNvSpPr txBox="1">
            <a:spLocks noChangeArrowheads="1"/>
          </p:cNvSpPr>
          <p:nvPr/>
        </p:nvSpPr>
        <p:spPr bwMode="auto">
          <a:xfrm>
            <a:off x="5218113" y="3309475"/>
            <a:ext cx="1408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t>RN</a:t>
            </a:r>
          </a:p>
          <a:p>
            <a:pPr>
              <a:lnSpc>
                <a:spcPct val="100000"/>
              </a:lnSpc>
              <a:spcBef>
                <a:spcPct val="0"/>
              </a:spcBef>
              <a:buClrTx/>
              <a:buFontTx/>
              <a:buNone/>
            </a:pPr>
            <a:r>
              <a:rPr lang="en-US" altLang="en-US" sz="1800" dirty="0"/>
              <a:t>$60,900</a:t>
            </a:r>
          </a:p>
        </p:txBody>
      </p:sp>
      <p:sp>
        <p:nvSpPr>
          <p:cNvPr id="58381" name="TextBox 10">
            <a:extLst>
              <a:ext uri="{FF2B5EF4-FFF2-40B4-BE49-F238E27FC236}">
                <a16:creationId xmlns:a16="http://schemas.microsoft.com/office/drawing/2014/main" id="{FE47AA76-D86B-4031-A224-A05189D61F82}"/>
              </a:ext>
            </a:extLst>
          </p:cNvPr>
          <p:cNvSpPr txBox="1">
            <a:spLocks noChangeArrowheads="1"/>
          </p:cNvSpPr>
          <p:nvPr/>
        </p:nvSpPr>
        <p:spPr bwMode="auto">
          <a:xfrm>
            <a:off x="6799263" y="2903075"/>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t>NP</a:t>
            </a:r>
          </a:p>
          <a:p>
            <a:pPr>
              <a:lnSpc>
                <a:spcPct val="100000"/>
              </a:lnSpc>
              <a:spcBef>
                <a:spcPct val="0"/>
              </a:spcBef>
              <a:buClrTx/>
              <a:buFontTx/>
              <a:buNone/>
            </a:pPr>
            <a:r>
              <a:rPr lang="en-US" altLang="en-US" sz="1800" dirty="0"/>
              <a:t>$90,100</a:t>
            </a:r>
          </a:p>
        </p:txBody>
      </p:sp>
      <p:sp>
        <p:nvSpPr>
          <p:cNvPr id="58382" name="TextBox 3">
            <a:extLst>
              <a:ext uri="{FF2B5EF4-FFF2-40B4-BE49-F238E27FC236}">
                <a16:creationId xmlns:a16="http://schemas.microsoft.com/office/drawing/2014/main" id="{5DCBA280-2B52-4ED8-92F3-3EDF536855D6}"/>
              </a:ext>
            </a:extLst>
          </p:cNvPr>
          <p:cNvSpPr txBox="1">
            <a:spLocks noChangeArrowheads="1"/>
          </p:cNvSpPr>
          <p:nvPr/>
        </p:nvSpPr>
        <p:spPr bwMode="auto">
          <a:xfrm>
            <a:off x="5368925" y="5936787"/>
            <a:ext cx="3878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200"/>
              <a:t>Source: Florida salary medians from O*NET</a:t>
            </a:r>
          </a:p>
        </p:txBody>
      </p:sp>
    </p:spTree>
    <p:extLst>
      <p:ext uri="{BB962C8B-B14F-4D97-AF65-F5344CB8AC3E}">
        <p14:creationId xmlns:p14="http://schemas.microsoft.com/office/powerpoint/2010/main" val="3787354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7E936E-2298-AF4D-9F3E-52684572EF23}"/>
              </a:ext>
            </a:extLst>
          </p:cNvPr>
          <p:cNvSpPr>
            <a:spLocks noGrp="1"/>
          </p:cNvSpPr>
          <p:nvPr>
            <p:ph type="title" idx="4294967295"/>
          </p:nvPr>
        </p:nvSpPr>
        <p:spPr>
          <a:xfrm>
            <a:off x="461317" y="230401"/>
            <a:ext cx="3672251" cy="1162050"/>
          </a:xfrm>
        </p:spPr>
        <p:txBody>
          <a:bodyPr/>
          <a:lstStyle/>
          <a:p>
            <a:r>
              <a:rPr lang="en-US" dirty="0">
                <a:solidFill>
                  <a:schemeClr val="bg1"/>
                </a:solidFill>
              </a:rPr>
              <a:t>Resources</a:t>
            </a:r>
          </a:p>
        </p:txBody>
      </p:sp>
      <p:sp>
        <p:nvSpPr>
          <p:cNvPr id="4" name="Rectangle 3">
            <a:extLst>
              <a:ext uri="{FF2B5EF4-FFF2-40B4-BE49-F238E27FC236}">
                <a16:creationId xmlns:a16="http://schemas.microsoft.com/office/drawing/2014/main" id="{BCB7BA61-12D3-424A-A17B-774E5F002273}"/>
              </a:ext>
            </a:extLst>
          </p:cNvPr>
          <p:cNvSpPr/>
          <p:nvPr/>
        </p:nvSpPr>
        <p:spPr>
          <a:xfrm>
            <a:off x="453081" y="951471"/>
            <a:ext cx="8336691" cy="6247864"/>
          </a:xfrm>
          <a:prstGeom prst="rect">
            <a:avLst/>
          </a:prstGeom>
        </p:spPr>
        <p:txBody>
          <a:bodyPr wrap="square">
            <a:spAutoFit/>
          </a:bodyPr>
          <a:lstStyle/>
          <a:p>
            <a:pPr marL="7938">
              <a:spcAft>
                <a:spcPts val="600"/>
              </a:spcAft>
              <a:buClr>
                <a:srgbClr val="E6C467"/>
              </a:buClr>
            </a:pPr>
            <a:r>
              <a:rPr lang="en-US" sz="1700" u="sng" dirty="0">
                <a:solidFill>
                  <a:srgbClr val="E6C467"/>
                </a:solidFill>
                <a:hlinkClick r:id="rId2" tooltip="Secondary Student Progression Frequently Asked Questions">
                  <a:extLst>
                    <a:ext uri="{A12FA001-AC4F-418D-AE19-62706E023703}">
                      <ahyp:hlinkClr xmlns:ahyp="http://schemas.microsoft.com/office/drawing/2018/hyperlinkcolor" val="tx"/>
                    </a:ext>
                  </a:extLst>
                </a:hlinkClick>
              </a:rPr>
              <a:t>Secondary Student Progression Frequently Asked Questions</a:t>
            </a:r>
            <a:r>
              <a:rPr lang="en-US" sz="1700" dirty="0">
                <a:solidFill>
                  <a:srgbClr val="E6C467"/>
                </a:solidFill>
              </a:rPr>
              <a:t> </a:t>
            </a:r>
            <a:endParaRPr lang="en-US" sz="1700" dirty="0">
              <a:solidFill>
                <a:schemeClr val="bg1"/>
              </a:solidFill>
            </a:endParaRPr>
          </a:p>
          <a:p>
            <a:pPr>
              <a:buClr>
                <a:srgbClr val="E6C467"/>
              </a:buClr>
            </a:pPr>
            <a:r>
              <a:rPr lang="en-US" sz="1400" dirty="0">
                <a:solidFill>
                  <a:schemeClr val="bg1"/>
                </a:solidFill>
              </a:rPr>
              <a:t>This resource includes the following:</a:t>
            </a:r>
          </a:p>
          <a:p>
            <a:pPr marL="285750" indent="-285750">
              <a:buClr>
                <a:srgbClr val="E6C467"/>
              </a:buClr>
              <a:buFont typeface="Wingdings" pitchFamily="2" charset="2"/>
              <a:buChar char="§"/>
            </a:pPr>
            <a:r>
              <a:rPr lang="en-US" sz="1400" dirty="0">
                <a:solidFill>
                  <a:schemeClr val="bg1"/>
                </a:solidFill>
              </a:rPr>
              <a:t>Current legislative and Florida Administrative Code requirements;</a:t>
            </a:r>
          </a:p>
          <a:p>
            <a:pPr marL="285750" indent="-285750">
              <a:buClr>
                <a:srgbClr val="E6C467"/>
              </a:buClr>
              <a:buFont typeface="Wingdings" pitchFamily="2" charset="2"/>
              <a:buChar char="§"/>
            </a:pPr>
            <a:r>
              <a:rPr lang="en-US" sz="1400" dirty="0">
                <a:solidFill>
                  <a:schemeClr val="bg1"/>
                </a:solidFill>
              </a:rPr>
              <a:t>Clarification and technical assistance related to the revision and development of student progression policies and procedures;</a:t>
            </a:r>
          </a:p>
          <a:p>
            <a:pPr marL="285750" indent="-285750">
              <a:buClr>
                <a:srgbClr val="E6C467"/>
              </a:buClr>
              <a:buFont typeface="Wingdings" pitchFamily="2" charset="2"/>
              <a:buChar char="§"/>
            </a:pPr>
            <a:r>
              <a:rPr lang="en-US" sz="1400" dirty="0">
                <a:solidFill>
                  <a:schemeClr val="bg1"/>
                </a:solidFill>
              </a:rPr>
              <a:t>Helpful links to resources provided by FDOE;</a:t>
            </a:r>
          </a:p>
          <a:p>
            <a:pPr marL="285750" indent="-285750">
              <a:buClr>
                <a:srgbClr val="E6C467"/>
              </a:buClr>
              <a:buFont typeface="Wingdings" pitchFamily="2" charset="2"/>
              <a:buChar char="§"/>
            </a:pPr>
            <a:r>
              <a:rPr lang="en-US" sz="1400" dirty="0">
                <a:solidFill>
                  <a:schemeClr val="bg1"/>
                </a:solidFill>
              </a:rPr>
              <a:t>Current law requires each district school board to establish a comprehensive program for student progression as well as standards for evaluating each student’s performance (section </a:t>
            </a:r>
            <a:r>
              <a:rPr lang="en-US" sz="1400" u="sng" dirty="0">
                <a:solidFill>
                  <a:srgbClr val="E6C467"/>
                </a:solidFill>
                <a:hlinkClick r:id="rId3">
                  <a:extLst>
                    <a:ext uri="{A12FA001-AC4F-418D-AE19-62706E023703}">
                      <ahyp:hlinkClr xmlns:ahyp="http://schemas.microsoft.com/office/drawing/2018/hyperlinkcolor" val="tx"/>
                    </a:ext>
                  </a:extLst>
                </a:hlinkClick>
              </a:rPr>
              <a:t>1008.25</a:t>
            </a:r>
            <a:r>
              <a:rPr lang="en-US" sz="1400" dirty="0">
                <a:solidFill>
                  <a:schemeClr val="bg1"/>
                </a:solidFill>
              </a:rPr>
              <a:t>, Florida Statutes [F.S.]).</a:t>
            </a:r>
          </a:p>
          <a:p>
            <a:pPr>
              <a:spcBef>
                <a:spcPts val="1800"/>
              </a:spcBef>
              <a:spcAft>
                <a:spcPts val="1800"/>
              </a:spcAft>
              <a:buClr>
                <a:srgbClr val="E6C467"/>
              </a:buClr>
            </a:pPr>
            <a:r>
              <a:rPr lang="en-US" sz="1700" u="sng" dirty="0">
                <a:solidFill>
                  <a:srgbClr val="E6C467"/>
                </a:solidFill>
                <a:hlinkClick r:id="rId4" tooltip="Standard Diploma Requirements-What Students and Parents Need to Know (Revised August 2019)">
                  <a:extLst>
                    <a:ext uri="{A12FA001-AC4F-418D-AE19-62706E023703}">
                      <ahyp:hlinkClr xmlns:ahyp="http://schemas.microsoft.com/office/drawing/2018/hyperlinkcolor" val="tx"/>
                    </a:ext>
                  </a:extLst>
                </a:hlinkClick>
              </a:rPr>
              <a:t>Standard Diploma Requirements - What Students and Parents Need to Know</a:t>
            </a:r>
            <a:r>
              <a:rPr lang="en-US" sz="1700" dirty="0">
                <a:solidFill>
                  <a:srgbClr val="E6C467"/>
                </a:solidFill>
              </a:rPr>
              <a:t> </a:t>
            </a:r>
            <a:r>
              <a:rPr lang="en-US" sz="1400" dirty="0">
                <a:solidFill>
                  <a:schemeClr val="bg1"/>
                </a:solidFill>
              </a:rPr>
              <a:t>(Revised August 2020)</a:t>
            </a:r>
          </a:p>
          <a:p>
            <a:pPr>
              <a:spcAft>
                <a:spcPts val="1800"/>
              </a:spcAft>
              <a:buClr>
                <a:srgbClr val="E6C467"/>
              </a:buClr>
            </a:pPr>
            <a:r>
              <a:rPr lang="en-US" sz="1700" dirty="0">
                <a:solidFill>
                  <a:schemeClr val="bg1"/>
                </a:solidFill>
              </a:rPr>
              <a:t>Information related to statewide assessment requirements is available in </a:t>
            </a:r>
            <a:r>
              <a:rPr lang="en-US" sz="1700" u="sng" dirty="0">
                <a:solidFill>
                  <a:srgbClr val="E6C467"/>
                </a:solidFill>
                <a:hlinkClick r:id="rId5" tooltip="Graduation Requirements for Florida's Statewide Assessments">
                  <a:extLst>
                    <a:ext uri="{A12FA001-AC4F-418D-AE19-62706E023703}">
                      <ahyp:hlinkClr xmlns:ahyp="http://schemas.microsoft.com/office/drawing/2018/hyperlinkcolor" val="tx"/>
                    </a:ext>
                  </a:extLst>
                </a:hlinkClick>
              </a:rPr>
              <a:t>Graduation Requirements for Florida's Statewide Assessments</a:t>
            </a:r>
            <a:r>
              <a:rPr lang="en-US" sz="1700" dirty="0">
                <a:solidFill>
                  <a:schemeClr val="bg1"/>
                </a:solidFill>
              </a:rPr>
              <a:t>.</a:t>
            </a:r>
          </a:p>
          <a:p>
            <a:pPr marL="7938">
              <a:spcAft>
                <a:spcPts val="1800"/>
              </a:spcAft>
              <a:buClr>
                <a:srgbClr val="E6C467"/>
              </a:buClr>
            </a:pPr>
            <a:r>
              <a:rPr lang="en-US" sz="1700" dirty="0">
                <a:solidFill>
                  <a:schemeClr val="bg1"/>
                </a:solidFill>
              </a:rPr>
              <a:t>The </a:t>
            </a:r>
            <a:r>
              <a:rPr lang="en-US" sz="1700" u="sng" dirty="0">
                <a:solidFill>
                  <a:srgbClr val="E6C467"/>
                </a:solidFill>
                <a:hlinkClick r:id="rId6" tooltip="Florida Counseling for Future Education Handbook external link">
                  <a:extLst>
                    <a:ext uri="{A12FA001-AC4F-418D-AE19-62706E023703}">
                      <ahyp:hlinkClr xmlns:ahyp="http://schemas.microsoft.com/office/drawing/2018/hyperlinkcolor" val="tx"/>
                    </a:ext>
                  </a:extLst>
                </a:hlinkClick>
              </a:rPr>
              <a:t>Florida Counseling for Future Education Handbook</a:t>
            </a:r>
            <a:r>
              <a:rPr lang="en-US" sz="1700" dirty="0">
                <a:solidFill>
                  <a:schemeClr val="bg1"/>
                </a:solidFill>
              </a:rPr>
              <a:t> is annually updated to provide school counselors and advisors with a comprehensive academic advising resource to guide students with planning for postsecondary education in Florida.</a:t>
            </a:r>
          </a:p>
          <a:p>
            <a:pPr marL="7938">
              <a:spcAft>
                <a:spcPts val="1800"/>
              </a:spcAft>
              <a:buClr>
                <a:srgbClr val="E6C467"/>
              </a:buClr>
            </a:pPr>
            <a:r>
              <a:rPr lang="en-US" sz="1700" u="sng" dirty="0">
                <a:solidFill>
                  <a:srgbClr val="E6C467"/>
                </a:solidFill>
                <a:hlinkClick r:id="rId7" tooltip="http://www.fldoe.org/core/fileparse.php/5421/urlt/DualEnrollmentFAQ.pdf">
                  <a:extLst>
                    <a:ext uri="{A12FA001-AC4F-418D-AE19-62706E023703}">
                      <ahyp:hlinkClr xmlns:ahyp="http://schemas.microsoft.com/office/drawing/2018/hyperlinkcolor" val="tx"/>
                    </a:ext>
                  </a:extLst>
                </a:hlinkClick>
              </a:rPr>
              <a:t>Dual Enrollment Frequently Asked Questions</a:t>
            </a:r>
            <a:r>
              <a:rPr lang="en-US" sz="1700" u="sng" dirty="0">
                <a:solidFill>
                  <a:schemeClr val="bg1"/>
                </a:solidFill>
                <a:hlinkClick r:id="rId7" tooltip="http://www.fldoe.org/core/fileparse.php/5421/urlt/DualEnrollmentFAQ.pdf">
                  <a:extLst>
                    <a:ext uri="{A12FA001-AC4F-418D-AE19-62706E023703}">
                      <ahyp:hlinkClr xmlns:ahyp="http://schemas.microsoft.com/office/drawing/2018/hyperlinkcolor" val="tx"/>
                    </a:ext>
                  </a:extLst>
                </a:hlinkClick>
              </a:rPr>
              <a:t> </a:t>
            </a:r>
            <a:endParaRPr lang="en-US" sz="1700" dirty="0">
              <a:solidFill>
                <a:schemeClr val="bg1"/>
              </a:solidFill>
            </a:endParaRPr>
          </a:p>
          <a:p>
            <a:pPr marL="7938">
              <a:spcAft>
                <a:spcPts val="1800"/>
              </a:spcAft>
              <a:buClr>
                <a:srgbClr val="E6C467"/>
              </a:buClr>
            </a:pPr>
            <a:r>
              <a:rPr lang="en-US" sz="1700" u="sng" dirty="0">
                <a:solidFill>
                  <a:srgbClr val="E6C467"/>
                </a:solidFill>
                <a:hlinkClick r:id="rId8">
                  <a:extLst>
                    <a:ext uri="{A12FA001-AC4F-418D-AE19-62706E023703}">
                      <ahyp:hlinkClr xmlns:ahyp="http://schemas.microsoft.com/office/drawing/2018/hyperlinkcolor" val="tx"/>
                    </a:ext>
                  </a:extLst>
                </a:hlinkClick>
              </a:rPr>
              <a:t>Dual Enrollment High School Course Equivalency Academic List</a:t>
            </a:r>
            <a:endParaRPr lang="en-US" sz="1700" dirty="0">
              <a:solidFill>
                <a:srgbClr val="E6C467"/>
              </a:solidFill>
            </a:endParaRPr>
          </a:p>
          <a:p>
            <a:br>
              <a:rPr lang="en-US" sz="1400" dirty="0">
                <a:solidFill>
                  <a:schemeClr val="bg1"/>
                </a:solidFill>
              </a:rPr>
            </a:br>
            <a:endParaRPr lang="en-US" sz="1400" dirty="0">
              <a:solidFill>
                <a:schemeClr val="bg1"/>
              </a:solidFill>
            </a:endParaRPr>
          </a:p>
        </p:txBody>
      </p:sp>
    </p:spTree>
    <p:extLst>
      <p:ext uri="{BB962C8B-B14F-4D97-AF65-F5344CB8AC3E}">
        <p14:creationId xmlns:p14="http://schemas.microsoft.com/office/powerpoint/2010/main" val="3575559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BFDDEFD-10CE-48AD-BDCA-F6DB8426DD47}"/>
              </a:ext>
            </a:extLst>
          </p:cNvPr>
          <p:cNvGraphicFramePr/>
          <p:nvPr>
            <p:extLst>
              <p:ext uri="{D42A27DB-BD31-4B8C-83A1-F6EECF244321}">
                <p14:modId xmlns:p14="http://schemas.microsoft.com/office/powerpoint/2010/main" val="1294103659"/>
              </p:ext>
            </p:extLst>
          </p:nvPr>
        </p:nvGraphicFramePr>
        <p:xfrm>
          <a:off x="378364" y="682995"/>
          <a:ext cx="7978235" cy="5276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0" name="Title 1">
            <a:extLst>
              <a:ext uri="{FF2B5EF4-FFF2-40B4-BE49-F238E27FC236}">
                <a16:creationId xmlns:a16="http://schemas.microsoft.com/office/drawing/2014/main" id="{8BBABD3F-00C9-4CF8-A02D-863D5B5975C5}"/>
              </a:ext>
            </a:extLst>
          </p:cNvPr>
          <p:cNvSpPr>
            <a:spLocks noGrp="1"/>
          </p:cNvSpPr>
          <p:nvPr>
            <p:ph type="title"/>
          </p:nvPr>
        </p:nvSpPr>
        <p:spPr>
          <a:xfrm>
            <a:off x="604838" y="305442"/>
            <a:ext cx="7886700" cy="793750"/>
          </a:xfrm>
        </p:spPr>
        <p:txBody>
          <a:bodyPr/>
          <a:lstStyle/>
          <a:p>
            <a:pPr algn="ctr">
              <a:defRPr/>
            </a:pPr>
            <a:r>
              <a:rPr altLang="en-US" dirty="0">
                <a:latin typeface="+mn-lt"/>
                <a:cs typeface="Arial" panose="020B0604020202020204" pitchFamily="34" charset="0"/>
              </a:rPr>
              <a:t>Pathway to Careers in Construction </a:t>
            </a:r>
          </a:p>
        </p:txBody>
      </p:sp>
      <p:sp>
        <p:nvSpPr>
          <p:cNvPr id="60420" name="TextBox 3">
            <a:extLst>
              <a:ext uri="{FF2B5EF4-FFF2-40B4-BE49-F238E27FC236}">
                <a16:creationId xmlns:a16="http://schemas.microsoft.com/office/drawing/2014/main" id="{337475A9-8746-40E1-8257-75D885FBE5C6}"/>
              </a:ext>
            </a:extLst>
          </p:cNvPr>
          <p:cNvSpPr txBox="1">
            <a:spLocks noChangeArrowheads="1"/>
          </p:cNvSpPr>
          <p:nvPr/>
        </p:nvSpPr>
        <p:spPr bwMode="auto">
          <a:xfrm>
            <a:off x="0" y="3929705"/>
            <a:ext cx="1025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High School Diploma </a:t>
            </a:r>
          </a:p>
        </p:txBody>
      </p:sp>
      <p:sp>
        <p:nvSpPr>
          <p:cNvPr id="60421" name="TextBox 7">
            <a:extLst>
              <a:ext uri="{FF2B5EF4-FFF2-40B4-BE49-F238E27FC236}">
                <a16:creationId xmlns:a16="http://schemas.microsoft.com/office/drawing/2014/main" id="{8DE0A83B-A168-4615-8049-C9626E87B546}"/>
              </a:ext>
            </a:extLst>
          </p:cNvPr>
          <p:cNvSpPr txBox="1">
            <a:spLocks noChangeArrowheads="1"/>
          </p:cNvSpPr>
          <p:nvPr/>
        </p:nvSpPr>
        <p:spPr bwMode="auto">
          <a:xfrm>
            <a:off x="1889125" y="1935805"/>
            <a:ext cx="176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dirty="0"/>
              <a:t>2-Year Associate Degree</a:t>
            </a:r>
          </a:p>
        </p:txBody>
      </p:sp>
      <p:sp>
        <p:nvSpPr>
          <p:cNvPr id="60422" name="TextBox 8">
            <a:extLst>
              <a:ext uri="{FF2B5EF4-FFF2-40B4-BE49-F238E27FC236}">
                <a16:creationId xmlns:a16="http://schemas.microsoft.com/office/drawing/2014/main" id="{B7FA1E2B-C0EC-4538-85FF-4C4D1B059BF7}"/>
              </a:ext>
            </a:extLst>
          </p:cNvPr>
          <p:cNvSpPr txBox="1">
            <a:spLocks noChangeArrowheads="1"/>
          </p:cNvSpPr>
          <p:nvPr/>
        </p:nvSpPr>
        <p:spPr bwMode="auto">
          <a:xfrm>
            <a:off x="3449638" y="1411930"/>
            <a:ext cx="184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4-Year Bachelor’s Degree</a:t>
            </a:r>
          </a:p>
        </p:txBody>
      </p:sp>
      <p:sp>
        <p:nvSpPr>
          <p:cNvPr id="60423" name="TextBox 13">
            <a:extLst>
              <a:ext uri="{FF2B5EF4-FFF2-40B4-BE49-F238E27FC236}">
                <a16:creationId xmlns:a16="http://schemas.microsoft.com/office/drawing/2014/main" id="{7196092A-66FF-4F65-97BD-DE02533C90ED}"/>
              </a:ext>
            </a:extLst>
          </p:cNvPr>
          <p:cNvSpPr txBox="1">
            <a:spLocks noChangeArrowheads="1"/>
          </p:cNvSpPr>
          <p:nvPr/>
        </p:nvSpPr>
        <p:spPr bwMode="auto">
          <a:xfrm>
            <a:off x="823913" y="2915292"/>
            <a:ext cx="1195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a:t>Career Certificate</a:t>
            </a:r>
          </a:p>
        </p:txBody>
      </p:sp>
      <p:sp>
        <p:nvSpPr>
          <p:cNvPr id="60424" name="TextBox 8">
            <a:extLst>
              <a:ext uri="{FF2B5EF4-FFF2-40B4-BE49-F238E27FC236}">
                <a16:creationId xmlns:a16="http://schemas.microsoft.com/office/drawing/2014/main" id="{0D0B784A-105A-4389-AA2E-AB8A68B7CC08}"/>
              </a:ext>
            </a:extLst>
          </p:cNvPr>
          <p:cNvSpPr txBox="1">
            <a:spLocks noChangeArrowheads="1"/>
          </p:cNvSpPr>
          <p:nvPr/>
        </p:nvSpPr>
        <p:spPr bwMode="auto">
          <a:xfrm>
            <a:off x="4854575" y="1045217"/>
            <a:ext cx="1841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r">
              <a:lnSpc>
                <a:spcPct val="100000"/>
              </a:lnSpc>
              <a:spcBef>
                <a:spcPct val="0"/>
              </a:spcBef>
              <a:buClrTx/>
              <a:buFontTx/>
              <a:buNone/>
            </a:pPr>
            <a:r>
              <a:rPr lang="en-US" altLang="en-US" sz="1800" dirty="0"/>
              <a:t>Master’s </a:t>
            </a:r>
          </a:p>
          <a:p>
            <a:pPr algn="r">
              <a:lnSpc>
                <a:spcPct val="100000"/>
              </a:lnSpc>
              <a:spcBef>
                <a:spcPct val="0"/>
              </a:spcBef>
              <a:buClrTx/>
              <a:buFontTx/>
              <a:buNone/>
            </a:pPr>
            <a:r>
              <a:rPr lang="en-US" altLang="en-US" sz="1800" dirty="0"/>
              <a:t>Degree</a:t>
            </a:r>
          </a:p>
        </p:txBody>
      </p:sp>
      <p:sp>
        <p:nvSpPr>
          <p:cNvPr id="60425" name="TextBox 3">
            <a:extLst>
              <a:ext uri="{FF2B5EF4-FFF2-40B4-BE49-F238E27FC236}">
                <a16:creationId xmlns:a16="http://schemas.microsoft.com/office/drawing/2014/main" id="{BE3CDE0B-3E8A-4A78-8313-39740815D314}"/>
              </a:ext>
            </a:extLst>
          </p:cNvPr>
          <p:cNvSpPr txBox="1">
            <a:spLocks noChangeArrowheads="1"/>
          </p:cNvSpPr>
          <p:nvPr/>
        </p:nvSpPr>
        <p:spPr bwMode="auto">
          <a:xfrm>
            <a:off x="5291138" y="5834705"/>
            <a:ext cx="382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400"/>
              <a:t>Source: Florida salary medians from O-NET</a:t>
            </a:r>
          </a:p>
        </p:txBody>
      </p:sp>
    </p:spTree>
    <p:extLst>
      <p:ext uri="{BB962C8B-B14F-4D97-AF65-F5344CB8AC3E}">
        <p14:creationId xmlns:p14="http://schemas.microsoft.com/office/powerpoint/2010/main" val="3867344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a:extLst>
              <a:ext uri="{FF2B5EF4-FFF2-40B4-BE49-F238E27FC236}">
                <a16:creationId xmlns:a16="http://schemas.microsoft.com/office/drawing/2014/main" id="{5E1E955C-026C-45FD-84A1-A66269C67E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075381"/>
            <a:ext cx="2773363" cy="367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4">
            <a:extLst>
              <a:ext uri="{FF2B5EF4-FFF2-40B4-BE49-F238E27FC236}">
                <a16:creationId xmlns:a16="http://schemas.microsoft.com/office/drawing/2014/main" id="{8B889584-62E9-460D-92FF-497E07F56C48}"/>
              </a:ext>
            </a:extLst>
          </p:cNvPr>
          <p:cNvSpPr txBox="1">
            <a:spLocks noChangeArrowheads="1"/>
          </p:cNvSpPr>
          <p:nvPr/>
        </p:nvSpPr>
        <p:spPr bwMode="auto">
          <a:xfrm rot="10800000" flipV="1">
            <a:off x="3748088" y="2921000"/>
            <a:ext cx="4994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Education &amp; Training</a:t>
            </a:r>
          </a:p>
          <a:p>
            <a:pPr algn="ctr">
              <a:lnSpc>
                <a:spcPct val="100000"/>
              </a:lnSpc>
              <a:spcBef>
                <a:spcPct val="0"/>
              </a:spcBef>
              <a:buClrTx/>
              <a:buFontTx/>
              <a:buNone/>
            </a:pPr>
            <a:r>
              <a:rPr lang="en-US" altLang="en-US" sz="1800" dirty="0"/>
              <a:t>Finance</a:t>
            </a:r>
          </a:p>
          <a:p>
            <a:pPr algn="ctr">
              <a:lnSpc>
                <a:spcPct val="100000"/>
              </a:lnSpc>
              <a:spcBef>
                <a:spcPct val="0"/>
              </a:spcBef>
              <a:buClrTx/>
              <a:buFontTx/>
              <a:buNone/>
            </a:pPr>
            <a:r>
              <a:rPr lang="en-US" altLang="en-US" sz="1800" dirty="0"/>
              <a:t>Hospitality &amp; Tourism</a:t>
            </a:r>
          </a:p>
          <a:p>
            <a:pPr algn="ctr">
              <a:lnSpc>
                <a:spcPct val="100000"/>
              </a:lnSpc>
              <a:spcBef>
                <a:spcPct val="0"/>
              </a:spcBef>
              <a:buClrTx/>
              <a:buFontTx/>
              <a:buNone/>
            </a:pPr>
            <a:r>
              <a:rPr lang="en-US" altLang="en-US" sz="1800" dirty="0"/>
              <a:t>850-245-9900</a:t>
            </a:r>
          </a:p>
          <a:p>
            <a:pPr algn="ctr">
              <a:lnSpc>
                <a:spcPct val="100000"/>
              </a:lnSpc>
              <a:spcBef>
                <a:spcPct val="0"/>
              </a:spcBef>
              <a:buClrTx/>
              <a:buFontTx/>
              <a:buNone/>
            </a:pPr>
            <a:r>
              <a:rPr lang="en-US" altLang="en-US" sz="1800" dirty="0">
                <a:hlinkClick r:id="rId3"/>
              </a:rPr>
              <a:t>Anne.Nyman@fldoe.org</a:t>
            </a:r>
            <a:r>
              <a:rPr lang="en-US" altLang="en-US" sz="1800" dirty="0"/>
              <a:t> </a:t>
            </a:r>
          </a:p>
        </p:txBody>
      </p:sp>
      <p:sp>
        <p:nvSpPr>
          <p:cNvPr id="63492" name="Title 5">
            <a:extLst>
              <a:ext uri="{FF2B5EF4-FFF2-40B4-BE49-F238E27FC236}">
                <a16:creationId xmlns:a16="http://schemas.microsoft.com/office/drawing/2014/main" id="{1B39F053-9FA8-49D7-A3C4-5358CF97D695}"/>
              </a:ext>
            </a:extLst>
          </p:cNvPr>
          <p:cNvSpPr>
            <a:spLocks noGrp="1"/>
          </p:cNvSpPr>
          <p:nvPr>
            <p:ph type="title"/>
          </p:nvPr>
        </p:nvSpPr>
        <p:spPr>
          <a:solidFill>
            <a:srgbClr val="00ABBD"/>
          </a:solidFill>
        </p:spPr>
        <p:txBody>
          <a:bodyPr/>
          <a:lstStyle/>
          <a:p>
            <a:pPr algn="ctr"/>
            <a:r>
              <a:rPr altLang="en-US" sz="4000">
                <a:solidFill>
                  <a:schemeClr val="bg1"/>
                </a:solidFill>
              </a:rPr>
              <a:t>Anne Nyman</a:t>
            </a:r>
          </a:p>
        </p:txBody>
      </p:sp>
    </p:spTree>
    <p:extLst>
      <p:ext uri="{BB962C8B-B14F-4D97-AF65-F5344CB8AC3E}">
        <p14:creationId xmlns:p14="http://schemas.microsoft.com/office/powerpoint/2010/main" val="4140021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C362BFE8-9BC3-4E39-80B3-4CF0C6B5B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5150" y="2235200"/>
            <a:ext cx="2511425"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Box 2">
            <a:extLst>
              <a:ext uri="{FF2B5EF4-FFF2-40B4-BE49-F238E27FC236}">
                <a16:creationId xmlns:a16="http://schemas.microsoft.com/office/drawing/2014/main" id="{6CF222F5-E48A-4011-90E3-4E50C7D92B96}"/>
              </a:ext>
            </a:extLst>
          </p:cNvPr>
          <p:cNvSpPr txBox="1">
            <a:spLocks noChangeArrowheads="1"/>
          </p:cNvSpPr>
          <p:nvPr/>
        </p:nvSpPr>
        <p:spPr bwMode="auto">
          <a:xfrm>
            <a:off x="700088" y="3062288"/>
            <a:ext cx="42529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Law, Public Safety &amp; Security</a:t>
            </a:r>
          </a:p>
          <a:p>
            <a:pPr algn="ctr">
              <a:lnSpc>
                <a:spcPct val="100000"/>
              </a:lnSpc>
              <a:spcBef>
                <a:spcPct val="0"/>
              </a:spcBef>
              <a:buClrTx/>
              <a:buFontTx/>
              <a:buNone/>
            </a:pPr>
            <a:r>
              <a:rPr lang="en-US" altLang="en-US" sz="1800" dirty="0"/>
              <a:t>Arts, A/V Technology &amp; Communication</a:t>
            </a:r>
          </a:p>
          <a:p>
            <a:pPr algn="ctr">
              <a:lnSpc>
                <a:spcPct val="100000"/>
              </a:lnSpc>
              <a:spcBef>
                <a:spcPct val="0"/>
              </a:spcBef>
              <a:buClrTx/>
              <a:buFontTx/>
              <a:buNone/>
            </a:pPr>
            <a:r>
              <a:rPr lang="en-US" altLang="en-US" sz="1800" dirty="0"/>
              <a:t>850-245-0663</a:t>
            </a:r>
          </a:p>
          <a:p>
            <a:pPr algn="ctr">
              <a:lnSpc>
                <a:spcPct val="100000"/>
              </a:lnSpc>
              <a:spcBef>
                <a:spcPct val="0"/>
              </a:spcBef>
              <a:buClrTx/>
              <a:buFontTx/>
              <a:buNone/>
            </a:pPr>
            <a:r>
              <a:rPr lang="en-US" altLang="en-US" sz="1800" dirty="0">
                <a:hlinkClick r:id="rId3"/>
              </a:rPr>
              <a:t>Melissa.Tomlin@fldoe.org</a:t>
            </a:r>
            <a:r>
              <a:rPr lang="en-US" altLang="en-US" sz="1800" dirty="0"/>
              <a:t> </a:t>
            </a:r>
          </a:p>
          <a:p>
            <a:pPr algn="ctr">
              <a:lnSpc>
                <a:spcPct val="100000"/>
              </a:lnSpc>
              <a:spcBef>
                <a:spcPct val="0"/>
              </a:spcBef>
              <a:buClrTx/>
              <a:buFontTx/>
              <a:buNone/>
            </a:pPr>
            <a:endParaRPr lang="en-US" altLang="en-US" sz="1800" dirty="0"/>
          </a:p>
        </p:txBody>
      </p:sp>
      <p:sp>
        <p:nvSpPr>
          <p:cNvPr id="64516" name="Title 3">
            <a:extLst>
              <a:ext uri="{FF2B5EF4-FFF2-40B4-BE49-F238E27FC236}">
                <a16:creationId xmlns:a16="http://schemas.microsoft.com/office/drawing/2014/main" id="{DA1A622F-251E-4C31-81D2-D7B7A03A6CC4}"/>
              </a:ext>
            </a:extLst>
          </p:cNvPr>
          <p:cNvSpPr>
            <a:spLocks noGrp="1"/>
          </p:cNvSpPr>
          <p:nvPr>
            <p:ph type="title"/>
          </p:nvPr>
        </p:nvSpPr>
        <p:spPr>
          <a:solidFill>
            <a:srgbClr val="00ABBD"/>
          </a:solidFill>
        </p:spPr>
        <p:txBody>
          <a:bodyPr/>
          <a:lstStyle/>
          <a:p>
            <a:pPr algn="ctr"/>
            <a:r>
              <a:rPr altLang="en-US" sz="4800">
                <a:solidFill>
                  <a:schemeClr val="bg1"/>
                </a:solidFill>
              </a:rPr>
              <a:t>Melissa Tomlin</a:t>
            </a:r>
          </a:p>
        </p:txBody>
      </p:sp>
    </p:spTree>
    <p:extLst>
      <p:ext uri="{BB962C8B-B14F-4D97-AF65-F5344CB8AC3E}">
        <p14:creationId xmlns:p14="http://schemas.microsoft.com/office/powerpoint/2010/main" val="3756814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2FF9D966-2F4A-4CA3-A4E8-52C451E7B7A1}"/>
              </a:ext>
            </a:extLst>
          </p:cNvPr>
          <p:cNvSpPr>
            <a:spLocks noGrp="1"/>
          </p:cNvSpPr>
          <p:nvPr>
            <p:ph type="title"/>
          </p:nvPr>
        </p:nvSpPr>
        <p:spPr>
          <a:solidFill>
            <a:srgbClr val="00ABBD"/>
          </a:solidFill>
        </p:spPr>
        <p:txBody>
          <a:bodyPr/>
          <a:lstStyle/>
          <a:p>
            <a:pPr algn="ctr"/>
            <a:r>
              <a:rPr altLang="en-US" sz="4000">
                <a:solidFill>
                  <a:schemeClr val="bg1"/>
                </a:solidFill>
              </a:rPr>
              <a:t>Robert “Bob” Blevins</a:t>
            </a:r>
          </a:p>
        </p:txBody>
      </p:sp>
      <p:pic>
        <p:nvPicPr>
          <p:cNvPr id="65539" name="Picture 2">
            <a:extLst>
              <a:ext uri="{FF2B5EF4-FFF2-40B4-BE49-F238E27FC236}">
                <a16:creationId xmlns:a16="http://schemas.microsoft.com/office/drawing/2014/main" id="{3E9E2413-01B1-4590-9B7E-D9B233D5C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982912"/>
            <a:ext cx="2286000" cy="370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a:extLst>
              <a:ext uri="{FF2B5EF4-FFF2-40B4-BE49-F238E27FC236}">
                <a16:creationId xmlns:a16="http://schemas.microsoft.com/office/drawing/2014/main" id="{EB4FE228-6337-4E44-A393-E6B96DD496C3}"/>
              </a:ext>
            </a:extLst>
          </p:cNvPr>
          <p:cNvSpPr txBox="1">
            <a:spLocks noChangeArrowheads="1"/>
          </p:cNvSpPr>
          <p:nvPr/>
        </p:nvSpPr>
        <p:spPr bwMode="auto">
          <a:xfrm>
            <a:off x="4475163" y="3154363"/>
            <a:ext cx="38512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Manufacturing</a:t>
            </a:r>
          </a:p>
          <a:p>
            <a:pPr algn="ctr">
              <a:lnSpc>
                <a:spcPct val="100000"/>
              </a:lnSpc>
              <a:spcBef>
                <a:spcPct val="0"/>
              </a:spcBef>
              <a:buClrTx/>
              <a:buFontTx/>
              <a:buNone/>
            </a:pPr>
            <a:r>
              <a:rPr lang="en-US" altLang="en-US" sz="1800" dirty="0"/>
              <a:t>Transportation Distribution &amp; Logistics</a:t>
            </a:r>
          </a:p>
          <a:p>
            <a:pPr algn="ctr">
              <a:lnSpc>
                <a:spcPct val="100000"/>
              </a:lnSpc>
              <a:spcBef>
                <a:spcPct val="0"/>
              </a:spcBef>
              <a:buClrTx/>
              <a:buFontTx/>
              <a:buNone/>
            </a:pPr>
            <a:r>
              <a:rPr lang="en-US" altLang="en-US" sz="1800" dirty="0"/>
              <a:t>Engineering &amp; Technology Education</a:t>
            </a:r>
          </a:p>
          <a:p>
            <a:pPr algn="ctr">
              <a:lnSpc>
                <a:spcPct val="100000"/>
              </a:lnSpc>
              <a:spcBef>
                <a:spcPct val="0"/>
              </a:spcBef>
              <a:buClrTx/>
              <a:buFontTx/>
              <a:buNone/>
            </a:pPr>
            <a:r>
              <a:rPr lang="en-US" altLang="en-US" sz="1800" dirty="0"/>
              <a:t>850-245-9015</a:t>
            </a:r>
          </a:p>
          <a:p>
            <a:pPr algn="ctr">
              <a:lnSpc>
                <a:spcPct val="100000"/>
              </a:lnSpc>
              <a:spcBef>
                <a:spcPct val="0"/>
              </a:spcBef>
              <a:buClrTx/>
              <a:buFontTx/>
              <a:buNone/>
            </a:pPr>
            <a:r>
              <a:rPr lang="en-US" altLang="en-US" sz="1800" dirty="0">
                <a:hlinkClick r:id="rId3"/>
              </a:rPr>
              <a:t>Robert.Blevins@fldoe.org</a:t>
            </a:r>
            <a:r>
              <a:rPr lang="en-US" altLang="en-US" sz="1800" dirty="0"/>
              <a:t> </a:t>
            </a:r>
          </a:p>
          <a:p>
            <a:pPr>
              <a:lnSpc>
                <a:spcPct val="100000"/>
              </a:lnSpc>
              <a:spcBef>
                <a:spcPct val="0"/>
              </a:spcBef>
              <a:buClrTx/>
              <a:buFontTx/>
              <a:buNone/>
            </a:pPr>
            <a:endParaRPr lang="en-US" altLang="en-US" sz="1800" dirty="0"/>
          </a:p>
        </p:txBody>
      </p:sp>
    </p:spTree>
    <p:extLst>
      <p:ext uri="{BB962C8B-B14F-4D97-AF65-F5344CB8AC3E}">
        <p14:creationId xmlns:p14="http://schemas.microsoft.com/office/powerpoint/2010/main" val="340991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a:extLst>
              <a:ext uri="{FF2B5EF4-FFF2-40B4-BE49-F238E27FC236}">
                <a16:creationId xmlns:a16="http://schemas.microsoft.com/office/drawing/2014/main" id="{3F28E5E3-27BD-4DD0-A919-195D86017DAA}"/>
              </a:ext>
            </a:extLst>
          </p:cNvPr>
          <p:cNvSpPr>
            <a:spLocks noGrp="1"/>
          </p:cNvSpPr>
          <p:nvPr>
            <p:ph type="title"/>
          </p:nvPr>
        </p:nvSpPr>
        <p:spPr>
          <a:solidFill>
            <a:srgbClr val="00ABBD"/>
          </a:solidFill>
        </p:spPr>
        <p:txBody>
          <a:bodyPr/>
          <a:lstStyle/>
          <a:p>
            <a:pPr algn="ctr"/>
            <a:r>
              <a:rPr altLang="en-US" sz="4000">
                <a:solidFill>
                  <a:schemeClr val="bg1"/>
                </a:solidFill>
              </a:rPr>
              <a:t>Kaitlin Vickers</a:t>
            </a:r>
          </a:p>
        </p:txBody>
      </p:sp>
      <p:sp>
        <p:nvSpPr>
          <p:cNvPr id="66563" name="AutoShape 2" descr="data:image/png;base64,%20iVBORw0KGgoAAAANSUhEUgAAANMAAAEeCAYAAAAQBiAHAAAAAXNSR0IArs4c6QAAAARnQU1BAACxjwv8YQUAAAAJcEhZcwAADsMAAA7DAcdvqGQAAPhhSURBVHhe7P35l2XXdd8J7ozpTTFHZkROSCQGgjMJDtAsERQlm7bksstll1VuV4vqH6r7t3b/BZJ/69W9qsuu1dVVa7m7SHmo8qpVbkvlZcttryWS5iCSIAECJDEDOWdGZMzxIt57Mff38933vIhMQhIAJkCQwnlx45575rPP/p69z3DPjXfNu+Zd865517xr3lHmRHV/17xN5qMf/ehF7kNDQxcPDw8vnjhx4uLAwEDI/inZHUbGYfCTux1kv3xwcGC7zOXqTrzj9i9zJ+x3vvOdL9nxXfO2mXfB9BYagANoBJbH9fgp2R8fHByE2aMCkO2ApICG+zHQ9O0lbLkXU+Jhjqchc7m6G1Syf/ldkL215l0w3SNzHDhi2k+NjIw8rmeDBgDt7e3F/v6+GZ07F+ZuIL0RU0BFvOMAO24v5q48kGZfkv3LTz755BdweNf86OZdMP0IBgAJNJ8TaFDRHh8fHzd4dnZ2DJJyBzjci5R5owZwvFGgHTevBa5ilG5RE39f15felVxv3rwLpjdoCoB0/Xaj0bg4PDxsRt/e3jZ4dnd3/fx6gVOrDSvuru1TU2Nukf29gxgbb0azWbc7/o36SBzqt7a2affNdieWltbtf7cZGkISpuR7E+ZdqfUmzbtgeh0GANXr9c/VarXfbTabISAZLN1uN3q93h0q3N1meBhV74QBceHCXDSaIzE62owL981Fs1WLcYHmwYfOya0Re0pjfKwVh5Ik29s7MVIbiUGlsbOzL/uQbAcxcGJA9xPKd8fqY7e7HW0B68rlWwbR8spG3F5Yi83NTnzvmVei1apHV2F73R2lk6B9A8bA0vX770qsP9+8C6Y/w3ziE5/4vVar9dsTExMXYVzMxsaGwQOQXkv6DA4OxMmTE3H23MmYm5uOUTHz2fOnYnp6PE7OTMToWMNqV1HduMozoNs/kFQ7IVDKfuLwRAzKWsLQXNIi9SybQCX4xgBuSLP9A4dhnHbg8BEL80uxtbUdK6vtWFlej8XFFQNtfn5V9xUD8g0YgPX7qvsXnn766aIavmuOmXfBdJcpUkjX705OTtptc3MzOp1OX4W72wwPD8ZDD5+LD3zwfkuZ6alxSxoYu9GQeqY4jKWKKcApSRWwlBk+K2hqGUACoPoBCaMLEJ8gPaQUcVEAK9ABZiQb4Q4PNU7D38A8iG2poTvb6gg6O1ITu3H5ykI88cRzcfnSrWhvdF6vasosoYH1rhp4p3kXTJUBRFLhfnd8fPxzgIgx0NramtU4QFQMTF+rD0ddKtg5SZzHfva98dFHH5K6JvUMJpf/4MCw7zD3cYMb13FTwh2/GygCCM0Dlrg7mvwNDlzkMHhC0lLPgGbAM4bAUP6yJ3gFTAByQv76EdbGwJOzwu3Lsiv17/lnL8fXvvJM/OD7l9RxUOc9hbmz/K9hDCqpgL+Xj3+xzV94MKHKNRqN3z516tRFjYkshba2tnw/3lPDvGfOTse5c6five89Hx/+yINxanbS7pYUgMCX2FZMXuL2JVJiw6ZIIK6BgQyLpDpuBpAwJDGo9AnnsVJObFjSyA8Vz4nypwveNyDxJxEZSyepjQm8at3K4QtQDTN3BMRdXtqIS5duxtNPv+z7zRvL6lC2CfhnmXdBJVNo/hfOCESPj42Nff7cuXPebbC8vGxV7u6xEBMIqG+f+OQjHgOdv282RqTWAQIzLYypcMaKuBMQwMoAQIHsZ8bVWMhh+VcZsa/TUWA94Z8gwyS4iAAg0i/HVIAhwYL7IOXQb39/z+k7LOM77OQJAMnHYEzpx8/qIGm4qgqnB9wJg4q4q3HhSy9eixs3FgWqW/G9p1+JpcW1fvn+FPMXGlS0yV8ogzrXarU+f/78+ceREOvr67G6unqHKocZGRmOx37mffFrv/6JmDs9qfHPQKW+Ze9uMPEDMAYIPTsgQDIJTCQiZ4eBsXlIJz/Dt/tWz5AMA3Gwv59p6ZdMnWkdHMidWIoEIPrpkkcFUEHb4Yhn4Fbx+Q8ADxIxis8kSj4PKm3sBpeeXSaZghXuxQ2Vb2urF9/8xvfjX//B1zyZ8eeYv5Cgqsj102+qMdHnTp48+btS6WJpackXY6NihkeGYnp6LD4iFe7Tv/pxr/sAIjp1mMtSQF24e38xJtIC5k3GFoNKIuBnNY4E5ZZAg+OT1EVl4yklhmyWTDKWagkCTMbI/31DftX9uJToh6qcAMihgET6zsJlAUzpR9mPm+wg8Mvwx83xfADwv/xf/jie/cHluH7ttkDWrXxe0/yFAtVdZPvpND/7sz/7exMTE7979uxZT20zsdBut81AGHrvCxdm45M/84gnE06fnu4zHgQ6gSoGQ+lvQKAwa2HH/ZgpYML0JQSPsucYKIFYwnEBPNJ2LJhfOZKnk5EFF2BXOJyQVZL851/O+HGv/vOI9Ekg40JZqGs+Z6GKUQ6AvypPieOcXIg0xa+EQ1I9o3HVd554Pp757st/Hqi+sLe39w9+2qfUC+V+Kg3jounp6c/ff//9F5FACwsLsbKycgeTsB70G3/tZ+PkzHhcvDin8Qa9uRQn99wZbuDEEKxVMVT26DBWYS6Y1eMnq07JeFbRxNAK5HAohWQLU5dwjFN8lz/hyGNQ6dP7Z14Zl4g5qaCxkdIEFkMVOBVRP6IrTacvI+u+1L6Euh6qtPElPcpliYV6SKGc/Z2sUDqa4yaDULYMTzm73Z7Xrf7dv/l6/MnXvuf1ruP0PWZ+6qXUnRT8KTLM0j300EO/y3Yf1DnGRWVzKYzZqNc0Hvp4/OqvfcxrQVa95G5/MQoSIpmiuCdDJ+8lgxLOPnI0QPDXM4w4xCRA5TdkyaY/BQYK/ckFMaPXZy0ZKlA4j5y1S3WRFNEACcM4S/8UULlVgIepMw2MwcrdkgmXBA3pHhzs4eAyAG/SPFC+CfrMB0O9jgPC9cvEnG5RUwE2hrz39w8tqf7pF/5tzN9a7tP6bqO0viS/3/lplFJJoZ8iw9hI0uiLSCMmF5BGx8dFbN+Z0rjot/7up+Khh86aEehhPaEgaiQTsVaUqg9sC1By0E4KyBjcCpPJonjuqSumK8yXIMm0ZSGQ7zC2mdP8qn+gTH9YjwOoOJb0eMbP4yyZhE9KCPwzTIa3DwBy2gA660n4fcBEuUhfUpi6HRzu9zuUkh/3flrHninjgJz3BE5ok+EVV1e7vRX/7J/8Ubz68o24cf22JdVrmJ9KKZWt8lNiGBudO3fud2dmZuL69euWSEVdYd8aEwu//CsfjgcfPh31ej2Z0kzoIH2GgVn6jmIaxk8w26BBAAtWr1WQthlJ7hUTEs/PVXzccozEU+aVzAfY9Cx3RwMEjiI3/svf4JTd/6s4gIlEkHYH1RYi6ki53DEgLXT186/isM7kfAivn8PoeY+OhF5CD55VJL7COC+l67JSNzu7B8mwlf+BsskS459lQSrdvLEUX/vK0/H/+6NveP/gn2Iu7+3tffqnRUrdOYL+CTVIowcffPBffeADH/gcDXnjxg2vG5m5ZcbGmvE3/9avxG/+5i9ojDQTw0NDan6YDykDI5gj4CEzpBmJiGIiwUZeME8+w1TEMzMpfdzdwztUMjy/PiBhRpjQCVRhiUM+eiIjfMiPu2MTD4OjLo9vdCm0TBWKCRIKI3sps8tFGXH1c1UyoTR/aJbEAThZflQ1VFKHo8yV8XNVDseVfXCAzba4Uaesg32rcJZs2PU3MTkWFx88F2fPznin+/LKa06nTyqNv3H27NmpW7du/cRvpP2JBxOTDLOzs09pfGS17sqVK154xdTrI/GBD16I/+P/6Tfife+76Ncd3NbiARjEkkG9bPb2MEIyhy/ZYR56ZRtFtMbkMHawG/4wIe4wUmEmDOGTwQTc4mdWN+x0q/KumNJ+ipRMikumb7vT5Try4y/jE60CctVB8MuxGeMtmvkI6OSRbrqzqx3JZBXQSVpikQtl9nqUOwTsiu1sXXpCEFoX5aYaypPy4SR7fWQ4Ltx/WprAubh6ZcEL4MwC3mXYAPm4AHXiJx1QSZOfUPPJT37y85JIn2u1WpZGTDIUtW7u9FR8+lc/Gr/4Sx+I2khNLtlvmDlPSMUp7CBmsQSj95bdEkfuqEdmPi4c5ArDDp5Q72wQEB5/PzouYXOAnjsVeCZAMm5lCFOpT4VRyQt3xjE89yUEz1U++cy/zNDl1hOShTxRJfFiJpKtRg5JR0F6VvHkWJXTxlmVvOUHmMgGN/2UKwkoXal+jHsoX8a0oW5lN4ZjyM7iMYFY32JcNkBvIuN8lP4zT78U/+7f/oknKlgIvtso3JeefPLJT1ePP3HmOH1+ooyA9MWf+ZmfeVy92R2TDDDZhz50v9eMPvnYI36Gmbz6T0OLqWAyVCIaGce+JBBj9MFEYBgIN4cCKHaqGDkf8M+ZNzGxmAimoXfG7TB5S2ESaBju5AsjepZP6Xghl3IqybQf5QXzEz7jwaAK54SImeEJDJhwL2EzfObl4CRWTGWXb/UjLcqd7mUMVqKYFv6ftCBNj8WcFwAWeBi/VX4eRxVaVOXHkO66VL4v/I//Jv7ka8/03e8yP7HjqIpcPzmG8dHExMTnNT4ykObn5/1+EYYtQL/y+Efjr/0nPycVL3duu4pqs8IcnjoW1+ZCrKPJpHpCGLWwmEFsI2boM7WuMtXN1DS/wrAOo/h+rsiJ3UwF89ueALS/HuRkN4eVu2DnmIQwMB1Az6x54Q8w9ZzMy7iIkAkkSxwFtpSr3IhOXQATxvWlM5EhLWXg9Hgtg2gJSD1nYPthUOuch+wk5TpWYQEM5SHVhJjuhFf61Id0nBfuslNmxrPYMd996oX4H/67/2+sLG84nbvMT+RsX1L4J8QApKmpqUvvf//7L169ejVu32bqNdczmGT423/n8fjVX/uEtwXRPDAQTAXD+1cBKpsTFzGBHAiboKiAIjuvNCRDJnNirPqVcHYkMYU1CDNMOmeaoNAABSaKx44il0OeCb5kSINHvXiCBriXPJ2Y3LKc/Awd1yPjY8ygPOuCL1MakHb6ceGWhrTTzSng5/Sob4bgpuJmHZwG+Wc8/a/umV5JK2nDbCAZp1sxx+3FzJ2e0Xj2AYNpYYHJosojzU/kOOonBkxMNMzNzT11//33e3y0uLho5qOh3vu+++I//Zu/ItVPap04lh8NymII7ei25A5Tm7lhiVTL0g1PtSZe8A2cRBSFTTAlc+SOAzzww03+POuf0/CTc3dynhQQgx35cZM/jE16heN1wYQGAWUi7cpLgROsSpVHq5CVxMs0AQrNiD0lQT5nOhjupR4p9crYEHWTKX+AlOmVOM5PSVp9dRz8TJy8bLBn2R3+WFys7njkd5yGGNqNuvL28Yc+8mDs7OzF9WuLr3VuxU8UoH4iwASQRNQvlvWj49PeH/zwA/Ff/s5f9t46N5b+aKjCbLA7ak6ailG5Kn4AN4R1M+uezAOTJCNkGAFCdkcx0DJ8TiDgSPAMzz2ZP91KOlUOfsbq8CoXWcCMPhbMq8KUHaAn2K0qkaejk06W12jDhQQEIuclU8oPDUqZilTKMFW9ZE0/0iIeeZVnyqYb8aq6IC8TgNAvO5mU+MfSka9p1ScKSR2V4W47hsNhPvChB2N0rO4zK3Jh+Q5D218UoP6wen7Hmnc8mKqF2M9PT0/H5cuXvVEVU2+MxM/+/Afi733u131yDyv8hVmyUdXQZoaKwcSk2fTJDNmLp92uYmDUJ4YgGV6uxLWNcHoQs1vgVXk5LsHyH1wlvyqs06zyxF1u5IqP3WSQdHuSDIzH8GfWzECEn3TLzbH59mxhXNLOMKlqsphMoXmHyeOiu3ixlAXTLxeBnI7ShEaOxEXZecbmJ/8wDqufSpLP/HMypJN3akg5oaGfDTAFU1mLwT+BdwQsJk8efs99cfbcqXjphauvtcj76E8CoN7RYAJI7K/Dfuf6US0+/sn3xt/8rV/x+IimMSTUgH5QK7uRBQq4P5k+GZYwpW2thhC+crdb9YihzZO5xLjckByKS3RLJdKq4sIYZjc/K4DuMBf/4Tyc+G8v/ZBGgIcZPcfBlZsH7eZSX2W6HAA5Ndxd/mN2FdQ/6qv7cZNpk0QlHXm0E/GpVJadhAqQMr+M6x93XWVi4cgkyFEXScdS6Zg3dvtU8Ut+GLIsYbnjz5rUxOSox1GrK9lpHjPveEC9Y8H08Y9//HMPPPDAf4Oaw2QDZ9Jh2JT6d//eZ+Lxz3wshmvDcsl1HFgFkwzFkxpWDG9A4U5DZ5ubuXkYYIOZwva3xKhBYQzCpSQhcLo7jkNj9YgrRyjJCWZ6Sw/SkN3MQiTWcIiu/J09IJQlxw1V2gqQEiLzZ80mmU9BJb0MBNIlqEyf+fU/x41OwRKBnt7pKoiDVSbj4E5IR8j05Z7pFyAcAzM2EiUvZ0KZqAdpZb4JJhk9QLPMx8n72VQkoJxFIdPBPRNZmF4OnmFkkE6PvPeCOs9bsfzD5wK+owH1jgQTYyRJpH8FgUW4PpDGJ1rxX/1Xvxkf+tDFGPb4Io3ZA2YQIxGn/3NjqdFLOPm5sd1wySAJOhjCrVvFVNr2UygYDUbXdSjUIVFwtwojPvPEAek5WfLDF4ZTKkyGOBEi6E/3QTnsa6CNMwa7x0ykRyl04zrgNXS5GISUWcYLs3KtHu3u19X5KRwzm55+doYJEpeferlsctY/l9fWvANIr1PpsYSnDnnHP8MS2lVxmVx5PWTaSGqnR3xo5XAuGUn0jenWB2j1bJPloxwcTvOLv/QRH/LykwSodxyYAJIk0hcZkN+8ebOv2s3MjMdv/RefjkceuU8Ep/eF8WHZbLTSa9MgNCgeOTNGs9G0qZvjlcABMmIWrKYCTMri51DVe+JG75vAYEXFydqd6ApDvvg6U7vmfz0TDkDgD4OTNq9A7LMmVuXDeIdJCNx3tjkRthv7u3tW/fZ3tmNjfT16vQ5Fj+1e16cIeUJCcZIGmR9jqwSDaCK3lGxkA9O6mClBVCbuBpOuBE7eqwrLDs24CojJo6ojFy66Q6NyEcbpVJMHKWWxyI34GS3DkI/Krxi4KOmMyz1pqTK6HgPx6MffFy88fznW1tpVWfrmHQmodxSYANKFCxe+yImpzNoVIE1Nj8bf/d99Ot7/wfv9UhzcZWbGgCK1AOByo+t/v+Fp7KrZaLjSmP6pcfJMBENG3jQWjUkMjJ7NbJlXH6yEgSFdDuJlukDT5XK8A4PGW2xULlRNfPf2dgSW7djd7sXm+krcvnkjbt+6EZ3NrbglVXZpYT5WFm/H6tLtuCW/leXF2NrajL3dbvS67dgRsDY21nTn0Jf9qs7O0WX0FiblBLCKH3UoO8EpFzfKQ/3LlaAsd640pmNlXEddJa+scxqnw726oAM22/WvgJ54pI+ENw1L+TNSlWYVVn6tZs0TTTeuL3rnxF3mHQeoI2r9mA1Amp2d/eLU1JSBxHFbmImJZvzO7/zleOiRfPeI63BfDaDG8NSyekNUJBrMja2WKYwtx2qhVIaGqhotgVGFlx3ngcFkLNienvHoHSGlw7NBS1yNdRTBUo4EzQC6YT3kHDpJDzEtvb9nBZUmUqezuR7dzkZKoO52LNy8FUuLiz4RiaOTUfeY1dtT+PGJ8VgQoBj/Xbx4MeZOn4rWWEvSeTqGh+ou55Y6mrGxyWi0WmZGyjk8XHMHwQuRA0Mqt8uRdbEUpH7Kgyvrh/QBYNQg64vgS4lM3bOzMU39nGouhKjwYdrZhXYxmHnIdnDBZFJ6MTaFgEjiXJxOMOF0ZC/GYUhZf1ub3fi//V9/P37w/Vcq3zvMP3in7JSoSPLjNexsmJubu3Ty5EmPkcr09+hoPf7T/+yX45OffE8MijkSMBVz0GA0sJjcYFJNkq1FfzcabaoeVGjiVXD70bZc4vyi13u3AU6kxSJvNTjGeK2nApFnspyJwrijV/z+orDyVzyk0d7BjpkaRtjp9mKr3bYU6rTXYm11NW7c0MB6cUVqW8/X7naeU+7ThaiX4tWa9bi9uBS7u/sxd+pkNEabMTQyqLHiB+Ph97wnZuRGvhvtLfXerRgaHlEaTGgMRrM55roNDg36rPKhwZykoQa5WwTJBYjoPKAnoIf5qQe1VvXN3Li5cgYJxjTCv7Lb4M+tAtMA6RY37PoBJp59kZGMx3akV6WTAM98MnKGLdfi7dX4r//v/zRefeW62/+YYevR7whQP/aF3XeEmvfII488pXHSJDsbeI0Cw3b9v/RXHouf/bn3iVlUTDM/hFdD9duxMEP69UlMQ5SGkmO2jfxpyCpuadTyrMBiBtRCAU9MmWMTesucEmbmzzk4iZReMIoSclzMgVfwDwSetViXijZ/83pcvfxK3Lh2LV59+ZX4zre+G5cvX01ArawKVMuSWL3Y0ThpZ3tH4NqWaisVUFJ5T0CiokiydYFwdXlFY6i2pFhXnQd57fkVk15nSyBdlvq4q3R6knRtxd32eO1gP8dmppNKBtioF8zoslMT0Q6TtJRdATN0XlSNOKUjAzQFfPaU6dNSd5zc0ciS7opHHv1nrBmvtN3dhrK5PFXnRVH4AMF99835xFk+SnDMeOuRtJo/XFhYWEunH4/5sYPp53/+578oMD16TQxXgASB//JffSx+5fGPqEfOF9KS6NnDuZ3d0HKjAW3HsbojPbgpPKZqwvzvcMeMHxWSQ1MU0LkoLze8I3LX2KcKh2qHpCMw6pwZQvbd3k60N1Y17rkRm6uSQkvLcVkAuvTyy/H8cy/GKy9diY21jdjd2YmRoeFo1GpikFHdG1EbGY4RqWYY1p5QyTgEku01SEHhU6qtVDsx0e3bixpLLceNq9djeGAoNiXFX3j+hVgTODG7AImjjSXpOFucPYbmSUko6AEQqBNqpSdbXFdTIElBHelHXEfoiVvF3BlAJumMKkvx+iDh0j+ebMdRfuTR9yMvwOYeMdupmGzj4+lVEbgr4MzMhAB1Kp544tm7X+HwS4Y/bkD9WMGkcRKLsp/jxKByahDEfUzS6LO/8bMxUk8Gg6huPBjBdMbOeCiJndOr6QbtyzYf94g0BOYoqtOyc7E734xjY3ce5K7/THHbEBQVQ+E5NNLx1Gv3upuxcOtGLN2+oSAHsb6yEU9955l46bmXJJ3mBbKNaDYaUsGaMSoAjY22ollvOkmrhmLsniQSkuSEVDC+hMEOeF5OJB9UOE+hy519bLdvL0labQi4y/Hi8y/F4uKqJN61uHqJDknjMqU1qrHUPrsjhMZBgTfBIvooPUDgWT9Vpc/oes5f0qzQSKF8txvxqT52/PhXDLTQzfGPOROGR6vJsiDREzQZCH+XQ89WFfVQxnHZnoRzpn4+dWrCp+p++4nnK7W1byYV51ENE/ho24/F/NjAxITD+fPnPw9Bju/+vnD/bPzt3/oVMVwD8pq40B1pkGDLRqhYIP9oMLsrrA0xabA0JU7p8eTgHtVWQrrBnFAyGU0vJuSnSI6PFDr01p0qHbkxRtje2pAKpvHNjsCg4M9+77n4+le+Id3+UuwIAEOSOPVa3b39jlSxra2O1LhNf1Npq7stCST1bGfX32biQiJRFjOVwONdEpIgg0wq9OtxInblvrG+Gd2O1MTtXYGRDw2sa2yx5LHZtSvXYkdjsq7UQJiz0WjGMNPx3p4EY6pOFFh55MykDCTwHXraRQZKZX3xpdOxmmc/wCH3ikb20z3pDI2JB7hwk5PKffRemSGZ/nInfs6uJs2Jk2nqon0ye+c9d2bar8K88tI1dzTFKOzFH+cM348NTO973/u+ODExMXn8xb6HHj4Tf/d//6sxc3JMTxWR8RABTXf/wyWJbd266lmLgfjFP+3FjWc/3mFgI/fUutPeGCYiyJN4Rff3IFxMmT05IQ+jt7kRbammnc3NWJWa9ZX/+PV44pvf9gk9IyM18ekJv6a9LvVufXMrOltdxaXXFdOJgUkL9c756+JOVSkoQAJY3LN0GSbDSXWrCosUBiy7Ai4TFkiudntTquBaLC4sxu35BZVtWfH2Y3J6KoYFbE+Nqz4wOx0Eg3+nXeWD8X/ysISWoTlwrYJg9wQGjxVg9Od0HMAVKWVXGfU/Eyx3t57B0c9DVoOsPBNb6dG5kUemrTqrvA88cDa+/8zL7pTuOgGJKfMfy07zHwuYfuEXfuGLFy5ceJTTg8rM3ezcZPzW3/u0XzcvDZKEheCwvFxwh7iitXtEh7NHMrut6e+GVAOQBj1wppNplnRp02Rk0lc4/Gg4Paa7yGMMMWbKXnd3l90Yh7Hd3ZKqtRRbG+tStV6Mr/7Hr8bLL12SKtfyOKUt8Kyvdy1x6/WhaEnSjo8yRqrFWLMRrXo96iMj0ZL6hxuHvAAsHy6pcqDqMQkBn3CCkP4kuZiRQ0KGwuahMLijzlFlPxN+j0kGlVUSr6Nx1vraquLuKsxhnJydVV4CsGjqjbSWuEnjnC5PepCH7VWnQuqkXzq4VMkyrC+5GRSOl+1VtZr9oH2mg7//99OxoQxVvgku/IkjLzmWOE5fvxHR7Jd++WNx8+ZiXL0yj+dxg4R6WoB6W9/WfdvB9Nhjj/3eI4888jnOawBMGA46+Wt//efi4UfOmeimmExpFExFWv8wNF9pnGwBwuu571SAWDnYq7JjZKWHxsBkJU/sjkJabB/SOAYQWQKIU/Hfk2q2vr7qWbZvfv1b8Z0nnorNja7SG4ktqV1tqXJkwPl8sxo0n5wcF4CaAk5dY6d6tASmIYFBEaK3sxNdSWa+4reueOubXal/vVhTels9qW8CxI4ABEB2de0xS4eqJsbn/AdgxOwjb8WCJL/UqB+qI9IKgOxJWq2tSAWUpGo0auqwZmNAgMJAg2R0aM2dqqcUgAymo2mCG+dfyD0JhLUySTOHB802pJXh8PfN/0qbym5vUjdMnW/l4//ET8DKRXev3wE+3JUPx7c9/J7z8ewPXvUuiWPGM3wC0z/Kx7fHvK1gqhZmP4+kYKtQYfhf/tSH4lc+9REfkp/GpLUf9C0NjQE30JZH+eKS4SpHh6qeaSR+rAEBiISLozodxxUXII3sSTyFlWzSQ9XzyoPc2eaDwaW9vhI3rlyJb3/rqfjeM89pvCLG3TkQGHKheVrgmZya8ic4m5I+w2JwKgIz7EtCrLW7cXt5I24vrcfCUjsWl7fstrwuIG7uRKe7F9tKT1jwhfq2u8e2JGb6KK0L6z9s0NG7z/VjgqEsyvIqA4vA7IxgkmOz3Y5bojvT/KckoQaY4QMkpMZd9U8tQKmSPLRBcsnFTnQ+CpPiGreq4+FZDknzDOI4kux4Q2s/+ylNtlf60TYlUrpXz7pcOt3tLEP5qG8GPnTnwGmy35PK5zHgkZl8u9W9txVMDz/88BdPnjzp9aQy4fCBD12Iv/Gf/aKlU+npaNjsCfUA4SBq1diFqG74SiUqDYPBDqkJmA3BAy6koQcnRy/nULaTn2WO/ZQ3XmLGVIGYRs7PzcDGG2sr8b3vPhNPPfGduHb5RuyI0TekSlGWUyen4+TMpOoyougsSpLrCUuV1Y2tuLW4Ekur7bi+sCYQbcZ6m3UhPtyssc6u8nKe5KNY4tIiAbhUFEsiiETxXERlgFoIyzLrx2IshsMxhyR5KNu2JBTpeEwFoDS+u3H9WoxNjMV9Fy54gkN/DgMIjwwFIRf8RGfKoefMPbsb1y/RZH+Hrugpi+5ykze09tiW8BlcRm5+IFaVj/0yXglLKzqzfpjiT36pNTz44HlJ2kEB6iWHOWbeVnXvbQMTx3I98MADj3MAyvE9d3/n7z4eUzNjbookbvZUbo+koqlKuxYiZu+Zz3c0Bg2LNHEY7jhmGnpKMOWD02AWDxf3q7JgT7aRBNDgv0y9kz5g3tzciKef/HZ846vfiPkbywLDltS7zZianIizZ09HTapbpyO3Dt+HjejwcWapVzduLcXNhZVYleRZ1TgKJj9wBWGUign1jzLlBta0F3rYTXaeLZmUNtMHSBzcOZ+OkBxXPDA4ZAmG+jaocRhfWs9tQYorsJIfEz5rGu/dd9+5ODN3NnYFRMZU3oYkulEe0iv5m25KLyUC409AT1qEoR7QscrDYbKsGbukRvvynHY6KoepLvvTfg5D2hkfwDgrPaMpZDrcKSdtxWm9Q/H+DzwQL7xw2eecHzNvq7r3toAJ9e706dP/EBCxMEtD0Gif+fWPiwgXTBBIl4PRBI67Yp5MwIp48siZnrRjSkNYVXM4DKoZHFmFozEgPNZM3OAgt2ysjAvTcPFaA5KTMrKbYG+nKwbsxQvPPecxEl8qX293rLefn5v12tHa+oaA0tZ4ibB7sbW5LZWtG0trWxoD7Uo6cc4c+TsnX5QlZ+uyHozPSr0wuA0NHTEc5CGNYsxuVXimzwmD9GKtip3oTMtva7xEGMZUBoXsSNFttcX8zVsxNzsX05KoTNEDhOERtkKRdgIaQ7o4GkT4iHZ2S9+qHBkuF7Rl1+WiyQ3A+ZmQx+MVIFZ3V7DKi7geo/ZBl5IN09+RIRr6TWPiypycnYrnn70kdfbOHRJvl7r3toDp4sWLvHZ+kQmHPa+jRDzy3vviL/2VT0atzg6HpCH/+PkOgdPRpEpiJtAKoJLIsjoMDUI7ADig4wdfGUZtpYuopUGrZCSVYG6wB0PnIJ8JB3r/3b0dgWk7nn3mmfjyH39ZDLgoCdWVFBqJmakJS7Cl1eVodzvR3d6VZNqWf08NykQEIEKSqFRq82QuSpEFox4UxUd6yYKXT03VPde1CJWH7rus9it1838bx1WkchwZibLIy/Q8IOGriDCf08FbKQCUroC/trYsJpyJsfExjfu2BSbOYFcBlH/eoZNiEVF3j5tw07OBj4VLAQiHlfJQbkqIVMSX8qaqRxtmGxU7Jtuk2KtxkZOGXpmXnRzOKcqeVuel8raadU9KPPeDS/1hRGXeFnUvS/oWGt6YPXPmzOMcglLWk/is/9/6O7/khVmTD6pwQS1dFMpT0Uwc2DsbKS/9o+HsRmM4gco97QTkMSUOhFYgVJz883Ugf8ZJDqtnM4B6PKQSdhgJqQFzz9+4GU9957uxdHs5els9T21Pivk2O71YWF4VaASgrZ1YXtmShBKQOnvR2+F8B6ao6VlVDzbcSsoMDacqN+jnBAAX4xWPfwgj92H8ZEe18c4IpWHGrKbrqS8g9RS6/FkgZmzGCEriyduPPGGh/F0O1x26kDeq4KG35LCN62tf+XIsL86rriGJ1ckOB6okcfOui5/hWNwdytSznd0W3smPU7nszpXWAqRijtvdMCVpGdNNACT9DJcBisTEzlvWfs1F/mNjo/GZX/uZmJwadedxzPDd4s+n9a0zb7lkeu973/sUd6bCMfQcv/Gbn4yHHz6TFabOIsQRsTAV8Xh0yx4Rpowlsn0zPM/plg0FYTHFn+eSAv6ACB+HIw4eujMT5rTkibo0IAvvFn39K1+Ll1/iJbXNGG221Ak0Y10D+eX1zVgXiNqbu7q2xZySQrweok7RzJtcmYYMZaf8VJu6FymU5c9g3MtEAKWEWYQFg4L6oKIhNQBCxqnqS/p+TDoAJOFFzwOe5EDikj+qXDl3AslL+M7WlrwOgmPUCAPYhmssOleJuh7QFjsOlAOaIkEou8ZT/lWUJR/d7e4kMm6RMlnfvIq523782biwWz6Xe6aNe/IE7myQfvTj740/+rdfP6JJmkl16lcknb5bPd9z85aC6ed+7ue+ODs7e/H4B5jf88i5+Mxf+ljUOAhFlU8CZ63d4yR3+eKT+/jxH6fj5m6CY8ozzFT4AOPeVIYGVqh8UgDuROHuXIwAevF894e3XZ+RRHry29+N5aU1bwuisVbbm1LtNnMtqIMaJaYUU2WeFeNQDeUMo+cUO26ZE/8xhCtVRgrCvOQLeHiFQjFlL7OCxIT5xchOs6oLgFQCBqb8cGdxN2nALop8lR3aZtrZsyMdUdk8PpSqurW5FVOTkzE5Me5yoCImWFRelQ9jO4WRyXYjT5VFTtCv32n5HxXDH3vVBn7gynRID/Na7Wh//TItTNbXKdnfjpWhLKWQIZW1Fa1WI77/vTunyxWPvXtv2WTEWwYmJh00Tvo9QMT3YzGod7/0qQ9pDDXbJ65JZGsS0D+1TjZV+onqshw1pCPJlDilUYrph5Oxv+6+qn/2rYKUsMlo9Pg72TR6vvzqK97ZcOPmQrTqTXUAI7G4vOZJBdaDGA/BaWXM40G+LlQ4SyBR1+pc303lFRMbQM61MsS1e6bDwZCUEylOyQEJKiFFRRU10yosfhmnGlfJPdey6AwyDyQSdfNMnaUJrorjcilP/QgLoDqb7bjv/PmoNWp2A1DeemR1udCZ/KpxEE/OM2mabUbLVvlQTqJQB/tSF57tVV2Vgwz2o2en4EAk4XfUKC1ErYJQnAxe4mQHgvvp0zNx5cp83NIY95hhMuIt27v3loGJTaxTU1MXGSvRuBDpfR84H3/5sx9z1U0E/sEEZgQ4DGImaSB9BuQPgmZD2i6rp3llP97zYFLkpx3Ckq+ZT8E91V25YywJZdyActvZ3da1I9X/MK5fuRL//t/9+3jl1Sv+igbXzYWlWNS4qLfNzgLFg6EVr0gUJ1uBHpaiICQtvhXzIg0SWEPccVSdUqLgLhVFgGGbUF0gYtyEHZCw6DtSjamGAC/hSVf/OFhmWGlgT7arBKx+dpGud0JpDQ4rPsBTeqSdOzqUP+kODXliaGtjw58nvf/BBxwfNZDpdepAdXhNhZOFsq34qzxccUzWxUZOpjv+IpbddfVD4uew2QZE4LlI0EwdP9LPm0Wk05CDwmT8ozvRsHKx1serLU89+bxV4mNm8q16VeMtAROTDvfdd9/fRyLxWjaGNaX/8nOflqrE511kYCIzM+/bQEBRwMRIYpVfUScwJhrhKvtxYjoeRMdFlgIYDM2CSRdS5VYaQVYxFTN4vV5PDBc+Z+E73/p2vPDsC1k29YY3FpZjZbWrgX6ClziZRaZqdQtmrSRMtjvMKgvuygrmIj3uI2JuVN26Gn2sMRJNNfxEsx6jep4Za8QpqSpnp8Zlb8V4rRFTjYbCNczs7OlrwCxKm3TY1wcQ6SwyD3rv7GioLQua1JQrwYtd0kxAolwjig/AMbygSJnOXDivOrDLvAAqU/AMn+ykS4fiujrBvEN32hWqeJOwvPyiJm2dWdgQttDftySjaWVJWNpd7vhXrSYD3QVOVN67TJWc7sSNmJ2djpdfvhY3b9wpnQTYybdCOr0lYJIo/Vf1en2yTDrQ2/z6Zx+Nh95zxo0NWcx4MJaobaKa+lCOC6uIJnc/4o9FYRXDzzgRMP0yfk6Zp3u5mbBOF3taCZylgOi6iytQ79jqs93r+IW+p596Ona6O2KyWszfXvWWH7b0kJ97XLhQhmd6dxjZkkNMiT9MC4MPw+zM4IkG9cperw1FQ0Aaqw/HVHMkplq1OD05GmcmRuP0eDNOjzXj3FQrzo0LVALYjPT/0xPNmOV7vPIbbzYFpiEBUJcYv1kblnQifQFMF43Kgi4zdoy9oB2woh0o64jimekVDlWSsiH9oBW7yPf3duLUmbmYnJ5WXMtYhRvOOAqr2lP1vPuvYvyq7TAwv8hgKhMP0HHHuM3uNoTFmTDydxg5EANroTeGJoXGtvue7XJ3utT9vgtnpKo/9bZIp3sOJqTSqVOnPseBKGXS4b4LJ+NXf/0jPmnG1R3IfoZtOyYCbnLJXk68bd8EIQY3wh1vDHrF4tZPATuB7za4k5esHo8pTIZSOlJBuVic3e5uxo3LV+Ppbz8ZS4vLkjIjcf2mJJLGSCy6AhbDj3KYqcRkulNMBJDPkJAj4VC9AJbtalSAMyoATIzWY1oAmda4ZFTjmInGcMyN1gScZsw0hiSFBmNaYWcEsvGREzGh58nGoABWi5lRpaF44wo/PTqiuCMx3aprPAcgG9EysDTOEYgZO5WPQzN9DkmRRKiOAId3mwwy1QU6s2OdejEDyd49pObE1FRMTE5KajOBISlGJVVrwOOWgAa0QeUqce0O0vQuIY/R2nGw9duIe9KsD0j+KyBhMhxltAiUr36Ayqom2ZFPhunHdTxbbUfdW15e99kRx8xbIp3uOZg4hbXZbF5ExaNxUHN++VMfjEceOZvEUAXdq6ihTQjs/crrnwFVEdZETWshNmqHCeZwpKBAIjaSwKSVm1WwRFvGcivKjbvCZf5S7dQD7+xsO/6eJNPy7YV48dkX49Klq+7VF9UIC0vrGndkj+4CVYYkGIMUwIwMo7ql9BmVpKjJHfCMi/mnWyNxUkx/ZqIRs6MNgaces5JG4/UhSRw9j9elxkndE3BaUvfG6mJ2Fbo1orQEpIbA0RgZiDEApmtCbhPNYcefVDzyAKyofzWBwhuGVVTGqtt7uwkmjJlPRo+0DSDiwBkmIwAX4y6UJyQXKuVIXeU8fVadTfbq/qatAcof9FZ69CSkRaIqM8+k4WAQifZwe8rIbjeZkr8axG7ZvabfsUL6zv+ceJAH2eAtk+ln/BI2pWs+4szsK/W69OpNv0x5zDAZcU8Xcu8pmJBKU1NTfx+pVE5hPTU7Hp/9jU/442P0LRi+/G3AqLYQolyY3H9FSAhkJxks6Z5P1XMhIITDA0Jy40GX0wVThFJYNyBuugMiJhsAAuE31lfj6qVX46UXeOFsK7Y6OwLSWuwdUDbyJWWwiCQCXIw1eK9GKpsABDPPtCRdRqWOSRU7LZVtVmOf+6bH4oKu+yY19tF456RANC1ATLckkcb1LGCh6rWURl1jk7qAQLp6lCon9U0W8ULU5I60QL2ryb9RG5BEEvAE1Fal8o1IAspLHU7O7mFY0N3WOC87GEkpT5UjtZJ2ECcXjXP85U5JcVD/gNbs7OkYm5gEhwpXdqvogfiiRWk39AlMaZt+e/JUlaWExEDTo7gY7BkbQzvRXm5Dtyt3haAzVRn9gB92RbJEdOxsz4zrpOLUqelYXd2Il1+6YtpUZlJhmNm7Z6+531MwXbx48b8ZGRm5yM5kKoP5jb/+WNx/cTYrL5PEqWp5jOh9d/2ZEKJNepXKV8QEbHJKL1b88Yfw3Ojh5Cw1helig0webiL8UBf0jBRimw2NDGy7WxuxeHs+Xnz+5bh5nS8RHkgqtaPTZRtOkki5+8f5ekijETF3XdKiKekwzZhHIJqR1GH8M9MUSKSWTVk1q8Uk0gTGl0pXV0+JxGpK6hgUujfEuMzKIVDgu5rcWgIe4GAsBOBxA1gwfk3uAGxY8VtMXgh0AAvVUsJRah5SkkmDwdgV87S7nIAkAFF91aFqmmR/0cXbheRI+ryoCGN2enkK0ti4OoWz5xVO4IJeutzfKR1f+mMZwQYgYlWaKXUwSTfcc0yrJ/J0Gg7qZ9z5o614doq6W3oeD0z+rkXlplpgI3yVuv8fN3QUk1Nj8bWvPu33xopRumwz+vK9kk73DEysK42NjXldqWwbOqex0mc+8xGpDbyAJuJCDKialHIYTJ9YMpAJP9xEyioOPtkg+UU/wggwTiv9YQyCARg3HOnI0WoHWxLU0IzJOB2Il/s8MBd3dXtbwQGRN6/diJdfeMUHm7Cze3WjY6Yqebk8AumgwIRK16hAMYa00RhoXAyNdOKaFGhSWiBtYH4G+JETENhhdl2oYwATaUBPDG6ZoGB2rabLa08qA2MuaMjG1ZyBQ7WUJJJKyDFoSJSc7lY1VVakFIDzliFJoW0NvgGTtxwJXHTOO1Ld9qAVlBUNqSULxJ5qV922UX9V16bGcnNnz0at3nC+qVHoD9oQV0QudNIfHhnG5ridnDAESkOc7HQJxyW7CidbFUrPTpSb8ihJVHd7Kb7TEQ1xKGHwyyvTnpCmsLCwIul0NQMcM/dq7HTPwKSx0ufr9XpfKjHG+Euf/VhfKrmOVIyGM32y10nndOMOO0BJiGIJ5ZBc2FNNw/gZu8J42w4Z4OXGkZ9vOcDGHZDt7eWRxayrEBevve1eLGms9Nz3n4+V5VV1BPuxsLhu5su1GE7zoZxiGt0YF8G8DPYnJIGmNbZA6oyKgQEPYx6AVoPJRQMzJ8BRZEs0NXqqcQAMSZOvqhtMyoc3cCkbwEcd5hmg8L4XTE6VDTKlB/CYFEDVIW3SzFlF4uYs49Z2jncA1Z5ovy/CWNORPyoPky/QOWfz9Kz6skDMdDvqIJJpcnoyWqNj3lHOKx7HgUQ6fBsqiYxrNkG2pb2rOxYyTuDdbXByurboz7yhtFW3bEJ4RG56SADKTTfbqrj5wL/0L8YdrO73XzwdX/rjb/st5GOGiYh7sivinoAJqTQ6Ovp7jJOKVDp7bjp+6VMfjLp6bUifhEqmgZQwi0lUETaJyTPEqiYZ+oTRZQJyKVxlJyYLi6aqaOmUZM2UAZvuuENMgYjdAAaSGmpPEvTwYC+6nY7GSS/GpZevBNuCeIlvo91NACkeTOtpXaUIU3uCQYAZlURCCo1XQGoAItlRtQwkJIXS4M6Fuubp62psk4AALFBHnY/8YGLcPVUtsLLQalVP7kikYUk774QAPPJz2QCT6mtgCsyod/lOU35FA1AwbuqKgbYrScWXQXLswJVUzl3q1aSA0veEBOmrjKdOz2ncNKH6U6YRxVcY6E5ME71qRy6eSDA9jhj/WLh0STecKy8b1sisxqkMmU8VQukkr+hS+Ut6lCHdsVKmrIfLVhk/Kk6zVY/19S1/DOCYuWd79ijtj2zUA/4221VY9MRQuQcempNobagOVFBGNYKhffGrKsw9L4LoX4UNCJNhsB7ZCcgzdzajei1KDZC9ovz0K3dm/gDQPgutpdes4nJn7HTt8pW49OoljaEOosfJPpwW6rySsejdnbfyYvaOmTXUO8+06c7kAwBj7COvZHxd3GsCSo5jBCilg+oGc9tfcbjL2/SCeaAhV03jIGagzNdINYUdtEon/3o9RhhPaWzj478oI8xU8RO7HWqon62GVb1RptZZqxprCvwjXuMyYKCQqsXOJTqRjiQYV1c06G7vSDJznp86F0nrhZvzUn87sc9XPDyzR9figidt9OwrG051STDgb/AoTL53VPn34wCsDJd2/Zgx4i56Z5UUziDBKIyDVmzrqPqnIJTHeXKv8nUAXdRX/5XvifjU4x+PsbEWsftGYf1BvR/V3BMwjYyMfA6JVLb2oJJ88MMXTCOkggHFHaKIkBA3GyEJd1R5iF4BB2/f098EURCIjJujO0iVFvHskmUgjveo6QIEB0w4qBxIC95BQgLyNYmrAtPywqrinzCQeCcJDveiqxi4lFMdvtW4UQb8emiI2VHpkEI5JhLTK89cx0mQsH0cFlFBbJfFTHVCACFNH7kMYKifLGWAT+VgOD1J2oyotxqWKjWkIjIJIGBJOnAgCmeMc9IQAGSnN4xpVVF9S1Pjtgn1xIB/oj4Q06OcR8Ei77Cnvn3IpeLAbKxHiSQaW+X4aleAYqDO+Lfb2Y5LL74SK7cX3X5e87FRm6lqRe3O9pKbfvjZofJLZq6A4DERIWjPvJyWwmInGafhwDJyoA3Sn+fkGefBs+jhz6eSDunpeWAAVRSlq6Sfd3I+NTsdH330PXK7w1xEu6rsb9qQ049kmA7XWMlSKRlPuukDp+Lc+ZkkSmWKese/rGjxyzhpkCacvpOASr05iWmiqiGw5w9QcaHzI6Ec3f7E3wMwcqDRDCqFN13V89G7Iplu3bgZi/O3pXqp/OqNewISR2RBeNZeYKZcsEzVDQlUl4RBEWGSwOMe5WsgyE1RXCbv9NYzTERcxj2Ms2BiSyO5s0UHlY5xENIq7QKI1DvGICPNRjRHR6Neb0lSNQ2eVOmq8pEGZUE6AV7i86wyoBIyDhtvMaPINiSpoMobcI1KOvF6vbcgEacaz2GQUNu9fY8b2W1evs6xurQaNy5d9kmxSEF2i5ROTdW06bcRF/xOB6q2VGH1wEXZlY+eiZKdhiw2VRjC0pDULxsL4rq+2J0Hhpsv4qVb8kSaYnPWNjzzcCKaouvHPvF+L+beZX67ur9pk1T8EUytVvttKgnzFvOLv/L+ZCwxMPV15fKvMlAbpk/Gh/nKnZYwOEpjyaTUss2X93yRHt66GEQ7SXq9Q/VAUu184YeHwtNjEYSDHWnOrfZGXL5yNTodOoGIzW7X5yUwTrAhfaXHJAAMVBfTMoWNb01pYR9U10yjuz9VecWbZmLUsrwEEu4jYlpJAsBUbyAVRvyFigbbguosjtY0tpR9tCngSD1rCUDNVgzLPqiwfFVjRICvCVgjcuNdowGld0KAYHbTPTNlMHlgPklVla8uFW9ibCSmxmtxaqIes1K7R+vKX2WEBqhFzGryEqLXs1T37R0OYRGopPIhoeiIONmIt6RXFhcMYIjjTo18C6P7p3ZATfNFR4Y1w1IuM4PLmu2HKQAhdmlDrAqYv2N2G9JxvuRZ4qMSKrLsRb10Q2EnlMPID2e53X/xjKfK7zI/fsmkAf3jnO1QiDI7N+EZPD9Rl+ryawVYqZFMn4iiFocospfMg2L5WyTLHynlMQ5G0fpjIwBD0bkfIidog1Sh/HU+9PpCQHo2IZtsATyvGnDdXliIKwITJ/xsbudZd9khZOMTnawpH+obYyJm4epKi4VTJhVoTn9tQnmaORWbTmRY4aXBVeBilox0BDZm32BeMW6tUY8hSYkBACdgYCcCzA2gUp0DMEgd4jD4l2omcJ1QGMLaT3bicJ44Ew8UwCDRxYRETUBueGdF2dJUi5YupFO2i+qqOhKe3poJh05v2+f18YYu7cZYaf7WLR+7jLrsSQLT6KhN0SIABD8TAjcs2DFqN9OhPLp9Mq6No5XwSsWg4pITQWV3ilV451niViYntYpJ1s5wFZuTjsyDD56Lxx77YD4cGVS9H+k7Tz8SmFDx6GXLWImCP/rxB1RoSQVVHNeUMOkHQY6HLUybbJjuhwKIfG0nrGI4jXwvR2GcDEyPzEn1zcLEabO6v9fvlLgYJwFILnpJmJ7PsNy8AXOs+ygspNOuemTAzHQwmezukzKZ7XsioSXmG+XSmIOxB0ABMECKcZhnvhSc4RCAov8elD/PnpFjFky6PPp8TnfnrOIgYNIFE6aUEd1U1rJT2+qOEvZr9tBMF8zh17WVLirhAOqhL0k8znCgLAIa4AMgqHnTo0MxJak42ayp/Kn2pXqnQsK42ERD1M4h+W9LIgEo1qr2NI6CLpyp3tvaVP6EFf1pPLcPd8pV1Hc6udK9YGRLEUNE16uACdO3KwxpZ9jkB+J6TCkakBpelc2X+Ur3kka521nGktOMoIs0dEGfz/7GL4pWeRDnMfMjqXpQ800bqXi/y3R42dA6Nlb3plZLFoihilE1KuxKVzXsV1T+EMeLr2IgAttL/44TG3AidfYPduUuaQWIuFcXcZlo2FfjEx9G8wtsSC4lu79LeNJTOPWsvKZ98/pNu+/09MxhjVJlsowuhhkahuHyVLcawOtGCmOWqcpnxpWbRwS6WxIqDmnBAF7voTwKB3PBcINMKAAGSRLGOkgQxkqWUjwjoUBrRYdMa0BlQp0t0/VZR1mcli+DTGlKSqWb8lM6rdG61L16TLboCAa9a4MxHF+uZ3ZPEQ0WVDroTP6M3zj8kl0gbdGHE38W5+d9bqDVckulCjBoC/A+7Sea+00A3FR2qJS0T3pheKYOxZjuMg7NH0HlxrNjqR7kg3umjZPqrTDUuUiewjPcC91I0O+bwZN+Js6JOH9+Nj78kYcd/pj5kSYi3jSY+NqfCH6xSBrMzMxYnJ6dErOpwGZGenskSBLFd1UMCVAqazLimXSgrrITF4KLWYp7Fcg/qwBJUJiY8RGqG6bf2yq3nMxI1c09vNLkXDs+HLa6tKKwQ+p1BShPPCQAKECWUWqh/LwmpDS9C5x6KYSscgM83PWMBVPlAR9hJTnflQaNSS/volM/qEHYPvmwpxuqVU7pc54dnQd7CXdiuysJqo6L1wmQFtypu/NUCuRnulJK5UUlkIDM+I1KrZxkg+0E62M5+QCLAmZ2jFMf8iQhS0YqpgSt7gk3HPu8vLwq9fiWOp5t1UugRzKaZhi3bpZBT9j9gW5aCCKYciQpN12U06FEAHcSxPX/ozBpdCd89RNl/Ow66plwALMA6s64aRwGC7Qmg8p88rEPVLY7zNsPJjXS7zIYLRtaYaiLD5yKVlO9ogps8lUFp2fwmpCfk5BcBhp2BXRHxk/hylqGCe3riAJ3EEp2Mx8TELLTmxJSMaTvSzWhkdwW9LwwH7NTB/6EzcZGWwAZ8stw/rCyGiT5kvRPiIEAFwwz7PFRSosci1ji6Jm1JO8BJA/8pNNZdVMngArmvkCe/QaWX6krKKJ81Dnrh1oMkCh7tjospAIFn6Jxp6V4gMt1Ed3pQHD3LKdVNWJIclVxaQN2Q8D0zD6enh6N+2ZaMScpxfR+aQPy8pS+VHZm9CCbJ1/UvrQbdGPXAB8B2N3ejm11SEz6uE4uO2lAPO44VXUU/Urd7jalHatbxlHQ48CzwVGXOyx5cS5Ipn0sL119GlfmKP2K/rLTVophd8xHH31vzM3NVE9plNanKusbNm8aTOoNHofIVAQDcz308JyIRy8DIyKfpHLoRx3ICHpQq1LREpeGM7BgDBPGrgZSqTruDo+/HfQnhndvrkePN9JZRqwEg1Xp06DsEKcgzOYtSSqRFyeZ9na25U8YXWYs1EIisX4mELEWpPiUv0xv90ElN/R7YcTggQa52ErjZT1wO5LEWQ/PYvLAn5gcFW9QYzEDUeBFDYQRuagCqVnCDNcMbk+J96WC0ndayTQ+jFIo5tMxg4PsVmC8pjFSSwBqjcTU2EjMVGtOrovBD9Pnuhf5oN5xvgXjO3eYoh206Wi8tKVO6FA05HtUbLXCJNUyf9eJsuDkOmM7Yvhism1EJSEDDaRIlhLWhuC65KI80i3XtZSj6J4p55Xmh/PB7jD6h3Pxwn1icjQefOhcOlRG7hwL9qZMqcEbNhovXfT6TVXx8YlmnDk7pZ4spZAZky6EdRvsvlRRBS8zdBXJXbFCgH4vDQPC4SIFbgYaz8fSwI1Yvoinq++u9BD/lI+enLdoyWJjbd178Jj56vR6fg2dcHmaqpNwfLbtsKtbePK7SUwn05BIM2/tsWQSuBiw6zkBpAyynWWDSVEMUaeSaWhV0mdnAXcc3MHg7ybPvKkD2538JQupcrh5PGPRqQhIPs/qIYlJAxArL4BLaoCQnD0GA+QqL+dYMBkxWospXQ/NTsao3P1mrUCRoJIkG4ZuqLiMR5Mm1IFZv67otXBLap7KRp1Zg6OdqMIRE1MiKppud18Y7q7nsWdM4YFicgOu3OQNTdNkGPKlQVPRx/A/2fnu9JLfcOM53TCsOb3nkQuW3MfMmx43vSkwMYtHA+1V4xTMox+7GEz9ejZKNRdLi+/Vc1FpGwiI/iCi4ibmNQvxrOuo4ncSvcTGn2caAeMw1dWPS3guhTnuBmMABJiAMyk6W7kjfEt2wmYypMNdZdTdm1HF6XXVifeMAA6TCTBavkhHjz9opiqdqhvcZRBhFZeiZtoqexY7646/JEaZYrakQsoK9OVFPMpcNqGWOmP6q/u6W6EzcEgStlOaNKniAD6ktSc5yEfunNY6MTEe7704HffPjcaZsUY0h0acB8CA2oDJnz+FFkrXB2AKvHwfl4ma9Y316G331NYjCsMeR5VXlUvaZd2hfV7YXezKnu6Y4xMQSft0L3ebY1ZMH1gmuJ7oWCrjeMfSt7/slAeTNMoH8sPQRo+89/6o16tzSSoj/ze1veioRm/ASBX41PGeBcK87wNnDZyUEPqjTqQ+IEY4qrPiwGG25Q3wIBUqJgNgEK1PFPyVl3tAORFrb39H/9llkIDNRizXnUAyI1Z5MmO1uLSUK/uy72zDQLgDchVVjURMemi2ByGN6lK5mISw9JEbiCF5QlraKCzqmRuOqyr7nsYefMUPKcRleklKH3JIpcpFR1SYwoDWBR1JC/FCOvwBWrs7bI7rPLegvOmX2bFxuM/gjN6VOIKTAMQ0uSsH2P0MABlDDcXkaDMeOjelayY36EoNJKq/5wQIXQ45qR7YvbaktBhPbWm8xCd1+DIINKC4OUmiBNzoeedH/qpqv+yljbI+hJWr7FzF4H9kiOz/efFP9QdE2UEUk/mSJnnlHXe0CdKnA0ppbY8qb8zcadGgcSeYFP9NqXpHtXgDRpV/HGYoFT95aswzea4UjGGi4aN/chJLu+KFgNUCjevEgLzq0vVcwuezVSABIdMTFQGG3FEl3Zvr2bsfiCF/L/JWZcIP9cVfH3cLRPAGMOtLgMczYnCmPApQPZWsS/znHrrOPjY9ACRPQLhh1IiUsR8WKZXjDjei7pQ/DzRJoJcGhmkYk1BEq5V0IHQWTJdxBp8Zpaq78uEMCj4w5rFPJYlMAYXhq4AHiucpbWoBs4jBvO7kTbCSODzr8qIvZVddCyNOjTfiwfPT8ciZaamykkjUR7/8ELXUXNITTem9oRXSCXW7vaFxE6/Z7GkMan/qK6BBe+iiB0+y4Oq2y86NX7YjobMOxd7nCxncyrOikhhNlM/2s40H3VMiEv7O9Ch7cctn2sWzw9h1FXPq1FScmpu6J6remwXTHVPizOLBHNRMHa/VvJIyFbJ+i52f/EvFXXnfEzCYJIyeBQTGWslcusNGDl/yTTDBTKmqVXanl+MkVCbspAmw+O4sX9BjirrXO/ZOi5I9atDsbVls1bDJ6p33vMmRWToA5DAKD8hyDUmsUi4ByxJK5SkMBKj6DKJbNmyOp/A/YAxF2XWnmvZz2kc9KszBwq3pq3RQrxKweVQyu7wpF0yfFRjSHTWSuPbKsgIppcks38OnR+OjF2f9ZjAiD4YiKLOEoqLLlsXmH5Mgw9HZ7MXVVy95O5bbSAE8re7OVSVTUOK5lPKDb/NZdhJzeml4xi/9/3TjZY0qKiEJTvlIHDt0piPOpPlf5UVgO5IH8bJDgz65DSrN3/rbvyZNgS7pDvPWg4nxEgUqYIKRPvIRDeJQgWRcFSpIbw/n2CTRMEgV73JAPSEJwtgud+hPsKy545APdy+IKmghPsEgmJnbjeKc7ZY7Idxf99NgQXfl9pLfpJWTdzwwxqDnhiEpK1XylLjsrFcxuWDpxECeaXAxG8xK4w7rThjaxvkrNU+UqBKUDhp5ZwOZuaIKprLC0EOSNACF/Ijn3p06+dIzLwwKDGVjq8sv5iTtne09b8hFVQVAG5IUm3ykWlIXycurEnvbOfs2OAIo6ZWVr8ruMRRbmvQMYDkW7OLcRDwwN+M1NG/qVRgMSx5IKQg9IhrQOVGvXm/Pr2VsbraVh0qlMkFzN7/suahatY9Tgh5Zfwz18V1xSohi0q0y0A1jZuJZN+gNCEiOfPrsayoqvp6raGnkDsiSqXQlL2V4TNL3Ix995IdUPZk3vBuilOZ1G8ZLRX3BzMyMmtHcK6kBIeYAQOJyBQrRkuEgEi+nZQVRwPTTc6oG9LTqYRXXRMOQjy7AZmDhV6WH2oPNUsBEowhKzz1m5sozIXd627Gxuq74gAV3VBcykFFAyiYv+3mBVkxfkwo3LLB5RkzMbYZUgyKtYMiMp0ScEOXUn8oHIAw6hfVUtu6UxY1dGEJhiQcTpKoodq7i4MWEBK/Xs162p15/XWVvr2/G/MJSPPP9V+OFS7fimWcvxytX5uPZV27EpSu34srlGzF/43a01za9wItkNl2UppJz+pTB9dEFYMdbI3FuZiIunJwUUHiNhnJm8Vg6oFWQwElXps4HY03g3VjNnRBEgGa5wK429voPtIHqMnScuDvFNFZvTZE7TcVSigr9oFVVECck4wD44Q5PFA8ZkoPutIfuRHQ9FI6y57PKQRr6M3CrCzX9wx/54dcyqvvrNncoiq/HnD179h+qIJPZ8zNeGo9HP3a/enC2tGcF+OeCU/F0IKhok3cIi1XVds9m42BZYYeqKOt0bHdqJqABAiMqYCFOrpMQNtODKRlTHOzvmplXFhbj2pVrsSKmRC3ifR16/vwkC9PDUsdYW1Gidel4ow3Oc6j5DAfejvWZDLSvumAkUlH9AIZVQJWNO34wrc9oGBpxHvT2XNQFBqaCNKCNyk9ZTQ3ZXV+podu9nheUtzY6cV0AeVlgeenSzbhxcyWu31ryhwNuL68FX3Xf3Oq5Prvs9JZUYgqb9L2orLShHqpbsVMAS2OVA9DyguPLt9fi6tI6/Zi1DMIiYUgHMGVjHUSTFxPlNjk1HqfPno9are6W4SJBwpc8uLKdsKdr8gCdSIbIf0SlQ876Vw78KctsE+wFkIQxnXguwSlgP4wuAGeTcWzkBA8BfuzFkPbt2yvxzHdfrFzSvNHDVqoWff1GPdod46VxDWQ5xotCHyufGkXVMmNzR5KlXWjQpbtuHktBQPlw4eyeROHw6ufjtCqrap7+RWTjjUQ7kpZulLQ5YdShsqGV3QXMWhWVoYDPRg3gA+3FhJ4K911AwV71km5IgFGBgzW1HOoMaBAe0dFQbPdgILZ8V5qSbFXtXMau1DAmTXzkliRPfxcD5VClD1TWvV43ep2upNFGXLl2K+aXVmOdD6h1d6XK9cQMAwLajgHMKxwz05MxMTkebKDlbeFljQtv3ZyPm4rblp29j0gi6EKd81JdVbb68HBMjtXjPaenozVSF21EaxWFMLArZSYcywH7u5x423M5t1XGjfUllZ3X/1Oj8CIuedA5mFYAiatIB5wTCDa69e0VbYvJtqxAI2dAggscizbDnbZKDQGfO9ucm5O4wyg9ykanm495ybzvfRfvyB+jMrwh6fSGJBPjpeHh4b9RGJfM3//+M/HgQ7NZOBnc7eenLC3hsqCoUhUI9JhEgi7y1x17ktz1zQDcSNM/+VdxGNfYV34MxN2TkocDZUoc50VcmHZlcUVq0FW/BAiwWE5SBNk1kPfYQJJM0YBqqz4YE426jx5mzORjttTj0g4GGb2v8keidTR2gflW2t1Y3ezE0nonFmVfWdf4Rfmo9QTm3IC7J+DwYp3LqEhMOqCyePylcClJBS7FY8G2rXR6isv3b1lwHW3WJTFrMca5fHNTMT0xHudmZ+LkzHhMjDYkNUZiYmwsGs2aJRSgZYyIhOPdKXb4Y5KxTUVdMD47Hg7i2asCbYczPJC+MCtS94SXBkgbAFJ3dlNMjI/GSaaVmwLxUDXekD8t7/Z3AyppaOq2p02rNiqmb82ypBf8k3GyPUkxf4RRK6RdVShuyUEY/pMW0QoP6n4sT6dEBranoSNjf+a3vvF9d7jFKB6HVL7uz3e+ITBJ7P2f1cM9WlQ8Fi0/9omLcUqqHoRGGhUiuKD6l4TJStipqoj/HwtbwJK+eMm9CosR6/nCoHNnmnIXQ5ZBcDGZ5glvgzEQpTYt3lqIa1dviJklERAZSopxhMFkgMNkzOAdxqSYBRWPU4Z4VYG9eUSgjrwpSwfMi4Qb7V4sA561tiRHx2DalDv2ja1OtLsK0922Cgazkomn2OkZAboKAIMxEUAPy4wYOXFxLBf18mddpBrWGw1/c4jXzmHs8fExAaflQ1xIk0mSsdHRGJ+YkAo26S8btgQgALWzI0Bt99Qx1Dz2M01UWffSGIHphMqyrnLeWF73ORCUlTMk6DyoM+fpma6iD+mMjTXi9JnZGJ+cEeiGJYCR6jnmA6yAyW1USWbqx08Vdr5+sn+6u/VwqJrcYOTRHWMJJ0Mnip2wdieYfgomUrpuBEzVEM8SrsRJsDqQY2ZEeOB7T79kda8Y0hKYXvchlRU1X5+hMG6ILI3N9FTLDWMCyt0Vw4PC68aAFORb1RMXImxKGn0VC0ZKW8aRH4BlOpt0y2UQKWurXCaK3ORQCHs8LG2A9ODVDL5JywectzgURExKU6K6QUDC2igJOgPGB5zp4OOyRB2YHXq7zsqHN1BXNMC/LaZbE2B4Q5fFWbFRtIZrljIwodeTFL4ntW0HRkVN6+wIWLsGV3klnLdZvfCsevjtXMVDIlAOZpjqkpBjAgUSkneWWG/al3he1phpZW1D9Wr7RCW/k6U0qev+7rbKMBwtgW32zKmYOTVjBuYYNqQjIhb1y+9hqYxIvdNTjfjAmYmYG2/GsDoQtlnRAUAr014kQrLxaR13nKpXd6NtqU+bki7ATbVO9KLHUezkFRMQR1rNz07TfjB5jrOI5/g0BgZHmeNaB7cjk/yQTvBe2p2C3fPnNbvqcjolIFbyqzqBc+dn5XhkFPatU/PK5ENhQDZKfvoz7zMD2Lgmhbm5pyM3GBXDf4iI26BagUpjTGugnVGTyZUADGmDXYFY7yXF0mPxvwTBuJGqxt/b0aCcgfz2drz6yiX1OotWpVAWiMQbpdt6JkUiIHDZPoRk8nnhI8Op1gm87nHFDHwcus24Rc+MQyZazTgzMx1zGrdMS/WZmZB0GG3F6CivpAtclhp5BJi6G5cvx4rO1enzQh5v3rIh1TOR+BFe4XxopAJDjk2pYDcW1uKV+dW43e7EtcW23ZCGy1Irt9oCVbsdI0qAFSPxjqVaozVqyUamADelhJ6UKG3lne/kIkBcUZorPamj6gCYqEEKsrUKgLeUBjsm6gJ5rTboOjbHpGLOzFniuV34r8QNVo2zyIhODx83MnnLz4FkHNa+2d7+4eV/SSfyljNWOStsIiUvpUdYg7Qf5ig87s6fMMqfIpB08qj85UBw2upLf/yEtJcFu1eG88hf9yTEGwLT+fPn/2EWiGLmOeKffCzBWwpHaSFI2rMCGPy9DqMGpGfjcm1lkhBVrCp97E6TMDwXKziWJdNC2slBdhxL2dzbKALM35PkWF9bj5dfejW6W0z9wmRM9R5G1y8FEody6pJbszbkI445ZNKMbkZCNVJakirbGovwOgNHaU1PjsYpgWhW18wk45ampEgtRgVGensAwevhABhQIAl5g5Uy0pOrhpZi7JfjfEGm0WF+BbX6yVl3PYVDui2stOPq/LJn3Ba2duLmejcWBKBFgXthczvau4cxL4nJGtTmRkd5dlV2JhqGYoj1JuXGHrScXcwJCBBKh0DHAF33lOetNaUp9RVpyvtcAH1M9YGBRxstdw5ISVR8Psg8IjrMzJ4FtZ7hNCMrtyJNeFKF5aJLbkeGNgM4liNY00XtIEf+bJIX8qG43WmSN+70OopD3sVQnsIjfZPFsNmSev7d776gThUm65vff71gOl67P9PwMmBl7ZuzZyfNgBTYKhuF1A1Gt9WMTsisGg3I3R0L0WT3+Q8wmMKikqEqcJmIBLD7gRhRaepnCad0aCzuztcpVRfx7M6jmJbNrSKS+kmpTmKqKq6ZmfLowgAubDmlzJuorP3AEEikQ2/yZFKAMcy4mGhmUmMWMdIYjKWisCaEWsoER0fSomegMmOndMVoh2Lq9e5+LLclRTZ6Gl/txoZAwNFa0ImZOejjd7KUZ0eMzSaNvf2BWBNzXxGQbq51YmXnMJbVKdyQbj8vNe/aajueV2/61e+9Gj+4uR7fX9qJVzd03VqL6zc5BOV2rN6e91fUlYFURSYSRA3RIDUKxoJs7B2MkxOteP+ZyZhqcHaEwqr++eJktie0atTrBt3uzkFsbUnF1Vis02lbtSKMlwtsV7uhvupOvAQSjcJ/0nMDmebFGIAqTLZ05mc1GwPIHEVp6SKXCoZ2N0jECvCM3eVR0qYNya6AqLQ5psQnAB9HowO5y7zunRCvG0zqwR6nEMdRfXJ21L2/pQQXP9UmSYGbiOlFPFSbvTghZuNEH5OrIjIVz3EJkqYCn2tYEQobFvIFuFXcfnwWVWkEfIiPv/LhlQsYnNkzppn3dWf/Gck4C+K4PuRJmllqUvJnWQSmHATnbnNm5HzGgiQOC5dsSaLhUIVuL63Fy9cW4nuv3pIKth7zkgxLAkp3Z98TEOtifgXzVDkq2eJ6LzakSrU1/uLgR78MSK8u5mbP34HIsSuG2VEe60qL9aSegNlW/ZtSKXcB7U7PL/NNjI9bSo5JtRwcacWTz16JZ68uxbO3t+KZK8vx6o3lWFzeiA2NGXudTuxsbcV+t+dpbk/cKD/UPN7D4rjlWU4yGuUUo4a/8EFHh7SDbt3trunSk/qMhEay70uN5qx2UUmkgheyDaANxlS1XbROcrqtCi9JXuuBOLoRtGogSyhCOkICx8/S85PPxANwr9sIL/zynssnGHit+pGs6uLTfclDhjI4LuXQdXJm0t9dPm7k/rpfFnzdYLrbMMNz3/kpF8JShTs/F7YiKgWlQri5dytVBDhYoBqVQvVLRqaCQIxQe4BRZMmU8+7YVfr0mJjsOY8ItFcBaUdjJZjBXwWkjARwOOWA1BGgvI8Od1xVBl6aQ7VzOfRMJ0Fc1lmQVmx8pVNgCpvxyjUB6anLt+Kbr9yI795Yih8srMaTVxbjZY1t9sQE28prXwm1O2I6MeGmGHNFPfo6kkvlZtIcNdIv+yltmt/T95LGTItv9roa16H2qbEnJuLBC+fj9OlZH3rCbm3We5ismBSgHjw7HR9++Ey0GQsqfnv7QKrgdlxf2Ihb8ytx8/qtWF9ZtZSic2EWT7pBblUStzEjNyYV1wvU8uFTn9CaSRdUH15Z2VLZeIFxR5Kd1zHYabGzueGJjzRqKdoZ+vFz++qfTd7NK7pwLva73ctzBqI7lh8WTBWvPNhGHF/5nL7ZjjZiKezQN9tW7pUXgQHvxPR41Dgl6phRuNc9CfG6waREP1Uqi6Fn9vHHRyXv34+Hk8UMiWdheq7crXCnG2F8GImfAQvNrDBkonB+yZA4MIHu9D9IPM/6VWlwQaicElbDy+6ZQTW+JR+GNIpe7KQVT4QVP7t3zh3UqD/0iEyX84atJJLAJ36zO8cpXxaDfvvlm/Hs/FrclOp2XQB6QcC6JPXqiqTBV35wKW63t5XSsCSP0hSAeXViV+XoCCic/Y1U9aGO+nlxU+VC8vEKvBzs3xU4uNdUzo1bN6OmsGdOnoopqZv3ndSYTeO1i6en4sz4cHz6sffEb332E/HRR87EqZlmnDw5FjOnJqKlcQ/qK0zDxlqr0rpkEQ1EZS792PlxcaYVA9BUtGViIcemzLAKWFLxVBG/BrLd3Y319XWNRTdjV1LLRDSzFraiTakHJM/25eZxksOoI/EMm7tRIvTDihJYzAuYjP0ahvSqX9r4fxQ6bVXMCkQGkow7+Mqd9mlJKjHWfbPmjYDpDoSOjvL9IBFBpXHRIEBV8ePGlancqUSOsdKtuOcEgEPogTApjjEJNgigonJ3XPwyPj8im4gVkQjDK/XuIRV/jyljv4qNDq8YpKkr0yYp8qdhWfPJRVkDCcLrR88PwOTtsVtXad1a3ZT0WYkbGsccDg6LcTnBlqIcRkMqV7M1KulRj8b4ZJw8d0bShinrfY1F1Ns75IB3gONOIdgXxxoYDOwxlPKs1Yej2WjG1MRYzM2Mq17sjujEdH0gPnjfyfjl95+P9+n+2Z99KH7pI/fHh98zF+dnBZ7xkTg11YyHL5yO83OTce7keJw+NenPqowqLc4pRz026SClkMG4VFVzE7BozSdx9jj+TG4sTrs9RCPUO9xUTJd3TeO2bmdTHRedBgSgOv5XPWOv2t4O2POCBrSB27UCF7+8Zxs4GKaKQxqlnTODDM+VcbHKVoXhv8ej2Eu5qqtvFIhn4vB+013m3ksmZXbxeAHGx+u+W3JQENmpOiQklAsspnCPpobImBk2AZXhYHgmIay2VT/3klUYekUOQbR045lwpKkGphfHGWp4gqKy864PYwIOjwQQqHswaB5UoiqrsISHeN6OglHcEfWSvFVbZriQakg/xhR0HIz3UK2WNzbj8uJKLGksRDpTY2LgqYkYUa8OT7AdaHerHRpxxMSImGJ/R/kMaYzR9c5zZtXKO1nDGgOwRYexF2WGZt7XJ5WSxdHWaDNOSfrwfaaJFp+xGYkzE7V4YKYW56Yb8cjZiZhqDcbMBOegM3ki6SqccMZ4XUpkDemiMlN2jvVC4pXvOlFPdygACSmlMkEOvj9F3Zmj6fECpWjOplfGV4A/6Z9uXt+SZOWFQb8pDI1N56Rpcir/jxjceSqvMiZ1m+rCP9uEdacMY65yNNmdXuXuDpDnOw1OTlv+zlp2uM8dNgmRVhWx5FcMtL9w/5nq6ci81uTba5nXDSZV8I4Ep6dbKmRVeH4qiItYVRDiZY9TFTgD2t1W/esDSHfP6lVExVTBHS5BKfDIxb5yhEj8aDzbFY4G3lHPiVQie9RBJg62dcG8ngXyDJ1KgaQhLRl3BmI2emOmsv0iXUVjekekEtIJQCiL2JAUWetpzKG0piaYLo7Y0ThkZnws7j99Kh5Q7/bBB0/HY++9L6bqJ2JLjDY9Mxpnzp6KcY1tyMNHiCmPbTiWQTXjPIGOMlO+7Aio367CHXi6/syp8Xjo/IxUvImYmZSUaXBuOOmoJirXgVSw7XY7egL7IWMbFXZIdfPePNWWkdCQaFDWzVw32kP+7qxMy2QK6AWgwdgeMyK0nMLvqbwbm5tuJ8IiqTrtrehttkX7rsIk3ZUN3Op4/BGWiwfvMHe+ACiDYe+r4TLmEpXTrSw6wDcGiJz1P40S5HeHIT3/sCu+it7nQbmSEjHy+ciPH/Qo574fN0NDQ/cWTHcbv3YBZxVD4VQ5L6qq58ndEHISgUQLEwFiOpgC7Z1g4ItacywNNyaAIgLPCi8raaafWhYHZ1WFkTEAiaeekY8+A5S+2qCG8/kGDg9oaEimSquGUAMhBV1W/Wds4rMeeK56UCYg9gTmHd/5IsaAv3J+bno0LsxqzDI2HFPNE/Hg6fF4+Nx0fFzjlQ/cNx0XJDk4o64uaYKKiGRgXMap5yNuQKTIoCTTTjVZkrSwNITRkCqK5099TjRjZqzuT3tin+JZgOIznByQubvVic7qanSWV+NgcytGVN6GpBD7Cr2zAtVVNSRdaAVNqaOlMGUxeeSvHwwlOHmDMJMknD0OqSgxZETCWrIrLGtomxsbntTY7m1lW9AT0dBOkoSJnvdizMzOs4SByek81FaqfzJ7plF4JCVZRktfyiO+UHiurER6GsxK1zdiqEMyS1TG7V/K5jvXQTz00Ll+OxQj/3sPppI5htk8F7q4mTiy85g1cOLUL4mRFQMofiJoVX/AZxDqIh7+DHBpLP8qKjgvXdzwzbzzDtA8/U48MRdqIIfuc+4CLwJ6kZLQpZFVpgQcKTD5QD54UMaUkJKXSjcBviugEnxmvBEPzU3Hhy7MxYfuOxXnJ+pxWkzOl9RRv85N1aMl1W6QeEoBtaoxPBBNoUhKoGfRWAzmtQd2FlDPouLxvSg6DSQJ6h/nm7MXj4Vdvp8LiE8wkbLTi71OR+pkL7bFyFsC0fZmJwYlmcZG+MZuI1oKO6L6IFGzt5VsUgV896A/AZTrPxjRUe3AfYRX3sWNABlG5APTKlWGUdmYfGL8SXqMA9vrG7Gj8nCeHh+Qg4Zc2V5ES5pj7MS/40b+Znj/zzjKPfmBqNV1FK9Kj5tRg19ehYcIm90VaWOy/NTb61mFD0qaisjvNQ70J+y9A9Nr6YxN9bZVh5Gm6sVhoaxYPrs6+CmwZ+eEeh+gQh0AE5V1eNPAFSpxU0LJvzSG0yFgRQjHVeOKwehNSBdE5HhK6pJ+qCGclQcTOTkZSyr5JVFlc2PSFystQKQ8qBr+7ABgG83M6Gh+QV3XeQ3oHzwzGednxuKkgMTHoMdqYngxV03p8qlN9rexXsXYBQkxIp2OhVyYz691sNJLvXRBxy4v8zGrJxoBaiTKmKTOBLvEkW4qyyAdgOp5QmkMMJlCHI0PsbeU9/jISIyyJ09lRp0cawpUuur1hoAx5PowO+d665d/6sj0TPvkW9AHUotzsgZSA0YI5/aQA3RmLOd9gKIjnUBXQGaXOjN6+9IMFNp0NsPqT4nnXc84kVYxthNMHpSDVrU7d/z0R4daOYvnFa5KCyfi8UqK6yM/3EjTF/6OgyMX/KJ7ZVw+h6C1icORdaN4vSnzusD0WmZqulnFRmWikFlK32mFfPBFcfORZxVcvZd7MIleSy2c5Z9VopIObMZC//ZrCQqXaRO+uuTPHdABMo+LAJPAw5202utt5Q9oYIoknS8XKgmOC0kzxY6bQSx/Jie8fWZQzCzpMKLyDjKmURjhQ2OswZgdb1kSTEntY08fX+njtNS64tUUhjWpHalxXWa7FJfxEgDzZthKBaUDol6pxmh8gzSrjUga5YemOU1orKRLOZA2Ak9L90ld4wLtqCRdfsyMr6/Xo1FvRqPJ950aBoT3zsGApp/yo+JcohvMBm0NJtWOL7T3djX+FKholVwqYOyUEp4JElTh7iafK+Vj0nuxyVdEdrej091wHaAvcbiTXbZRlbX+FdWNZ/InrMsCP5WfHQV21TXBQmSc7HFk8FIi5auDmRg2AqsdKYQM7Ya9lMH85DD4Kw91OLz0+GbN6wLTaw3AOIuAIvQLpT/GSdbF5WE/rn5F+KeKyII7qozHQnpCYkHpo7TwwxN3AJXExyWllSP2w1vdUBpJ45RMVIx1Ka9DIYlgVvvCHqRT5acGdIrOAyYScBV+UM9MAnhaVZEYv/CKBEBVQNUVKZHlZiKBt085FB8pxLunw5KSBzCkpIfP7VMcDrPkLV5Ut4akjYqd4xLyE7C8Qq+0/EE0hWWsw6ZSgIWkMkBVmAGFG2BHt8qIKlYTWOqSSt7VLanhT3QiieQOg6DOUm8F95XkSxpiSkflXSFKX2TwleMR2am/iGvpj7tozYwgH7iD7lzr7bbC8v6Uxk10fipjRdlMO0vgC23AtPdVtYPzSv/jhnL0F9xpCNX3jo2uGNIX4TKHjO+OQ+6pris+HTe+Brq5w+EUpLLLTXHYpZ8S8o2bNxdLht4TAlB8Fxxb1sP3QiATFTvuIgoGWuBgBpcfDGTmVqPQsAZP1cuke7r5rvRs93MCgLSIB609lc6r6krUC7Vi1vLKBkRz48C0/BTGEkxZkQ6bXvnYF40HYZiq4FKmZiSvU8kPpj+UenOotE/sSc2SP1KIV+SGlNgQeeGPhFTafNOWGULAzRl1SBwfpUW6ctvqbPv9KJ/ww4XkVicCwPgQ2pDAx0IuHzljb6Bn+pSHjx7ThTrJOIf3olp8JE2gYt/dIAdMqp4ilWkFDfzDgSfd+4vZooPHT0rPpzdJbVOWbhvLBaGW9uQZVRgCwZzsLueBcVNnU2Mm1XvXa07ype249FMSlvRHhnjqCMmyagcCuWQqVwmZ7sUcldt2eRHXHWxVJ0CfKdEJcmWdXGC5MYbGOE8qU6VpIytf+zA9KpNh4n4//DmGHP5co8JbMpVGwDBtynMCKjMt6h4Mkgwvj+JfhSmdiuPqbuA4jJ4cR3GJr8Z3O0EWuScJaJCBBJQYkQbLcFku0ofhfVacmIlpcXYPEMZgg2Eog8I6b4jmbCmv1BZJkq7iOLmqrIQhTffK8mAigtNNKYMZWmHYmVDXnRk6wJcskdIVEI0MDpvQqHW5cIi3KQJOzbwAnPebSJdJCiVlyQQwkDi8zsDqPIu+dQNHAANIGiMBHC42yTL1TzheuWAXunthJea6qvyWxBSBfxSjujucAQWNNC5irFcX6FVGM6SMaVAxN4A6IR7gS+6oepsbm9FZaxvojJuyDbMjrcghO/yR98LcppYc6R54NB8VH1lS09ETPCK7wUJ8eMNOdMaEPjK0sF2qfEibi3rkYrXc74gDTcj1IMbGm9YG3oxJKr0ZU5WFIuTuYNt8F5ldVz8TUIWHof0zcGRwJiyX/Lhs3OCEISyXnRwvn/OiYYmTK/MCEI1MQ4rZMRBuT72uP7tJGkrTejWeNBgJH3+BShe97EZ3NySc3FB0CjA5x3/tCGgMzHkRkNk3JlKQDKhYgMjHflEEpQOgYHTuTFt794R84MldSU1eZ+dNWnYQYKARX+fgFNh9pV3qiIqqAkidJE3REGmn+gEaXtLjUzF5bp/ywK2Zn/REzfOmWcojP7OW0oGQlArAwpxIRngqxxHQQHeVlTRPtcbjZGs0Giw6yw0QQlsAn5M5Gk8qf38kTrRgep9XXZDEXHx2xnTVXwG0iaoreSClnJuhqi8/Sxl8dU//yg93/6U/Zc3/+jltGbyoi60ZrsTDlVAOqivhlnFtLx4K25Cq92bMmwYT24mySBRbRPBFWSigfKgDFcFdxPNEAgwtNz05ju1+1qXGMqAUGaY0oAwUbtlzJ6CqXBQmpZMDuEek1ydNx1d+vKrNKwIuB+Edn7gEUDIy2RMTl/Qitnr5/hD2TFoMrsszVwCYpMQcgJU4bE31AF9MSySkT6pfApSkBEBi0ZWxDWzN+ROAiQtwsj+vq/Enb9/udHUJrDtdPWtwv7m2Fu3VJddhn53a7a3Y0UAf1ZWCQDf0JCYXinQCWJQvJQ1lEmAUFoDQo7M2SMwiOaCrjemiKEpjZqIVF89Mx/SoemlJR+Xi9TVox+4SpCRtxdcQkdKohPQUSyvLwYExIkeqj6QNkZRuZpF5cHebyED7Yqedq6DKk1LK0DZydLjK3YHcMeYP11TvHLDyw7UY6nz0S+NEqquKpiv50Dn3jcp379eZjpvNdtklnAVyRVwDKlaKiBMPNERyJ3TDCuFsqsAJuCqcAlmVowPFTfGpaGmEcjk6/2SHua3C6GLgDZPQW25Lf4dpWHMijCcLYHgxOQDnMyosQJdydHk1osMuc3py1JlkJEsp8iQYWUPwA3ZaUO4srzfCKhHWcRjj+IvsYkZeW3Avrl696xcMURUTSAAXSccxXbwndLgj4Io595lqFrh4baLb3hCIup6C3lxvx/bWlmfOkBKAPBlNjC71KqWxJJgKT+OaJqKh24dih+oMEfSH5PMWIKWDQ5n1YnfGRGvIs5VIXjoE0qPKeR652oQH6q30vU1LtOWDCIyXIBoaA2NX6KauMPOCbpQks6mewTzjMYCG39FFnShnRpMbPRRxq0tOLpfDOUh2cJluuiGdVTq5Ec4uCseV4UlIT3bHlHMsiqnKcm9fDizMe7exMz3eMX8zmy7rxr7sSmfaD8eNCtJbmwF1eWzkxlfBIIwSInwyBI0PWdKUdAxCZUCD2p805MU4hPPjeLktG4YSpNSDvMQHBKgwbB9x0grU3Tv0O0cw6Z4bgLopPflzuQ4wsO5WoZT2AJJH6TILxxZ+mJE9fv58p4BE4wCaNUkbxhjk40kMZbq3ywIt50YoHHSUO/4GPufuDXCaakplGp/X5pFi3U7POxF4BcKvQfjaFiAFJApsOqijULncMWWi7jiQUtkuUCRpo1tVF0NQquV2nDk5FR/88Ifj9KlptY/c5MeOc6Qn4EE1JT5qMPTrCPB8L5jXXxTYV1aXvMglr4pB/QgYKW9xK+2KMR9V/tSf8HDK8bJzJwr164fRRVRr8TIKhW8+yBy3GYCii/P6Ec3rBtPdxoV1AShq9Wz6ZOOoWn5WafUvw5oR9cOv7wYI4FI9uNKEkZuZXRGOAOTE7IZJ/wSQJQOggpgyPNNr8xoys2Q+LZVoGdWNZqapwrNu4vR0cW8zu4aaonCE4MopftVND2Z0gCTyYUe94ghhJgz8zhMXbrqIxnoNh0b69QXFQwLUFN5bl1C/lCZlGq6N+MvrgyP1qI+OR2tswmtFY2OTMTo2HpPTMwo45ANUmJbmCC+2IbGdp8dbrwIYLzKyk4IvC/KOkafzJRUsaVXlogaWPYppCnH0jJOYi3W0j3zkI/HX/9bfjve850G3iZldAQATjIzEJx3vhVTi7M5nWxHSDrrwA8jWFtxlViQXjckOXnARZPdN7uRRytW/84/icSMe/+RKZ+1fFa4KQkS50r6EBWZkmmHuNHIjUjJuPivuliTsmzGvC0wq7A+JOdaZsvDZI3BZB+enytIXwty5Ixyy8SMcFYRBiyXjQqAkUrmnyTjpBtG4e1apcqNxU1yjXegZmikczMTXGoiTDIQ7KlsCD2M/XYxtID5BkA49Xsne3veEBAuYElZKW3VhW42jZgPyYwoe8KDOMQXufCi1Avr1boF5cWk1Nju8xCdpJXWvVat5Rs6nwioCd3Za8HrE5MlTMTFzMprjk9EUoBqtcUmTuqggqdeoxbAkX1cA4qPNecqRxlhSGdmBYMmEVBXI9hUGcLHFB6kCF7vT0hMA8MymfkgOypsF111BoOZJlWX4xE6M1kTTg5ydIwz05k3fqqKmHTtPBBu3xzZlAFwKTn75IiXagcIo+VxfVM7kqzQyVz3I3Ta3KfbKEKa6cgKp+GV4F0PWLI2stuif3KiHcyC/ikfsgsjKgDKZ3iHSuor3Gq+uX6nuf6YpObxhw0KkFy7psSC0iJaAgiB6higQ6C7iYHM1FARLUZUwGTzjpUSSHeanQar07aZ7CXfkpnCoSDLiEzHZts8oYOYJyeHGkJ/TUZruqQkLY7GvU5Rgehw678i/q/qx4q+EST7jyKKc861UZcKubvKlDh5vKJxPZGXSQ2URq0r16UW73VPajEXY/TDcn9YuG2rzOOWcuPDuAtJTWXi94eqlhfjaV56Op779bMzfmreUQa1izNWRSsfbu5wjwesQe5JCqHvbitfT5cP3kQyiETTh7rGfCmNJo7wtYWEk5c1MHuoxewhHW424fftm/Ot/9b/GpStXPTEBDVkaYNzEcgHT9Eh9SMTRZUgoz1R6PJc7PqB9rh9CN0kzXyoLmas8tDPpZismaDCmMwQlLA6VO6AEid6ZTix72iPjOljGw+CElMSvpG2/Klw/enXPWWJK88bN6wYTTHPc0JgwGOaobHrWVd0cBwLRbEfFlhEl+/W2yYqWuhZjoCiNQgTeJaKiZYCYYNIFc4gIli2yM4XLzgLOKMAAoKMMKUmWSDlK+cjelXGTgaEw9NbbEkduYLlRTbOe/nDlmU6eFOTt/XZMc7sculBpKDvMtS2VC+b1qa0CDFRob21FB6kCDfWM5OPwlI31rWgvr0d7aS0WrtyKV59/JZ79rkB0fcFnOPChscZoPabnplVojioDMIBqz6rfujoPDn5hPAWQABcdDNuZ6PwYT3H0GVd+FEB0AWWqRzKc5IvKubjRjcW1zXjx8u34+refj8WVddeT+sJs0Jfx6Eit4Y6E+DtKb1P5cvY5NGT3PpHoLkib2E7EobnKc7qloW2Owhw90y4mfrpW6WCOx7Ypfro5rlGbcWEnRyCMr6osFX9hmAw6bvBTfvd2AuJuw7FXOcagXNwppYzLiJ1LQFJl3OObbbnko0akZ0TdOh4/k8jKF7dUySqwHXOvSFSlkb0J7uTL5MGW1CreXgV4+FMm2h26wT80MJKhDNIBlASJSw3zc57e/r7KLmSRbE6mEF9lkL9ntFw3ZrjYssRalFRfHBQUiUAPDoVrNeVlSYYKuRtLa+24emtR981Ybnd9LsSGJNjKeidWBKbV28uxPL8QPQHk9OxkPPjAXNz/wOmYnp2JGV3nzs/FzMkpqX0Nq3xbXdKQWivQbAAo2elIkBbdLhtRU1qxKXaf3QlIMYEfKeXKqVx0Jsx49oTsJ16Zj3/+1Rfj33znUtxabpuGqapn/VGnOVQFFX5AktYqMHRSckuLSxq/MQmxk0kDJgEUO8av5yglBIyluVtRxcAuenpB1vGqO7xTgYC0oK95gauKe9yQTVWlTMvP2Yb29PPRRUDXzA8RqytrvmPI442Y1wWmvb291xwzYWBi+KdPCJc4Gdx27roAkAL7MvOr8L5wI2RVGQz+ZVykf5Y6EK6oUn7WHUlUKoBK4SlPue+rt17WOAVmcsfrcErB+oVApXTKWhAGZum/UnIgxlGFUGOclxiBs75hAfOet6PghhIHmFEZqQcSUQDyS35Iqjz3jvMeGhrnSNtRz90x8/uL6tItGYOhit6UJLqxshErG51Y50U79focsDJ35pTP877v4uk4eWrGb93W6jVJJz7GPRunz87IXpOEQb3aNojaUvOQUFsCE2VgXQs1kEkDpJPLWdUtDwEF6KKOiME7gB2V78nLy/Hcra2YX+u4jmY407vqdPRAR0HZ2UHOViaowrQyX+3otDdS1VU7+jM29GLIeVQzDZxocTcFbSI/2CY7TbW17AUs2SDK2Gpd8snxsY98iJGP1Y07VocniePGScq3Ss97/Ainm3NXXitqhzdrSsnesEG9oGwukGtAobhUPQMGd8xd/hhFNK1kUrplWO5FwliacLe77OZkP6RdTGFyVnFgYAIQh10EnJVn/Zc4ZAYgCMt0LltKVO6yYOuvKehyQyqNPHyS8IpLqmQjHyBNeqnz5/O+IpE/QKIuSCnWtszcqFry5yShugDlQbhSgiE5XJ/P8PTP6FN6nI3OWG6o1Yyx6akYadRidGI0xqbGoz4mlUrxTqhcA6xd1Ydianosz3UYb5lJu4qPsovERMVkJzdSC0ABXAAFkKCDlx34Kd8Tqq9VZwFro6tOYBdVmtNmYXZCDVgawceUVa4et6HWQRxOvvXygtw4RReV1JpHtQ4nqrsJzMgybnPo6h8mn9y7mbZ50TaUNUMchU4j+/HHYyb5Qn/4k1YJWOXv/7hX5bCp7Ovr7Xw+ZlSOe6fmPf300yR2R4LbPdYalL3+DIDKvRgTAXfuvo7cuXKiAkeITgMTtthpbNW2MlTTqoT86FFQT/o7KqRewMgYqy0yzGytr22YsQljwNAweOruSQ/V3JIJBtcFgArhmw1JkpGawxIHtxz4imGqBkEaAWCVQleuc7Eutaey76pM2/LfF2iRaozBqBPgYd9cOYOh1hiMyfFGzIyPxtzMREyONcPvTwkgwy2BR2UCJIeDAmBt0NPm6KS4oTHzTtTsmek4dXpa4MzjjxnLuLNR5ejoGBsxGdPtMCmQ4zh3avQKEAAdFzVMlUcdu7W+E0sb2yqHaFS1gXtx/XIxOsHE4ZqefheNWdRNkJHUgPJj4oPxGtoL7QSFMOgHGKVAO2AlbfOBrvS0wc2zd3Lz7gYsx0wVmyaSIW7m4DKTtspUym+NpvJXwnk/Zpx/FbYt1ZoF9zdjXheYMMrwDjAh5jsdVrVVkHJVhnJzeQYHhqfhZEyg/pXgKaaofHeGqS75c08g8US4BJ1RwU0/Pu9JD8snKZeXlnO8ozTZmWCxXzUpDQjpfCUNoz6S6yB+TVs9M5MC2+TtAMpbN2b6nJ9CAlzAA1A4+oqEoAmq3aaYrCN87ynffRHCOwQUBzWINOjth9Trezp9ZMhv0XKNj9X8chpfK3QHUZXN0l8X8dIByZESb1hq3/h4Mx5++L6Ym5sWDXcEuogxXmkXIL1pU8wMU7veStOTESqr15sEkJIR0oeFZb6CoaKJCVGFVWDRBBhAS96P4nw/2mt9g09xJi29jUr15XxB8gHEllS6l85MHmoj3aiPGw03Upa/fxVE8OKmwAmIbOPqn425Ql6k5yDFzRlg+o4uKznghnfhq2JKPlxXLt8ybTAFjOow7p1kei2zsNBWD4vSosIoUxrCPZiIyz1FOZVQoe4qeFaExslnuyue7b4qUlTPlZPSTHdXUj0VIOWXQXUX07AnbFVSqaOxQ+5VS52deM5bQMTQbJTR6ajRGQrUxNg8c7zxzcWNaEv6IkF8wAZBHROmU1lVBtdb6XB+OIcysteOmbWOGuNAee7CVMrOUFJYis1Fz5ebX+WnMjOtza6JwpDMxDk3yi3GpezuDGRhIoNZQcZ4njRQPF7NYBF4Zno8pqYERtVjXGCaOzcXc2fnYkySb1CdhQEJOJQuhh3U3mGvhJWsJO1h/ODVedF1ryorlc6KAyovJ8jdklXjPm/WVb29s72W5/K1NY5CzWZJgrD4w2a0nTtQqCG76a5bjnPtmW2oP7IteLOhE3GRlSCmuMukC/91kQaP+lf4inbuSzXniUs/pTSO6khx8+btyjEN7pVm9ueapOrrMGKGOxLkQ8GcvQ0zJHi4lDk/VyrvFBBmSgmVgCnuhWB9Nx79XMLJDu3zX0WGdMu8cKeBStwDqxhLK6uOnycAZRUR+06z+tHY2eDpTmrwmE8E0vPqes9nfMPyMKBzrsLxn1zpv+jFmMVjgRdpBTAYR5VJCGbNkNDOzwDIRWIWeFmsBUCMz3ZJVG7Ep0xeb9Ll94iUuyc+kLwAwEWRaiomZnzEehTHJdcaAhTHgknlYj9gTeMydpKPzkz6DqDYcQ4ILZGMGNVH9xMCB9+T4ntT2ZNjdCdbPQNaHgCUF6flpiprTKZxk9Ki/el4AE+n11U++XG0XoeTjFLNs7rrhDN1Rp20YZG8mGxN/ZT+8Z+LmtFKM/jqWwmPpRj8qmfXgZ/zKW6ZoPNTwCIAFm4tZQAZwsjvdQEJ87rBJHPHKjAFWF3tqmyqqLlbxeJOAbiQGro806WwHvOU2skOsIibFcm7L7uJ8KRH2lRaz96Wggfp8oMJ0sOSJcdgUvE2O7HGqwDEM73EKAKD96PJoQDDmz0V33b50fC8om4jR+rC95T4GoSSVn7ZuzKLl5JODCnO8ISCBJq/5zSsZyUBw3G8WJJFkRT6UB4cgzw8zFuwApaYnfeUmmz3HxhySfIQoByPbEs6bm9xcMpu7LRVjrYk3/p2rN5ai8Ubq7G51ovbt1bimj8KveidB9S12Wp61o9Ogbr5U6KSJE2Nxxqjoxp71SyxLW0JQH2os2oyv7EZN5ZWIYhpLS+3DReSiNIxgYGKiYoK0FnXglawJecBunNVWxGe10KoMzsiSIvOIdsg287NCX0pgWhSxjkAjsttSK5VGXikb7SzH+zrC6tfFXG6GbbfWx+7KKv5jDC4YK/8+H5VWZs8Zl73lwPfCJh+KNHVla7+qwKURYY7lYaLqJYrqCvFOH9VZfwDAHkViYU906nC273yq55Jnx4xd3JXYMWdsPLYEkOwrcZ5VO5l8qFII6ZrYeh+nroThlfD0z0ZjHUbxg+uiVox11sUXI9DGqBzdFerOSImGo5RjVv4XhHfrOJ8B77JhIoHGPcPGJRzAD67vKER+9k40HHXU9jtre24dXs9NjY6vlaW1mJ1cTXWde8stw2m3movlm6uCDjL8eLzt+Kb33g+LkklW1/ZjAFJre3NnTiUeEOiMbtnxhLteD1jhKl5VLOapIXABafB5J6WVt1hbkEgvv/KgiUT+/KgF1SQtw12OiJ2QKQfYQ49ocGrLuyGYBJnRCBjFwg70elUh6V+wg9MSJCPx07QUAk7b8pAE7gZyC8z5H+VteJle9hLVz6rDtU94zqo/PQPtZB7ZlTFk4MaD7sfdcGXdIv8MLduLLmzwDgPXaU8r8e8bjDtvcYg7LbGTcldevCVDOwJB5c6AWVzzM8XBEbI4l5dJQ0MFU3JhoogcIo5oFTSBJAAsGxs8uCiV6R32WxvmUBKQUyDRKrC8E8GRgNUNAbJ8owXKpg77CowYGIHuSUXPSciCEA5LB8xy2+91gCVwDQzOxnjkgCtZj1a6qUhLj33/OJK3F5px/xSOzY2BYo1DsBnjBW6DtVzH0ZXUvD27bYk665oLaaVmNqWG1uRtnRtbm7JLbfs1BoDMaGx0fkLs/HgQ2diZmbUZWGD65A6hIbyRxoxs0bNy4lEGNNZ9Uv1EZrzwK6M7bh8cy26AnyhD3TwYrPiQSdURLYz0XZelxPfbap+8krVUm6cRcGeRDbY0h5Q1mkp3752QQR8lAE/1F3439vBlLasecEDtuedf31JbwSlW7EkH+Wj88FkY1Z2QYc8nW8V1f6pabDXscwMY6CZ0vly9fjnmqTwmzAUiEkI68MmAMydkoN6cHlSwkyfl0tf1QuBwL9y8hAGAqDeFZWQaeiUREqTdAjfv+hRUS5IFn82lWqcs6aeXExHRtCb/AjnwboZikLQQ2ocAKNwWR3gq4EM7Okt8VcHogRWva+OhsvyQ3vy4/QeNsGyrjN4grdaT0gCDGuw3wo+4twUY41pDMOiJjOE65td7xy/fGMlVtYFeA3UN9ptlXk39gUsFpr5GNuKQLckVWtpcT26m6hQTJTsR70x4oPlT05PxkMPno2f+/kPxLkLU3KrxfhkU+pdLUYkJfvvTyERqJue2VcHsKgvkpfXzN0eZi4kccTVpY144vkbriB1p5m4M8k0gKhSnQEokg/6lzEUs5dr7U6CSXlAYVQ8tn6pgdUG6gidJgyc7Q2/6DGJqTK4/WgDuSf/0AnD9Aojk52z/1ww2oMyswMDFPLD3fcMlTd3FBV4uOTkyQj5lZAZjP8RN64teJyLIXwfkK/TvG4wMaOhxPuqHhmtrnWVeQIBU7KmUgkemA0CAbbqEnFLIRGyKIQ0juPwX34Oox9/UMkSSj3GcTARzr0U4WkcWZl82Fhve/CPO4ae3Dq8ej/ARB+EX641QWBASUjBgskBgcANDzH1YzcBs3VkkNKSoJRZ0kSihc/KuEdT3uj/SIVmS2qVxk98G5ejuqYltc7PTsR5vlShe4vd3+JF3nkaVl04jIWDVsabTalYg54NY3bu1KmZOHVyOiYmxjTmacT4zHjMSRqdPX/a4KLHrwtgAAcg1TjdVYCmz0jpAnhyLMgMYjIVAKLZj+rYkz76xIvzsbC2KVDIRXWFvhk+JQuGFxyZGi+7Q1DreL1kVZ1DT53B8BAq70isra+K7sxIwpT6l00hw8OA2jJ5ps8TtlNmAR2WdCQBEDs2PxMmQeZWrMJkM6d/MaXcGOJkfeCZzM/BdcGjuPDDzu7+Mi2OgQbiu7dkzEQB71D1YKiN9rYlR5FABoqp41rmHXcA4HAJhuJFneksEiBUNIlg9yoJzDFrFYS0BDDS9hMvp0kd2toihAMhjdCBixSDh0qPmmG4CdLiPk83i/Hyw9AZlvx7UlnWt3KthHgJRpqAj39pzCMg+ZUNSRUkCVPIvCDImIqunQmAUT37C+li+BmBglNhxwQozsJjwXZmTCrb7EycnTsZczNTcd/p2Th/ZjZaCsuO9tpYPcYEpIlTkzFQU7oCapZdZZa0qLearhcAyk6mMIRKC03lZlVLdYNa1MVbiBQCqbeisj9/edEfXmM3u2cOnX4lUdRA7HNUYAGTyRJqf+BOAZrx2n273TUYmACB7nwVA0NeaBtuX6XrHepKnDFUmmw9ssMGR1LKNApvH13UDffq0e1ZLodNQ/3Ng7g6Gf4RM+MqeBr72cn18yywxqkZV9mJPthf77Q4RkV/Q+aHZvR2/JWEAqR0yx6gsldAS3WFKmVh042GpjK66ZnGKpIrdydnIxSCJeCID9OkREMa4IudbwXR6DAOzJKvB5AGC5TE4c44IP09I6VnikH6cjKoIIqJrGujsydVryvW4Yk2FZEVyWXRM4DiLO4u23A0xtmTnZ7fh5pUwDRIdXGqKx+KzuOOh6JRE/M1hrxYyweXUTFHBJZmc1hSRmqTruHWcLQkmWqjeegnoIFGLEjn8ku+tlGr17NspiGXyija+DOakqzQARpQR48/ZUxnpXVlcSOevbRkSXOoMkITJDdAggpltztjssmJcauRaBtMtjCtzzkQbF1ifYw1KGb19jRmohxoCSRT+IPyQv/Mv9C5sujuunExfMAJV8ftP8mOPx1yupXZ1X4QGYd3mpkDObsrhAZ+Ei2xV23P7Oni7RXZ0hBO5XjdQMKQ5hsxd4g81TmuXhOaXSl6lyPJY6mhO8ShliaIY8HUttitH87+FUAcjxQznqfJS5j+Re+rhGAS/XYlQVZWVjxIN5DMDHyTlbdMoRihaMr041TU3Bnh4rnBSc96v+wwP04dqVy317ZCWMmxHMGURm7EVQiJDnaYc/W6uz4CuRStTHD4E5diVD5LMyypwjjEB1aKGfl486Ce2RGBVGQyQ8VWXuzK3otBj3lyfQeGhMac/3Cwt2Op47d05caYha1IaSg5HZw8UWR0p/PCuUiGA771JEZn18Yzr9yORalqzK9gGDOSQubHViF1PiobewdJd3x01Om50xjOj4PxIWvW2ujROVNx0ONO1tvYn0fGWSbajgoODg5bIkB83ymqDeHSOKwMZXBrVM8Z5IgX0gla67/zsQMhZMmL48votQnuGFU44jPYaGv8WtaYstOxZHrdKh7mDYFJvc0dSKUgrDX51QM1GJfddekpr1LhqhY0wtEYKv2OLtJIO2GoLnb9K4km0KowOLsHEVNw/gDjJYhKj8NFjwrDcDkduREe5hNmVPkCr2wI8YslBswsJxFUYRVtZbMXtze2/Jx7BJWnYjGxwF68HaVPPXtitna3I9Wv59fl2QuHNKLwro8SI1+DSuDiQh1UTRRkVz07H1veip29bfX2vdjp5ecycd8HQLLnqbJ0QNXEjfJlIZeZNqShioWe7/iHAkzmnm6e3FHJ+bwpkoOOjC8bfunJy97BUYyZWwbJBh3ZGYJEdB273Zho8WVBNjtzKpEAI3fOG4RoqLVIJ1IwpZWHNQJ+cuRCr1cUt4Wnw6vQsLVEo9wF+Ep6lXT4EdnteJcx39FQCnPkz/0oLM7pV3in8lOy2BZvr3ryyk4upMO/7pk8DGzzus1rbXjd3OTdGTUEhXXbHjG67wrDPUGgHlIuCpbPdjvuD9OViqab3dWoRS20CuOMSERhpO7g1xWYet0dMasaXd4siML8nNSDGoJBp8+UTUPbaCSYjHj0tN4vp55VOTk+kop3kK7OL8fmrlwVcV+9Ll/94xMzOwIMC7ld3XlDt6cBOeMo1pfytQ6YCElArTNf7J6JEmvTKw6cQKUBbAfOnzEHcfZV9t3tXuyKgXd0+aU+lcWbSJWfpT4Jqhc18+leq+Xxvqi60MoTN+rsuHMo5w4nGCk+p9cy8fC1527Eq6obecLYSRdRRnGtoqoOpDUyJLDq2lEZYJqpyXGFTRpRDiQyu9MpN9uZkIC0JWXJtZuUZMpEZaYFsEIT0UZ5yVu2CkjkQNUIKz8lSWj5J1iSPzBH4Cn3BGjxT/dyFYONKzt1GaX/4otX7kgDvnsjkw8Y6PKGjDK8A0ydDqemqoFVEApXAICBmAUcvsT4lrYiEI11PCzGlSTOMXc/U2kxX96P0iMC4diP197Y9EyMCS43ztxWIM/mMY6ikTwIVwHMf2pYzmNAOsCL9MCUaWiQVwoUTmHkYh5ljDG/shU3lzvB5CWSjlS4sHv7kOLy6gLjJ85l4BUF3D2trx/MSoFVG6rlMqK65fFcop8kTa7hpFqLGslWJI7P6una6wpUAhYD+xwDwuzIVBoRQCpd0QcA8EX4BAcqIYDMU4tMV5WRQ1go78rGdjz9wg13FsQrzECHQVmRmrgDRBahsZM3HyGYnJyo6uSgPiGJ/L0vTyltC/wGu+w0VTJuSik9ZST+04ymkYw6FdKwn+pHOZgLUant7zbpg8UxdKPdMn3GWRjCHL9n+LxXsRRWdj3YT9fVSzcrH9RydURyeyOTD5g3DCYV8A7R15aasLEhNcTEosL0ICofhFSBcKVgWbEECu6uGITIuuSzGIgHnlMSZYpE0WOVun6VH07Y2QW9udFWZRRW5YD5WeuAKUkHFcblqhJySfSP9SFmrxRQSWeaSCLUGtKikSg2QEOVe3V+NTZ7qpHcSQfVkEYBxHvq5QERYxCfAKsxXE/PnARLnT2+ITH+lBcAZrGSIjGJwW4In6cn4HuvnSc2cNuOXkeSSdJuT/6oeTSax2NSIZEMGFQz4E36MINqaDWNC0AdCLCHlTSjU2Od7MbiphdrGd9gSCvT5pJkJQ89+I1l3FRoqs5ucVS5ifFxSznWsKABEzBJHG7Kp6ozJcwzzUVj1Z22cBjdXH6FAWiM4w5OqKy6AzpaOFuZamX7FONs/CgfuRf+Ml9U4YqdJ/77Xv0jNK5cHdHgO99+1i6kY2m6v/8FO7wB84bBtLe390OZ3LjB4i0Fh4AqKDWtiGkVTW4wFH7uHXVPInBLYrgnRn2pwmFs1wXn+yZnny2nH7S0qiSqcMRUt9MxbejtywIlPaqJSSPK7k/yy92bWZmaFRMxriJeGbwOKKzXf6rpZ+cpKnEtrW955guJRNqoIaSX5ReoVIdtMe2W1EomLnpiYj6zyW5s14kklZAPUyGe6uDz0AWadQGIXdiEZ6yjAqo8qFjso0sVlFlEdnQgEcqMJHv8BjSY99vAqEjKgx7a9ISBKZuIh4T0hIPcd0XDTQ562ZQ0VxuxBmW6qDxsTcp65Q4P8oa5WGPiXSwAQdq8RDc5MeG6qFjee8gmVwNSCZm5dXl9S8/UlUMpbWhDHKow1uwIQSObujR28o9C2BCcdudX0k4+0UVH6Huqx27z45d+0KTwFmkm9TPuU08+p84vy2YeUAUU9g2NlzDQ7w2ZuxdvMfM3870WejwYN6UK9OA5CWNS9O/lSrAYiPLx3XHTjzRhBE50BT6oGPgLRc4LBkEidtRz+2NheiZOvcbO6DKTdKjePg8QGZb6xqwXwFEWZmzGKITB0O+SB7NsLHS60aoyw2xIp8sLq3FTkrinvHpWK5FhArSSQP5t76knZ6q8xxiF+qEWkq4CUTfFwbApl5337NfbVWTJKqte9ONIVc4Sr9frKm9NYMlTgPyZGDEMQPIX0+WmwosZk+ExSABOVeWNV+zMwAFS6MI4i/PMO1LL25tSHSmLCCEYKn0kWgIDZk/1V6MYXTAe7cEGWWhBWkgrVLmpifGkgNLxjneVg6lzRYt9qaWGqBJlAsMHhZKWM3FSIolcTGMnIYOfc9RzdSked4xIlG6kZJCSIp2m7sfCESLv+c+1sB9Xtr/DyPL1rzxFKBvanI5S1xsaL2HeMJgwyvAO1MIUt+f5nqmq5h5RRJPdwFKBDS7sAMCMxZigamAu2fFHVSmAcL0rAvDsepOO05V7KtMef3m3L4CRtCEMYyEa08xQNRzqlyUWDKNnmM+vQkhdoSEAJkdxkS8My+sbpAHgKAqSAX5d2ujE9y/fjg2pcbxNC6iEHTMKJxQBoB05MMAXGdTMNI4YTeEAC52DN+mqztAJPjpxqLx0MUBgkoSDTRq1hhdIE0CujJkZgA0xuTKk8qj81BHWQ5LlyUMCTzcPpyxfb6f8vP3rcZ164LX2lqfy2XDLrCDp+1UVaKtiME7EjXESnY+ZUM85lZ3jRIjY6WxGs55nQKCW5thUoHQdDCPzg9tWdjxpfzO+HtNVebohcfFjloPLD/mc4TIY4QEh7lYTTePUQjDJI1VcGfOPTHaOeiZ/wupvQ7R4/vmjoRE0Jq03Ol7CvCkwydyBWs6DWF/dzoKqwBSdhqO39uKq7jBUqV+CKHtoCOKpXgNKj1zy8iydCG8KAh7HhbGxJ8igDR5dxhRiHC7CWyXSnUYFGLAbYMrZJBHexOWqxi5iGGbI2PnsPBTXLwqq5co0Me3O2hMIW1rbiluLaz5br6t0e0rPr6vr8pqTys4dieBXOJQv6pXPFVfa0IbcTwwkU0AP1CvWXkY4EllgskR2HZhqZpvQiN9Potdn4yqVd+elcKhPHO7PYY/QlUkG79pWPuo+DFBAxcwjh1dy/Bg0RP2kXahnSodkzrL9pkxwMD5iIqfQ3Kq0/Pys39joqO8uizqUDEPnkjzB4gOdJB0Z5UM9P1o49n/n5+1dOJOu3fWgO1Z3zhm48scDoNKmykE0w7+E4U557KYf8Z1SJlzZI27euG2tBuMONsH0hsdLmDcFpr3X2EH+ve8tmGG8tQgHlZXGtFRSg7mn4M/uAErEpzEdOAFikFF5h4MAMBrrIxa7uueYip9iKgwSYD/a7U03ngmmBmGhk3j0RPwwrIkMiVkZAyRhCZrqjFUa2WHaYa8L8W4OwFK59CtTtB5XyBtM0ruvb/CKN+Mcxkoqyz4MKuCqXnIWqFANRS+lwbWvPEiKE4ugFcCmjG505elvG8EgiAZJVz5yVm/WfTE76bd+JZGIg1TzmQ6SCD5nXFKBZ7WN0oIx2OiadTX9dN/a3nHZBiTtGCv59RIVQ8npyskX8xphqCTl1Y83aGE0/akMSHJeCuw6fSZJOFSzKYlJW8OM0IjX5wGNJxyoDwBSPLeH6uuMZbjBG5ZWBDCgsgPM3KGH3B2QwnFlmTGMhbL8xEu3DFOF00V5eDY/kY/5R20i1Z/DPTkfA0Mdq/Z4w+MlzJsC02uNm1D1bt3aUH3prWRUF1QwCGcA6LIoNuFUnQI8XZYYGKghP5MQwvFHWMet0tBFL+twugwy+QFYCEXPysCZSZCcpBKR5cYAE0L1e1RTnrB8OIyjquQnoDUbNflLSkkCjEkSqAJVjwmDCahyYQMrVVvd3PI2Gs4QZ80GVU7FEMMKvCoTVy7qouYhkQBXdcYECajeTIAwvkuJY/1KTKVLdyYXfP64mLUwGcQFMIAHEDHTx5cxANUBYy9oQf1cdYFT5aZc7J+j40Fas8CLnzsk/dgJYmpAfoV1Bwg95AC9oHu2Bc2JxMm1OwOOkMqD48x82qzyYHsTgemErCXwI7LLpXwFgLLFKa9sC1kJ4jpSGG60qY3qb4eSlg1pZX3z4rmy64exfz9OcUv3zmY3Lr1yo/LLWVDqJp56w+MlzJsCU2V+v7rbQOT5W5smEipGf6s9BZefgVRVlMayyVo5LlcSAfe8oCMD9YqKCgPBAQ1xIDSSQNJK6o0ZXmEaUkmakjD08jh4pkh2rweJ4VHlsgcCVCqfwrADm7CUHQlAWv6G7IjypoxOCCvMgeolRtdFQ28ITJyHx/T7jsrS08XZD6h8jI283qQyp2oHmHQxrkKKVPX1If8qN69LIEGYFWOngU9lhZ5KzyGVt0+PRVUTiFiD4jMzTDb4FXmkEhJfRNfN+Sq60pOKKbBBIQBClUgPmrcEArupHHRU7uHFFjwTUMmYfkg3j0nlRvsRFynF2GhQ+bFHr+w4YUKE2VMOvKSh6DgJb2NwkZ9+FCQzkB3pJStlU1jnD3sq/YyrgAYdNgDOsx8rwKnc4hU72cs1zLvyKRd+TkXWdanrL794jSfXG81EeX3hzYyXMG8aTHejl3KurWoALL3GBYcgFdF5pomwl+eMc+SP05FfPttW+blZHQYGUTwu22ksBlmZR7PRUKWSOYgLMFLVYYatmxJAbvgxJiBPOlhW+lEZyrQzB86Pter9SQnGTsQhbXZIDEnsYadhYFQOcGEbEa+ro8apJs6XOKVeeZqRGFPyracie5EX5rXkSYAn4yke0k2gQfL0JAF7m5s+KZUFXN4mzsMet2ILN9a3ALHogESDEoyHAC0SifUrel3qqxxUFuiVHZ36vZSSMoDKYFIadDiMJR1PksZ10IU7EpRxbk6hq3NRHD7ZyRf3Bjn7gX13Sm9nm69JsA4l+ikcbWDaqhSM4wiUGgKG9lXZTSvajsshHQZegl0PD9i1DuUZI2XcHNfK36qIOcV1yzhHRlQ1n5A4Lffs916J9fVN+1FPjDqwN6XiYd40mF5L1VtZ6cbGWp7bZoZQobkwVCQZi8ttWV08F6nlerq+mEwDN91NZN1FJZiBnhKVBvWGTa4QjsNJUM8Io9AGBznTXjRId1t6vtJg7QNGh4BW3RQPELH1iOnmRr1mZmGKnd3cHjNhxBFIOnri7JHzwpuTWvmCXgcpxUyamLnUnaZn/xGzfXxBwmqcGIBvQXV5y1ZhuwICm0WJoiBWW3lXrLclVY6tUh3euOW19k1dbUslzibnTV7e1N3bUX2Jg4RkjYtpd1/bpgOdhdd89KMj32cmRGWQ0JJES+biJxy5A2FNDvUPmlKPBFp+2hRm3fP4lXTlfyLPf2CZgc4NWtM+uzvd2BOgCJ+UoN60BxQhvWwXGyoOXbDqohyihO0O70QyFcqdaclqZsk0isrnTkxxqTe2YtgkUkVSJ7IbX/3Kkw6PQSqhCTz55JNvavIB86bBVJk7VD1m9W5K1aOCMD+qHT0aV9oLg2UFXC9dgAr3tGeYwozuqZE8ujuALhoi6ZeSKWekmIET8wMmJ0RY/ckvdXfGdZIcIhhTzqiiVj2VeU4Ba9zEVLGYhUNOUB1glGZDvaxalnbAjXSyN1bPjRSTQza8GExMfFRftgdlwwJCelOs6c4sn8AjcHUEmI3t/dgQ43NEWE/1aUvF2xIIOt0drwdtCER85Gx5pR23b6/GqtST9fWu0huIkQGNqUgfCSNk5C4KNs3SyeyILGyP4g1c3pIVmGBY6KXC7CqSN+mqnIw1qQfzL3ykjUMo6WCgJfRj8gbJAliZUKAzYABvMMmdLzByJx86JauYrHF1WdBPmtBpuU1lh/FLJwpNFVt3LiQEDuSdhE2QZBiLnGPmKExx51kXiTpsdVX+pKUax9Wrt+LZH7xqN2jCxInK9aaBhPmRwPRaqh7jJhgck0Tr10OmAIUGRGpkuDT4JXEzDoyYPU3SIxvV6pbDo77B4PlEL8oLeN6x7DhFDRNR9QizdCTFOHCeiYbUszMfwM8X0f1KhhhhREzEzBZl9Hl2g8lsbiP9UD2AB0yc591xzxkvsvaEiNJ0hyIGZ4aOhs3SqHdX/T02UhqMnThnYlVqYlud0YauTQGBaXeOV96S2siOivXNXqystaWqAtgTPlwS0DPGI0++aIG6x0m7293chqTieUqdvXrlTAiregBKdU+poLL6l7TMtSvUXoAnGsiNtbaiElMv6pkdBXGzfl6zY+JHdKLOCuzv8HY31gQq9ulB6yMAeSJJ9+QRyoGkybaCRklp3I+ebRy+uii7nAtYqQMGShfWJpz+2TXDZ7n//R/9iZwzBlIJ86OoeJjM8U2a11L11ta3Y2mJXpOnZK68kljl2WOdPmFU0codYu9Z3ZE7DAkJ5IHANnAU5wRgRaroIhJ71HitwdtdFI8e2gN+N7j8xRSsQ7Chc0M9POU6kpKZr/6rJ0Y9IW+peGJCdgyMa9zU4hP+YjyrOgoJrgwulQrGKy/9ASxcyy5tz+hSbrcnmSgNRXDv6zLlaT+8vsD2IwOK8RfSSqorbkxnc3V1kQJ1BESesFCe0BC1jtfHmWhgZpHPu5Telp0UqLNJY6WgAjLFrlIa1HQwGGgNxCyhdLFvkGfXWPHIB6mUIFAbyI+xJ2qgOy3VieOfkWyE56MJewJ0d3PN0olk6ECIr8C6qI3Sp5MxqB2k+l9dlBfaqZlzwViPunB2XfRHOWgHc4jKZYOXJygyjmdjHJI7X+pYiye//bzt5I00pfP5UVQ8zI8EJowK8w8qqw0q13MvrLhhqbAZ2r1RAQ2141Id7Zf+NFYyuHyrcOmmePoZUFWYQlGUL7bM0HPlgueQxitSb8RcTNHmToNUzYiH+rOxwU4Nxkkcv8V4gvSlpiB9AIOYiLioRkgpYTRanLeg8np8pLL6zD3+KAZqpNzx44XDphgKUDGyp14mMHVwQ3NXWHpx5U/avHULiKkSi7wJLI291KvzMTOm0unoQW2j3lC5JXkROUoHAOUHp6VOqc6e1lWZYXLegm1IetHrUlekJHXFsLM7ZxTpDJAqgIFWUSF0ofayNZGy59oTdGQig8VN1VfByAPw5E4RygPQawo/KPUyX5LcYv/f2qok5ZboxCZYaAU5jrd1PhM/nwufAJAjU/gm3aq4/RA82KF/VzYy1EB1zwcb8v3OE8/G+rF3lyi3eOFHAhKG3H4k853vfOdLqugd0mlpqSP9vlMRoKhzeSVwuFL6JGGzkhkeeiSQuBd1CQKZ8WnYyh+ADbJTQczi2SGR0Lu2lb7XPCz9Ml1Fg7/Vc/PiHLo+YwAG+UxeSLVTOmCAMRdSxeMMudEbeyJiRCAgBxFfPKx7MhFqDW2FFGBdiLsP6FfcMp3MyJceOMcBVFCFkRsTGQaUxnBM5/uLgioXgGZYw2wHEyK4cVgJYw7SY5zDZ2I2qxlEpuXpAAA26irrZqz7cK4fO8KZmfREi9KFbowb2fLU0ViN/polAO5ITcDALJ6zV91UYoM/1T+VRxeAAGSEoY50BrRtvT7k/Y8cL91ub8Xq6mb0OlJhb12Nw93cakRIOgO6wiNNhbaET/QgmiSgshOE3n2jwMyFEs4SzTZ+apkTuSsk6at/kNgoqi4nLZVa5frWn3zf7Y4BSHuin8wd4/83Y35kMFXmrjWnw7h+ve0BOYyckwRH0ifveZnRj12EK1eGEfFQ60QNQMTaDFPMBorsZdFzX4CA0fL7SABJ4ap83ZOLnqzkQ0QWWv26tcS/spAb6dM7J8MZsIo3MTYmBtWgWm6Mx9xsBk82pHgvL+VvaSA7PToTEw01EvmV+sOWhJWX8yLfVJYUQeXzlLPyh0lZ9OR4Ye8LVDirrUqDXegswCKFmKBApbM6C6MoLicaNTgSrCk1UHc+P0M5mcpGQlFyxjPkze4Ejx/Jl4KpnNyR7lZW9acqKe8dLydYCgns8DaMnJ2P1EjVE7ABBr4dxd5BgN1e76hTXYuVlbXgu7q7VvVEQSVAfJOh6mApO5c7S7CCK5W6yxAaehkvOFA5nqug/Y6TdJRHdr7y0IU75sUXr8YrL1+3HUN5NzY2LiMUKqc3bbJOP6IR4/3QRMSixk1IiRwbUdG8CmhKuPJcgJXuR24Axnalkz0W5HSL+p7HSzEIZzAvZhMIUItgMnoc3NnLphRsh/jrUvVQkTwRQQOIDHvqpen5WXyEOXakOjVqGuCLCZmrZstRbUgMq05QrEMJ+gDIsZSArf+obXmASkjlQ+IMCWQKTacgaUlc+mX4t/S61IsOgIG8x2wmFBKYfiQnKdigyqvw7ALnNY88s0/BdA0rH6QCJ8ty3NcQEknlUI11FzhldwcherhjE8cyNmM2EbjV6JCoB3VQWFQ61DePgVwXJhxypo4SA3h3FopHZ8YsKp0P60yZFztO9sWknViYX42t9mZ02qsCSo7lYPJsb3iC9s22QQuRj0qhNlY4u1UX6cvi+lrKA0ziKQ4TTrK6bLhh5OR4xy/MN776tI84wAAk2lBluWOo8mbNPQFTtWJ8h87Zbu/G1eubFbGOpNOdFayIaP+cePD6UfUMwfWQ5KWx1YP742BicA53HBqAfSWqR+qQXw2IuoNEUnzdyRtiwbNM45IWJOUjXYvSmTmh1UysfPg4maWOwgIcxh+MucZHx5SOel0N2qdG+Uq60nOZk5XJHyJy9+BaxpMhElENSawxSYvxZk3AEuPBBMovDtmpLaZURAOLyNRZ+aCiUu9CK79/JDtj0LxSfSVHGLfJR9NQ6QQkAMW5ecO6A3A+TUNHgiT38oKypy7+TKdoRXkpax31VLT18gBMLIoj5dhFAlD4eFu2TUqUukAFmKBXtmF1UpFUPHeAKh/tsCUVb12A4tOWa8uL0d1c7y8fAF0GMwBPRTIoSloUtKj00ID03IG61oguI8V+qpGeeM54XMTLGV0/GaDYONjz6SdflF3pqG6NRsNvHPyoEw/F3BMwVeaHdM5Ll9oe6Gals5IGiEjiuvqC6WEc2eXlNRBILSkxJKlDA/O5klazFeNjE9ESc7PLAZUDlWBDoOhp7ODpXhIRzXNMltLDAJE7XgaW7uyNW+YTk/vmYgFH4cmfsojpeBGOUvCKuJlKvS9fD2fPH8dzMWDHwHY0Mr07F4bGI8+GGJStOkgzAIiaOMpBkRp7SbuPATe4pJQKxOXz+pQE9fBMoQoAs3uzqAmjdOUseIgujKOYAOC4MNbIJEXIi3PsxNRmPdWVKXEDVECgfqkq5uSDP38jSYcEAlAs6gJItmZx1gPjN6pEDVHbKNe+VD6XVXHocAgg55RUkkplQyznqnPK6wpjJmZQ1UabqyvRWVt2GkgtL7SrrRnXeOwp4OfHEQqIKiCJBt4AWy7AY5pgzzazoayy80TH68k83O2P5D+Mf/2//cf+oSmemFG79nq937HDPTD3DEyvNRGx1dmNS1c2rL5gst4QqFzZY1p6Vf7saEbSNBrNaLVGo9Ec031cDd00uE5ooAlhNtvsttjwTgDUInoZ1BHzuTNSQ/EsgiknO1k94EkPG4rPjoUR5cVuBxiGBc8DAEYw/duUeoKEmBgf82CcHg5wjQgcMKlSJSDt6GlwQCIeF1GzB0dlpNdviPFaujPTx8GTdQGyqTQYY+WRYgAqz2+wuiXm9IGRMFSVFvhCdeP01oZAhKSkHKqexiqSSHKjzEhgJlFgbNQ19kgCWs68Y/YSyeZjycTMPssP0CmtmoBERajXGN/OVRpWFUUrpuFJm6UIgMwEBRMsubDLzGFKqjw6+US02XzbRR3d94cJOCekvboR7eUlz/QNDqJesYzBjKTAhdbgToSaVp1i5ihgJA2sGvqSu+IBEC7zEIDDT3cFtbEbLQQN5Xb58s346pdzxwP5VDN490wqYe4ZmDASnXfonvRa8/Od6HQR7SKJKkV9s/IQjbrTuzGJgJrCmdmjvhqNlhpLvQezWOop2fMFW8EM7c1uvimqhj95cibuu/++GB8fd+O7A1PeEI0BNZMPqCfODEqL6+llmRG7vbwupSH3oHmrj64yeziK/q+wm1ub8h8WCJoGqsdO6tVIn3TJy/+UsTCQ0oVmFBMfqqycX94UAAwmJJuYcEISaqw5HKNiYMZVSC7AQrxBMY9KrDt2yqo8lCiv0fPZTRgYO9ucsI/ongdYMokhaTXCy3qov1mG/CKFpNFOHt/MxWwmkxhI7PIqPzRgOpsxH+tqDQGU9iPN0dGWt0gBHHbV48cMJ6oEWgAdFgf2q4TqoJiu37GKjHTggwM8d7d2or10O7bbfIBZAKzxxZBR2WsCGLOwCnyIeqrxrQUx/AIc4BXAZGZxvbCkf0X7ClR2wxeP6sQnAEi7fvVLT/rQHQzt2VR7ttvtezJWKgZZfc/MrVu3Lp85c+Zxgepi5eSK0dATk5wW5JrLDQDB6FJ5VLERGECqnAewema7CpsrcfcEg4ElHR3VQ6zGOABiTEyOxwQfT/aMjFRKFjbF4IwtcvwCcZFQDKpTlUQOMA6hsek56WE55rfbY8zETBocJLbgrjKiCsEsHmSrBx1QIiNypxdirYgzwokHGJCEMB9RGW94mlkIQ4oAKmbKkI4M3JEcOdkhRtbFrgukhN0Apdxg7JrEV11uSCF2YiDVAA+HVTLxgkSCLiNibmbTWKTlxCMkPutJewIS6pQefS76BlPVm9uxonEjbwrzhUOOKetsM8bpxemZiTg1NWYJBAigAfvYeIGOcSqSeZTZQpUNqQIIUTc5D7011jS9FpfWDFZPGgls0MBHg0k9qzcb0RifFv1zmn1oCCnFrCe8Qf2lagoAPNF+Ipf5hMZLt2JEJJXNruqADDbZuam2GcRmwJ+K+Rf/7N9Ki9FwQPWFdxgTf/3rX/90FeiemHsKJszZs2c5Qvlz+SS1QQ3J51GmBCaw4DGBiABoUmXgXG4Nmt1QCR50ctQvpNWQx0wcTp8LljzXpdI1aVCv5xCfxVqpMAIT+9GY/rYaKbKmkb5Pryw37FasRHWe2LnAuCNBKMZT23CgCjN6HrwLcKQHmPxah+J5YK48c/aOKWIBSOmw6EtjoVh6pqsCS+4oYOCeql6qSJmHgjs91pk4ADNVtFS9PBbi8tkVAhx2SQ3i+wPTpCVa8HFoaAAj5RKBLsYkAglSNlVYqVq9PYPJgOruWiqzXsUX4RdX2jEump4/PROTYy0vQaxL+sPoW6jSShsaMPU+LklF5wRdpqZallaTUxPeunR7aSWWltdMX7ZbcSQY0hVpxhHOUkSjqbHvSHPSKhsmm6XqYFUm+CKPtgYwUq8dQLBROpQDANnF8eSmfhO+8hIIPiDQITAn4l//wRfj6SdzxwMd4/T0dCwvL3/h5s2bf2jHe2TI/Z6a1xo7tTd349b8FvVyZQwamFG9kGjgakMIL04yMByuy0GsKoIqQvjN00GBZkQSSteQgHZCQIOoJ6R7D480pOePRYND4+mllXYuMsLMSkNURw2AccnPag3SwV3JoWcBKQPSCgnFTmx2YHM0GIfuM6XNJlmYlx3lHP/rgbvysJ4uw5iKMRvAoGHR1bELXlSbkuq/xkXKqaG8x9Sbo+JNqTefGqP8bBPKsRCg426pZAmUvT9My+xdoyUAtVo+sJ89d4yJ/Jq67n7/SSCySicm5I6UYGqd9SretN3y4F+9P0UX3VfWBRoV7/zp6ZiZGBXNBmJVkt69vownkWTPKXE0B2i1F6MtlUVlQkKyVxB3jinzJlv1/EwU8L2qDz/60Tj/yPuiOTkdQ/XRWJq/GTu9TeUz7B3vTEhAbxa1oRhDKA6jGBnhC4g1XaiQkkLGR4IESXTAeEp3/BJI2b5VQJtnv/dy/Ic/+rrtSDiGAxyFrPLdUxUPc8/BhFGvdccMCXW7fEX66iEqHWMgKp8Vp4KWVmJEq0mSPJzfzeDUBJbi7TGVQANwBoZ4+5VXpwELog6gqSeXisiYiR6bsURNF6CBmRjbQHyv6OtK1SrVNLpFem/OjyC7LfXeq1tdb7WhXZBcLYGILTHiTpUfSaRL+aL2MPtVGhh/xiHEM3jErEwogFmAhkS2PGQaUkw/rB6UsdSEGHhc0mByciymZsZifKIZY2JU7wsUeEZHBbbx0Zg6ORljCtOSHSnALBfrUqwfkZ4edCkHX7IrKzoI1vv88TRAxWZYMa+ZUGXbORiw+jcz0ZKKN26p1wYQkmSome2tLV3qSEQw1GGusnulOdp058I6V030z3eo2E1A2pBW5TjcjXP3X4if/9W/Gh/6hV+PU/e9N1pTZ6K9vmHpyZ5Jq6Ma10AvJKFaRwzP6UlsdSrj5obSpN1TlSMPykAd1W2oTExkSSOpZvoIgzRGvWO7FYZOvKVOSGB60y8A/lnmLQHTa607oe597/vLBg0MnXdAIlZTxYcFDAalHGtFF+evjENY9V4ACKKKREk0iAWLyh8V0cQlLakH3jUAK6sxsaFioAd4Z4GYo4xv6H1xww7f80IfOwrIlx3bG52uOsrsDVm8ZIC90+uqN2eiQRJDTNeUyjUqFWsP9RBVxAVJMJGnF18NMD2auYsfpdf4R6D0VxjENINiEsZMDal0AGlyvBUTAk0LKaS8maqm08EwM5fpI2ES9DAQs5LOR3zJnWcG3zAlLyV6ckBSwx2Y6snC9uLySow1R+Lh+88o34bD87Jjs9nybCeqHm8dTwg4pxgXqd4wTUvgmZTUyT2ADaU35E2z3BngN6TS0U5g64Q0jQFpFJNzD8Ts/R+K2XMPq1OYzfUrdUbsNkeKdXpbzp9ZW8ZS6xsbAqfGfyYdPMMEBSq5q5+XgMQxA6i3jJU8e4dN9f/G156Jq1fmTTMMUml1dTW+/e1v37Pp8OPmLQETRgz2Q2L09uJWXLu+KaKw4zmBhIQRmUTQHBslwdiThsSR3oxdV05KEF69kAgPGK0mMtMn4jPY8boUzwpHHOyMP+jBPT5DF9cze+5wVxICj1hRiEJN6C8oitnY87a0sm6GI6+ZmSlPdJA/vbTHVIqb+/Bydg9qwthIJfJnIM2MI6DyDnc1sNeWFCbfhQJcAhbcIqbhGONDT3JkuAJA4nt6W8zt47sMGOUnxttXB+DJBk80KA8DijzZOSEwWbVDOuXGVspDBwN96bmZFHjPxdNxcmrUa0JdpanUPb29LOlANjOTozEp6cjYjXIwozkB2CVNmRKnx6cDbI7xuRmpfupgZiTl+MYvR7BdffXlWF1clCo7LVqNiv5SyZvToiezeaIY7au23hUg2p228xwdmzQwV9ZXLe2QqgAT3qGTpbeE5Klmiz70Si454DqM2wsr8eQTz/alEkBCK5JUekuAhEEDeUvMwsLC2tmzZ5nVezRdqDhqwEGcPztpFQmC0KEDpIkJuTXGxAsiiBoMw/oUr0ADMIjOgYzQXtxDVK/twNBWl/WMpEHdgUE9eyfnbYVlTMTgGbUFyYa6x2wfvRrpM8Yy45O3XI0LNXDuNsgZP4DPhAezeahujJk8razMASXulAmQMCHBHQlMubx+VF2oljgDUABJZmZuVYZz0EkLosAQWMW9uiPJFIlORJkYrOo88rUEFVZl9yBddYK5PJ6Qeky9ARBqHWt+7d5udOSGlGLWbbPbjblTU3Hh7JywnGH5wsdGtxe31zYtocYFolMC2oTGdYwzoRMd0/T0RNSadX+9fVhS6lBt1BibidbYROxKwkxOTsa4rm3ZUbnnzpyLk3MPSo1vWtsYRAOhqip3ljk7AO/+15jYE1Ci+cbGqgDZEfCaDk/7YKAfxEU6QyNoAq4gB53hf/ijb8Qf/4dvmY50rlNTU0w6fOlb3/rW/8UJvAXmLQMTZnZ29mlV+u9Xjza8St2SGnN6bsL9CAxYZ4fD6ITVPKQDagxrJADC+rIIj+SwJAMEInpuFxGjDSH+U4XjDqOycIphqxBrJxCZo6jqAhSNAbFpEoNqn7UZwErD5v6z/klGkl4Aip4SAzM1BCgvdMruKW2F8WREBRbyxy2nyFWuyt2LsWp/0vULjio7paBDMDNQPwAIOOVUsYqBhkroeA5KvJIO3YF+qHvqpHLHBC65PECPznipw3ejUN/Ed9t+VX7fO85Hx8fi3JmTSi33MdKX+EVFjRnXmEZWRmdOTcfs9LikERMQqoeu1qjGeIrLyUlypEuKncPBOHn2/hidmIqZuTPRUJixaUnzBiA4jNPnL8aZCx/25BLlQ21jrMSuh51dXvnvqZzMGnLoDdIOMKm91MGsrC25vryCQlsyO0kPSicMnVlohhfIB3Pt6kL89//ofzH/wBMAibZFKrF840BvgXlLwYR0OnPmzBUR4m9UTmYiXs84c3pSoAIkDAwb6tEm1Rtp/CE1hu+h0rjeEiPR3GhqwC0CQxg3ek73uGE53ZRFXYjJmgbfMgJwpOMD62VnGn1Sjc9KPUD0/j6BhmOJu90dz0qRHn5MYLinlAuNBQujJvnVA4XhqsvdG1pVeIbLKoZn4LxGpHhlvYm6EQs3N7XKmCCRuzzx8+RLueTOiAQ/q3YKiMTjJ0yBoIzMJXfAg4rHkVWogEhT8ailaW6KlZqni4kBn++nOy8cMg4alYp25vRJq72odz3OopB0amtctbktKSWVc2q8ERcENqblUe2oO+tZ01J5xybH/T1dkTAOlG9rajZOnX9QADoTkyfPxPjsWXeOzdEpSa2RmDx1Nk6ffVg0zW/isvuASR8f1uJOr6t23Um6IOUkiVhbRNXb3+3FytKCKg0/1EVftAY2JhMWFT87EIC4troZ//j/9S+l5q0qvMZ2rZbBtLi4+IUnnnjiH9nxLTJvKZgw6gm+e/dCLgNixipTU2xbYbGxZR0Z4OT6BYygsYNAwmIui7b0VPRObJfxAfCyM1mAmpGnoMpPRN8VmBh75OzOvonJWgdTt7Ayg3Km5dnrx/oKs0ZTE7m7gXUTpBGNzbYlgMUsHIYzEOgZSVsFMHgSDEiPVO+QUDAcExSe6FBUZB6SEtULAFhiyQ1/ZgTVwaabLqv9UneQOABPSakcQAn8GEHpLitgIz3GT+xuIAyzmfgDIE9NK4i37IjjedGQs/34dlRN9ZiamvDYcVNSa1Mia2VrJ+bX1YkxU6q0R5tDcX5OahufA0V1lZRAxRufGovp2VMCx6kYlNSpNUal7k3GQ+97NKZm71faAlljXO581HpGdRMYVKZ9VXTm5Fl1jPnlDBbYmXygvFxM7lBmL2uINmgrrD1SWbZFdbbWY3OzLfANqvMbdedC+0JAOlMDTPX+9//2a554oEMk7MmTJ/151q9+9asfU2JvqXnLwYSRuvdlEegOdW95ecvgOHd2Sr3XuCRTrrojeRg0QlimyRtqlLrABvPxbk2Pr+mJiEw+MOHAuhRA8w4BAROgscY0JEnGoHNmelrpN6RewGiAYkBqSitOnZyRynMQ84trMdGsRateE9NJ7VA+rHu4kdRA6PScXU7cE+pV+azniAbK4iz3osxEMZhHnbO0UnzUsuxhEzhMpdN56NF+Ron+aGzEkVJI1VR2q68Y3VOl06W02E2hwtiOYVYRhkJlpG7sfkiQMdaUn5iYo4OZCu+pA/JHrAWkofqI6QLD9tQxcFzyancvFgSk3YFRS7vGyGGcPzXmGTzUO74gz0wnxzMzyVCT1Dh55nzUWhOSQudj+rT6yUGNqUaabivahYkCTwgpbHtzXZKyGxOTpwSEcdOUi0kTmJ6OkJm9PNVJ9JUGwcI8nSjA5vg4FVd80VEn23Nn0FA+hDVR1VbkdV3q3T///f9NoOuYTozbmDS6ffv2p99K9a6YtwVMr6XuYdrtnnqr0Thz5rQGq1MmDCfb9FBRmNUSQ7DJtdUaM+Pwacl8dTpVQ0CEKtZoqof0TKBYT4w0ooYYnZiOyamT0ZR6xyJny18kP6HGbMXpc+fi/gcuxprUo5deuR6jtUFvQEXl4KwF1B14lrSZRRpmwCyg7B4OR2tyNppKZ8AqiRjXay4CjBq7qTB1AypVvCK1mK8ELADZ6arTQCohrSyRVB9P95MQKoskn8EEkOTnSQ5FRA0lAc9s6kL1lEUdB7OUhMTksgLqF8CnLuwUZ0r8UPXga+jMUPJNqM3ebqx19+Py0lY0Jubi5MycGLwXc9IYUPGQROxaQF1kra6hTmhPY6Pdg8E4f/HBGD15WnRW20mtGxZz820pOjTKSGfn3eDUQM+raytSt8cF0GlLeOrKgjOaBqBmPZDO0gBT2RlD12oJzJwckjTT2Gpra0MpDsTExIzvnkQSDTkG7b/9r/8/cf3aLVOBGca5ubm4dOnSl5588sl7vkD7WuZtARPmT1P31jd68cgj5wWqWfdSiH96KUADsSfdm42a6HzvFYnljYoChVe9RXg2xkL0oaFaDEqnrkv1aKnXrGusNSxmoCdFhUSKnFKPOnf2QkxpkNzd2IoXn31BzMeeMI7EqnltxR9HEwMwTqMHhceHGbMp3Ps+9OE4c/GhWFtajpHYNbNARCYdmKljkRcwcXn6G7AYSAAspZVn+wgP8BQGfrPKR31gD2UIc7nHLaqmQZSX1ULF401apFu68fqCyqry0gEgSdjJwRHNzGsCOOjGhAu74znnj8medal5nWjGxz/5WNx3WuObnY2Y1FgWwwmzrE0xq8cufqWicZfaTD3/6fPn4+yFR2JEYyIWVEdqUvfUuVlaIC0FXMAO7QAI0olyTk2eVOfHrK1op2dARQfqeqiOVl+VE/GQQF47FB1od8CEdGINaWJ8xlLQPCOw/4t//gfxrT950uUmndOnT3vXytbW1ls66XDcvG1gwryWutfp7IgotXjoPYkxVt4BU2+7axDMqLdkv97axqpPL2U3BJKKXeWerRGhx6R6ACgGq7loWDO4BphoELiwq3liTL3ZlHrThsZnQyON6KysxMvffy66ahxe3sOgHqltFDoZgkZm5old695XJ3Vyfr0XL17nU//DMcVWn0FJQzE3M3xl9g3QDIuZABkSjDk6pEuOp3SXHcMUtzfEHpNoqLuUAGnIKxeOY2AyJkswMb3sk4HMkGiAJ7yliOl9OikmVjjyCymlyM6LjgE/enrKywTNifpY/OzjvyYgSOJs3lYP11HZyvl3vJXc0filqYLWYqm9H7eXBIrDnTgnMN3/yKNyH1E6Sk9SBObP8/UYGzJmZBE9lx16O12pW7fizOnzMTo6mSCj/aCx6pBLFUpOBPDiswIAOEBM+6PeQTE6DPhjXG2J1gKYvvaVb8Uf/q//RoDTmFf5ntJ4bkzDhqtXr376XryO/noNXeHbZqqjwX5o0exP/uTZ+JOvP2OCQjHUHHoo3msCCD56eJPFXsT7lHTvk5IU6gU1doLoYkeFa8qf8PRmApIk0RAzQhpzDWis0xg7JRVtznvDBoal0glM4xqrTat3g8HqYgT6xLbyyq9l8Cq8GAK70oPBT2gcsLd7ItZWFmNd9+vdWrQP6wYwjcrmUHpFX/6lipaLxwCLdSkxPx7qFIY4BEQcxOc1kSielFBavBDJrgJvXYIpDdIEEmmDuLLDgTMdDgV+fzBadypxQsAaERNz7jrjOKbfDzVmGpTfsB5G2Tgr962dw1g/bMT6lsZOS7dia33RkpKFchUpVqQ1xGAz9kXb68u9uLm8G7fXWbStxfyN+dje2lEbjXr84rGi6jMoWjOLd2JQbUDnprQIjyRBwty8dcXtTEcF+3kGVfS12qp6AWJmQ9FM2LTc9isbEQ2lyS6YpsCPBGy31w2+1eX1+Jf/4g/UKXdNG8aDXJcvX/7S2wkkzNsqmTCvpe7RY7alck1NSaceb2oAuW5ATU5rfCI9m42JfP1vfHxSYU5JjWvGjnq6ra22mXxqek6Mp0YHXEoLDkVNcs+oxqTX5o4er5Yy0U8MD8XO6npceuYHsdDtxPTUmIC0ExtSjfwagOJKRlgyDaixm+p5mdYdnz4Z9913QQAciOsLK9HROAo1dHC/J/DtmRl5XbwaLRjsVvXkbpWN2SpPRuhZTMPpsgkQ1DvGYEKEy86CdjWOAiy605PTyzu8EAlz0pEQhH+uF9ZqYQx3xhpYPE6jbMqT8edqezuubx5EZ2Q81tdWY6e7pfKQD4d1cjDmnrJVPdQhbXQO4+bilrhFY9GxaZ/tsLo0H/ddvC9mz100nQENU9qUyZ2i8qTzo1NMtXVfHeKaVT7GZoxxkTzuDOTfYzaPA15EezogJaBOLKUbbwrQdkw+0WlBA8yWxtz/+L//Qrz04st+ZrKB2bv5+fnLX/va197y2bu7zdsqmYoRUyCd7tBjb968Hf/6D78UK8sbIpwaEXVNjJzrRTueyp6ZmY0xqQg0XGeLr6vveuqcT1J6L5/caUxeMPN7Muw8r6QLs0tq3uwtFZaF4CHPAtY8bcv0cXtL44PdQTEDuwfU+DtSOcRQqCqdXakXasjVjphsaEaSbipOzUovV8/9nesbMb8/rnAjOeAXw5SJCS72JcLkBoFAAlPzWRqkFQwHyOwnk2yEOibgaHxDR8DCpoFjYDPZoEvxFEwXzEiyBVwKo7vP9xNqaurxAZDXwRQfwLKIS31nGDtOn4vNzkFcXezFkiTt/HrEoqTP1rbyHmrF1l5NEqkngA1ItVKnVZ+MV25uxMKSrptXVbdt5a8yqPhMVVtTUFm4w/j5LKklMNBOne6mOsc1lZPJmUp9VbkAC+p5U1JufHxKquC4pRcL0kw6kBbq/bC0Cjq75aXF+B//8RfiO9/OcRJp8GoF46ROp/OWbRn6s8yPBUyoe3t7ez/0YtayRPbXv/50LN1Wi6pHRcogpdgEOTVzypMRqHddNQhvwMKI6PM1qWyoACmJxFACDj1cznaJea06yC6wqb/TnYZrKIxASIOKDONjDQ3cQ5JJauXusAbuGjvR6w/WoyMVqQdjKyw7rFkAnTp5Ji488HA8+uEPx2BrOpoPPRaN+z8iYTbqMRfLysgJA1w/dr9TnwExheBsMHjHw5DYX6BCvcuJBQGdOgB8xSUVenZUH9RPJlncOQAshffkA6KGcOqwGZzDwNSd8N6lr/TYle1zH1TJNelw60MTEVMPxO22xkV7ozEycV6q3H5cu92NWys7cXmhFwtrh3Hp+lrcXuvE6NRs7B6OxKKk+YrUwpevbca1K7eUdtLSr35QAOVNPbnY9a9HG8ra1Dh3WxJoeXVe45ttT/Awg4p2gZ22QEtxfdUqqI3iE0sktiUBImbpWLD98h9/I5769tNV2rnLgTVFSaW3dZx03PxYwIT508ZP3/3ui/ENjaFQaba21iX6u1YJxsbYu9eSxJB+v6GeSv6Nxqh6y5NW8WAmf5tITI8kQFtSuyRTitgwI2BiGz/joZGRlsZNrQTd8EDMTPGaw7jAMxq9w3H1zpyXoJ69PiEADosJd2JdqhEvyq2sLlnynT9/MX7m534hfvM3fjMefN+HYmX8A3HpxLloDzQ5gMjMpZJQCF30xJYblpZ8xxYJ5DP3dAEAG4VJoFBejSdkVzDVTX5IWff6ShvwKF3SIC4zc2yCham5hClPgXcEHD5kTfmZmeP7UDel3t0cnItbmzWBf0zS6bSk9GS8eOlWvHRtJV66vhzzy51YXN5WnZld3ZG6PSlukeRaXvF6EOOt67fWY2lxSeMkSX2DKdVsA1l0BSjYLX2lKrPRlfHn0tKCv44PHTCobWgMqLhb3bak15bacK+ahVVHqc6GSYdUcQfjyW9+L7725W+540AKjo6Oehr8ypUrb/s46bih6/uxGcZPZ8+ehdUeT5c0HHbCK8YXLsx5enty8qR04bNmmvX15VhZWXRvfvLk6ZiW/k2v5m1I7ATwhslUN3J6FiCZRz3IRf/Os/aasXD5Srz6/e/H9ZWl+MD7Z2OnVxODDcf45KzVEbbp1OqjcXL2nFWrIY0vNjR+Y3qZSYxdcXOzJfVOPejCzVvxJ996Kk6MzcV7Pvxx72fbWr4VByoXS0Aeeyl/ykWFBQvfEyn+k5/cVVA6AINLuhM3xlwwDeMunum9MT5QkkkIMRU9OBtbmUlDRUQCbYrp2eSKysrRWxuSsFc3D2Ps4ceiO3zKb8R2NO5kuxULnfPzKi+0E8HQAsbHpVaPjVef7Tn0i5ML89dUOmkNyn9+/nb8zGMf09jpYuztsCtFtTKAVDfqoSvBLrDQCIq0qfzWV9eUviTJGMeoMYObQOlJ+qSqeCDJteMXIFtqfyWk8rM17DC+9pVvxj/7/f/ZU+UYpNH58+fjxRdf/NI3v/nNe/oa+hs12TX8GI16kt/T7Y5FNYj28isL8dJLN9UwvDzHWgYvjEnFWF2UutLToH9SDT2t0Nmr07gwp7ffyMLaERfHPvEjAJLCap1ABjg0AFCarF1xVsKBV/xh+CmNzWZOCbySYrduL8b6lvT2nXpo5BYb20Ni0gEf6sIXKS5fux3f/u5z8Z2nX4wVDeRv316Iq1sa0537aFxuvTfWdqU2isnzDHS2QklkqrwwDQN1ppVZ4WfCBG2NLwN6s68AkVKGVyiYJmabkMIDDOW7q2tPY5/tzo7AwnIC++v2/GGCtY0t3Xvq5QUo+bc7uTj7nZvteGLxIMYufCD+k9/8q2LCM5YGVqtOHMSZ02c9U8aiKu+Vsf6zvr7hyaG1tWV1fpcF4FRgYR3yWZhf8KEtnm0EMAK+28N1FNhVfo+pFAe6T4zzuvq+pNMtaxmoqV5TU/iaVPbcHa4xq8DErgmkW673HcS3vvGt+J/+6f8c7OvDoPKdO3dOaS1B17dlYfbPMj9WyVTM7OzsZfVij+rqz/CJthLbC9KFT8ajH/uEmGkv1taXYn1t0bNgZ89cjMmpU5ZQqBT0ZKiEzBbxdmn2kFXfr8ZkGhkJwhS4z5yQhLr03HNx69KrGifMx/kz05JY4/GDK0tSH6X6aIxAb78pCQXQ5heXozk6I1VzXI1JqkwgDHlKmg+KdSUVUV32BJrLl67GYa0VL2lQPyQ19OzF+6O9dDMGUYUUk4uSmeEqkGO3akdPzjOdAj2E/nFT4fOuCAARBqRcPgePcnJAikC72ZUK1uO9JCQJnYAAIal05cRMPN8bizMPfSQeef+H4/x99xnEvEcEc9NBIVlQOdsb67HV2YweKpdU7a2tFXdK3pQq/RWVDkkLsJhM+MxnPhMN9jqqjfyuEWXWhcT07KRK7vGd0ufNZIBJe83NnjeAGD9BA8a+XpxFUh2wcK4xcb3uui4tLsb/8P/8x7GynBtYGQtelERkwkEazo9tnHTcvCPAxHajakGX7UZSztPQIAvzi5ISpzSeaaqXXPFgdHR0SgA8L4Lm5lfUt25XjKxGYdOnnNRB5rQ2+nZhXKTb0AhAyoH85lo7br74XFy9cS1OnRqV+3g8d2VZoF1VI486/MHhrmcQR8UsE5MzVuuY7OgJZJcuvSiVhdcDlJ/KMDPNYjDnU5yIq5cui5k7MffA++LhT/xiXF5c9/tDIwfsLRQsBHAf4YyEMqASNBpqmXEPdNndCMpXKngdhPPGxXcG+paAywWAOKeO8dEOs46KyHYhdjfc6J2I2Ud/NT746b8RH/zoY3Hh/gfi5q1bZnoO2N/kPIS9HU+LN0YGrOq1pYod7nNAzZY6iDWBYifGJk7FzMn7PQkAyCjTwQEScSd+4698NmY1Zumofkx60CkggaG5uzN1DLQFYKWj2OpI1Vtfiwl1lGPjU1k/gcsTMqJjR0B2h6GwTFrcvDEf/+3/47+LWzfzrVkmLO6//37TQOOkdwSQMO8IMGEqQP2hGuKu95+24/lnXxBjh8ZP6jmlep0+c8GqH+oZnEyvR2OgVzMAthont5RaQ2rQVCVges8giZFYEL559UrceP65uHbtWoxNN2JEg/EXb2yIwcWkanDSgCF2NXAHfP5KuvLZFjO120tSOW9GW8CTOIoTutpSByemJjXOGvKOjY21teC0odb4WHzlqR/Ety/Nx/DYrGcIa4c9MwMbc1FLJTi9VSen1VHrKqkjYGxrrAM42KjKueNIIMK2pcLxbhKgZIYLwPW25a5wu0P1mHjow7E59d4YnPtA/OXP/rV46OGHgreZAS6TNC8L8KzvdFlm6KzH9MBmvPzqZeUp9la9kaFMBPjAGoGJiYpmc0IdF8eqddyJ7ex0LKF/5VOfUhl7ktfZueU4DpUQ6ZuyGElDsnR6K8srBt7U1IxVS1Q+VFviEh4JRbteu3ojPv///idxSeXC0BGyVYh2ffXVV98xQMK8Y8CEqQD1+3cDCh35lZcuxZkzp6QjX4i50+dNzC5fs6jne05IptT/D9QgTCOnri2LG4lGJhwqIb0fuwzmr1+JDQHp2uVXYnC0EQ1Jo5ducSoPYxeNNQQUdrDDUGyH6XY3YmNlQb3qoph202McpERzqB3nT+7Hc6/ejMtq/JMac50+c9qza3zgmQ8AeOf14WBcXunGDxY6cTB2NpY3NiRla6pH2xMJMHCOk1IqARpUJ85N550qpBTjJ+xMNrApN8dWkkQCOovOq3sDcfNgNN77a/95/Mzf/D/E4uZwPPHUCxr7LfiVhhdeksSUBLt0+bLHGuMTY9FZXoyVGy/He04fxpZUvNttvibCJEOqaKhaqNu8eDg4kF+6YGfCniQWU9280vJZSScWpJll5Qx4g8lpAEyVXW0DUAAobcQ6IRMO42OT0RodN43pEGkj9khSr5deein++T/5F3Hl8lXFS9WOWTvyl9/vPPnkk39gj3eIeUeBCfOnAQq14crlm3HhvgvxwIMPWK9ub8GMo1543Wa8xOZJ/azGCUy8OOixhXpvQIRKmFtX8j2pq5cvxZKueTVWZ1hqTn00Ls1verziKWg1PDsteOEQpspNlnnwIhMj+PPB59nWifjIQ6Nxc1kqqHr+9XbPGzrrTQ2mrWqOSC15wKfCfu/ZZy1NlnsH8fS1lRi///3ROnXGh47sSHXsSSz4Y9ECCrOFTEjwOUumt5mql+Bxx7DOlPf+oMZDA3Ft6yA26yfjgcd+OWY/+Zfi+fZoDEw/HF/55g/iW09812pbfix63zNwy8tLlrDX1ZGs///b+9Lnuo4rvwOA2Pd9BwjuFCWSoihRlmVrsz0uuSZTTuVLUpXKzNd8y5+gb6nEU3YmmZrINZ6SKplMUv6UKjtll8ceWhotFCluIggSJECAwMMOvIeHfWXOrx+P5rin7/beAwiQ78e67O5zTve7uH3O7dPrnZ6i7nJ+ySRn6B4b1dmDldwHWaD46iPCYf4pY8L2Cuw122YXeJ7TZeye1aTcVG5JC/K36PnnT1FXV7dZqYL+KN+i2QpiniM/T+PucVkpZ5bzcR8twW47JnIxQYsXHNw6eA/IPDkxQT/9q5997dqhTjHYUF1dTX19fTCkrB1rnC3sOWMCvAwK51T3371njKKkFAqNwYs2M2SMr5ybkTKuKHSU0bE2FckKgDciFBr50CJh7VkB951GhgZpeXKcxh88oETBlukXTcwumeOvUP2oXNQuZuaLWNlLuOVK7ZnCGzSlHjgVp5Ftpqe5mB7E5umdV1+n9s5WGhqb4vsoMAtCsSh3ZmaWy8qnqqpqKuT7rmTXDyOGVFxFz736HVrMK6KbI0layi+lzjOvUmFdM40uEsWW+G+traWirpM0u7RGE3lVdJVd0eXSBhpaLaZkeTtdm1qn8o7j9Mf/9t/T3GYp/e6jSxQbGWVD3KRSHBHQ1kLYglLDrdAqvxAWkgkqLytlo5qmzvYmOtnTSptjo9R7f5hajzRSIbeo9/mlgsNRykorjPrjW06NDU107PhR0yqCh/4O3N8pNlAcLPPNb75qVnanVqNg/xm3TNwKGSNiw4ILDkPBSwguIAYi8EzQ6qE8GCtwu7eP/vr9v2Fjj5k0vJC2tjaWq6WbN29+sFtbKqJiTxoT4GlQqOj+ASorL6HOjk5qamnnt9yGaT1QScbNKMB2i9SHk6WlQmsCgGaWsbBBDfXfoWVWosnhIZrOW6NyNpaBGPeVSrAKHZPEFRxW85u40gwsYMADq5XRMmB0EC4LFpVWlWxTc2Mx3R9fohc6u6m+s8Wc45dcWDJvXCwBmpmLszKndhNjcriF77urq9OstJ6enacrfUM0zsZT2HyY2o6+ROuV3TS5UU63p9bo+GvfodPf/Ze0Ut1Jv/nyLk2tsDtVVk+9D2fYx6yn19/8Dt9zKbcERfSrX/0Dzc5MUVNrK7uaHfwHo7/IrRvf7yy7qIvcmmPLfv+9AYyB0EE2fJzZ38SNyfrUOE3wy6G5sYR6781QYXkVVVRWsQuaWt/X1oatMnVmgGBsPGYm0dEHw4jaI+4zvnz+RW5lytmNS73QkAeDJv8Efu5mUIdrit26JBs1XPj6+kYzkoch/t5bt+j9v3yfYrGUIeF5oUXCfBK7dh9cunTpiSwVCoM9a0yAn8vXf2eAK2KDLly4wL45jAl9Gyh4vnEdMOpk3oZMQQcZE7mp9XKpUT3QZtjFWZ2aoInBQZraWqOasgoaj29SXXMPHT580mz/wGBGGdMxqgf3BevG0CHHYlsMG0MhK4q3qLX+AN0bSdCZo0fp4MEemkwsYsiWcBYD9hd1drTTJP8eN6Pc4S7n/tcmd6CHzXxOP78chtjdxJzO/PwCDTwYo0tXbtBsPMlKO0H5Rdj/k2+UFusGqzGpzH873v4nTjxH33j9W2Zz3qUvbrBhzho3GJ37zz+7RH23+/kFhDMhlmlmapROnTxMp547xW/4PtNy1FSVEnFfEEd+9fALanB0ggprimmU+3WVNR3cMpVxPQyz0RcbY8I9woXGFnIMAOE5YhRvYTFO3/vum9zact+KWxgZCk/VCeaZ+E9n1zg1qof+4BrNszFhaB3bLLAt4/NPP6f//B9/xGXzW4UBWYzaYT6pv7//g88//3zPGhKwp40J8DIoAB3T0VEMazeYWXxABh9MpTHMqBRXXsrdQLWyzIEC0w+J9d+m/IU4xQYHaI6VqYzfspOJbSqpbGSXopEVeIvmE3NcVj7F56a4DGys4/4Luzlt7d1m9Axv+uoSVsSWErozHKeuxkbq7uqhgopaii8uc4tWCvM2h0viqOB4gjvurNzsSRqFwgy/GY1jGt7CeAlA8WH86KNxG0iTU3OsxEt839wysjFXcguHQ2baWblhWLf7BmgJp66ywldW4osV6/RweISGHgyyEq/TYnKO+5qN9N23X6Pvvf0G9RxsZ+XFVxHzuf9xh1utdWpuaaBm/v3FmWmaZGPAx/UeFdWZ0bbFhTnj8mKPUAP/fWhtMeI4NzfH5VQa48Fi1LLSQnr5lfP8vPmZ83M3/SB+7hgYwqoOuNlcj6l6YD4GHWZmJmhleZV+9/cf0//5u58bz8O443wvR44cMfJ37tz5sytXruxJ105jzxsT4GdQo9w3wKjR2soq91XajfFgqBUVYvo8AIzJ/OMIvzFRUUv8Zr38D7+lbe4EJyYnaWR1gcrYVcIiz21sNSivNG9frLpI9ZEemVE3tIZmwSVaJ+5jrbMiFm0v0NHOMhqaStIJDNuzQm+XVdMGFXMHepIN/BGdf+kUvfLKWaqpqeJWaZGVD+cdYDkM9l9xNbD+oV9nzrvj38C9V1fXUUt7amKzDZ3vulp+eYyb0Szsd8JBNNgxu8TGh1OD8FFoTLhirghfBcEh/01NNdwfyaN33/0+9Jta21rp8JEeOnb4ILW21tHQ8KCZEK3kPmM5u3+VB/JpkI2E3xM0nWQ3lt3jTcw38d+OQ25qGxrNmR3o/mD1CIwN3sDqCt/DgTz6/vffNo8cTxutE/qtqZYq9SGzlEGl/l4819joKP36lxfpy8s3zEsAfAwydHZ28jNaMsPfe23Uzgv7wpgAZVB/MLELDD0YZl+7j/uy+WYuBYpm3DlunTA4YQ4m4cpDPwnDtuhD4Vs9OJegqaiQbt+8TmPrK1TFxjE1v0GPClOjVegbcIeBDh3qYuPCYlumV5RSPD5LSXZ3Gls7+TdKaXNpmg53HKDh8XlWyGp6/vRpKq6sof7BEW49WuhP/sX36LXXzrPR5PPbG2dNFNAXX1w2w/n4LM4iG2xinvsPK2umrzDJrucKu05YL4cV7vX1dVRXV8UKiHmkdWpqbqCJyWl2AafNW//ChfN4PsZVnGM3D2fawZBwCu2RQ4doju8XZQ0/5HJXt+jk8aN8D2hll6izrZFw/t86u6MtRw5SHbfO9x/co7zifBqbXuHnV2COSUOLjH4jVojH5xZZ8XHICbty/HzxEsDmvIXkLB3mZ9XT08Otb2rXK1uHcYXh8qX8Asw1YfDmEd29e49++X9/TQP3R9iwUF6+2Y+EwYZ4PD7Ez+KHe2keKQj7xpiAxwaFid15Tv7B4lj4//137vHbcpG6D3ZzxxnnQqT+PIwiwfVjezIXMDYao7npSWotPkCT7Ob18xu9ll0WGBMdKDeLaGv4DYmPZpmNg+zbo8+CXZwY7MD3ikrLcZoP9wuWEnS4vYCGpxapaKuIOiqLaJrv4wB33v/kj9+lVy6cozVuPWZn4/SLX/ya7vJ94gAUfD4UGw2xqxSfn8EwPPoRPYcOmvtMTTRja/c2u3kJio2NmVE5nIY7ze5YIhE3KxgeDD7k1quI77mObt64Ti+fO8sGV0v/+NE/Uj23JGhGhoYGuNxjNB6boDPPHzPHG0/PTJoPEuCsDUzUnuTfLdlYoTu3+yi/7ACNzSyzk5n6yh6GxjEknuC+IE4hwsuopqreLFjF5s1Nzjc1MWy2srz91tupgQc2JP7PtLJolRDHH4YXxce//4T++r//DfcruR/JgCFhDgkTsiMjI0PYSnHt2rXrhrlPkHJg9xGwdcO1OBbA2+3i735Pf/WX79O1q9fN6BAU0qzT446yOfeb5bBcJxYbpbs3b1JyZoYrG53kVN1vbqYO7YB7B7cG/Sa4htjVCyPCmjG8kTEU/GgbC1fXzHxQVVmh+QYVVq7HuczpuTidOHrYLCbFeds4CB8jajdv3KGBwWEaGBg07szS0iK/1ZfozJkzdOK5Y2xkj+jEyZP02uuvsyHUs0uaxwbXQuXsOmIpVGdXOxtVjMsrppfOnWIXcpPu9vcSPgyNr1Lga+vjk2Omz1VSkmcMpa6xjmrqaujqlcvcUnVyy5EyYLQe2FKCfUdwkwdu36Kp6Rl2F7kcdg1ry7DgdNUYMlaiwP3EFgrsIauorKZFvu8kGxWGuZcWMcG9Ql9cuszG8NB4Cej/mOFwfq4YVcXDnxgbpw9+9gH97Kc/47ypLekyh9Ta2kpfffXVxd/+9rc9jz/+sK+w74xJ8Nig/tmSe7h3t2/dNsOrf/e3/9uMDMEPBx0VijkLzDutsEuF0aUEvyXhguAdijGLbfbjV1b4jb/IbhcrQ10DRvSKqaWV+yw11aaFW2FfHhmamlrMaBYW1sbnN7mvVEJbTO9iN6rjSLf5qgPWEsLPwVCxHHIJVwZ9MKxtg4EuLy+wcuIgTpzwg4PvK9gIO83wP9Jd3H/A0c64sP0EfS7M55Szy9nQUEWtzdwvYlcNCn76xXPsXt43hvXuD96l+/fumDml8rIy49phJfhXvXfZALZoe4NbDO4czbLhX7lxjwYTq8QdM3NEGo7taqsupi1uLbFGb2Fhjl2vaX5Z4LOaS8YAMVACNxOjmnDxMFAz/HCYPv30E/NbmESHx4DnjpbnY24pf/SffmxeeBgSBw0uOdxCDH339vZevHz58hPdRpEJ9q0xAfCnubJ6OPrP3mKJxDz96v/9mn7yo78wk4Bycg3eghiwgDtYgpGxxhamo0OMPha/JbnVWWFDmp4cotXlJBteEbcE+LAx5pYKKBFfoMbm9tTQOCaKWSlxaD2WAFWWlBjFKS0spuJ17C/iVo6VHqursRTn+Knj9K//zb+iMW5ZJidirMjccpq3+rxx0UYejtBL51+h1rZOs17w9OnnqLau1rQe6KPh6LArn3/G95bKC/cKH3k7efwYdXV0cGc+Rs+/cJbd01qzrXuLjWWVDXVxIbVsp5X7IhgZfP+n/5PGJ6ZM64XngpYTk8pLG4VUXNdMpWyUywvL1FhdSAc2l7kFSrJLOs/lzNDM5AOaj2NzX5KNHlsjcHRxzAyy4CWFE3KvX79hWlv0pQAMp//kz/+C/uuP/xsNDw0bDwL9RpwihKHvRCJhVjVk+7OYu4191Wdywa8fBV99enqaLnNnHy4f1qHBtcJb+fIXV2hqcopquD+yCJcvGaeG2nKKTS+bBaXs6fPbHysIqlgpCs18D77tg9E8zNpD4RfxyRU2zO21BHXUPGLlyqfJmTU6xr8zHIvR2MqGmfhta2s1b22MbE1NJ+n6zVucN0nlbJDoi0xNTZhBEgx149y/SjYGGMrRIz3Ud+cOGzuORMNRWdNmeB2Trpgrq2U5nFj76WeXuMUrpg7uf+FM7ttf3aBubs3u3b3NvzfNLVYVt7RLZii7yiwQ3qZTzx1mv3iVJvgZXL3WS/jMaVVNBZkPU6+ucOs2wAZeys9vkeIbW6kTZPFQ89hAsROWo/V1jWZoe4lbLf7zzGwSRu7GuW+HuazGxiYaZQP/8Z//hK6z222y8zPAaCQMCRe/NC5yHb11/fr1fTPQ4IV9b0wADGp8fPyia9cukFo1cZ/7KQOmMmEclz6/TBXcv2irqqCF0RHqY/eptqaUxmdWKLmyzm4T+/xsKHDPcKDl2hoWauYbVwyKDvdmYTFJ8cQEbawuUntNPtXVFdLo+CqdO3KYloqKaXhuySws/eZrr5qlSpjrunzlOs0muNPPb2azrKeiwqxDm56eoDffeZtufXXLKP2Jk8/RV2x09+71cX/qlDlxKMl9l8amRmpgA1rkVrGWlbmqqpy+vHqVqmvrqb2jnR4OD9LA/X46/9J5OnbsCA0+eEANTc38FNCyrtHbb75Gh3o66CD3w+KJGfri8lW6cfMeswtNv6uFW8hKbp2H2JgKKtk8ljdoJLFmXiAANvNh+wY+h1pdVWeGszEPlcctE/pE6E8ucqsP966v9w797f/4X+alBaA1qq+vN6N1eNH19/e/99lnn/0Z6s8I7HM8FcYkgEE9Hj53tlJx7hvcutnL7tAYtbe00NpygkqIO+HcMvXF58xXxifn1mieWwGcvQBDQscbWzZwFgEmabE8B8PjC/MzbMTD3J9YNG5LR30BtTWX0NDYKl04e5a2ahpoMrnChsLuFhsRN4Z0kF2apuZ6dvMm2Q3jVo77I5hjwsAHBhuaW1rZJb1FE+OTdO7lV9jAZtmdWqCWlqZUy8bX0kqSyrgPhG/HQjExWd17u5f7b41c3hYbVBeNPhwyLRE2/M3OzZpRN5zfHYtNUc+hLjaobxLO3BwafkC/+fvfs+Lj42KV5nfb+bfKNldpdZ77SGsLVF9RQHeG52mLXyRYsQijxKqNhqYOqm9sNa5uavU4Gxyz0Set5dZ/jV9II5gD5NYdLzDM7cGIcM+xWGyIDQjD3ntusWomeKqMCZBW6vHZ5vjQ2h/MSUHxpyYnaWBw0IzwHayvogR3mu9zv6W1oZam5lYpvrJq3qJQYDwirE6o474LtroX8hObn5+kidiQ2XEK5YFUc1UedbeV0IPRZTra2kFjySXayDvA7lAeffTxFzQ4MG4U/vixHurqbKcKVrirV6+xcjWkFIzdoQcPBk0fbHp6klra2k3nfPsRdhBvmAGJudmEWWgb55YLHyYo5pYEq+fHx8bp3LmX2OWao7raWhodGTI7Zae4tYNL19TUygazwYY9RxMTCVbwNW7dqtmguQ/EL5j55CK3evN04tQL1NrdQV3tjZTP/ZjeoQdsXOVsFAla5JcBjB7GVF5Rz27uYXadsSJ/3SxUxdB8Pv+1DfyccJ67AM8Hfx+GvDGYMjg4+MFHH320Kwfp7zaeOmMScGVd9+pLARjdSySS9HBylpLcR1rcWqPm2hIam1ym+CKMiTUHq8sLoLRl7N+38pu1hTvQd2ls9AGrVGo2P1XYNjVWHaAj3ZV0f2SFzh49QSU1NbSwnkcjsTHuI2DOq5hdszhdeOUclbGR/O7ip9Tb95D7cJVmOHtlaYXdu1mjlI+4qRjh1gUjhVisilYILUs9GztG0dDnSx37nEexkRHDL6+sY/o69d66TtNT49TS2MDhNN93s3kJ4JMtmHjGSD9WKzQ319Kt3tt09Uav2SqCYe2aumZ2YeepOn+Tith1u/twhKrri6iAXbnR+LoZrsLW/6rqVu4LVpoBDMyDcaeRSovw0Th+XujgMfBssMobrRFG6mA8Y2NjP7x06dKOfiPpSSL1lz+lUHNSGCVyvgkTy2s0ts0KU9ZCU4slZh4ltZ4M0/b8Vm1oYdfoOLtqeZTkvgBWeRuwDPpAqRNLuVPOb2mzkPMAlJWVn19TWFKDUUV0zXGOAtzGjz+5YpS/jFuW6ooaMzCCT5C2dXRziJG7BTPnhO/mXr92mZV805zONMMuH9bpVdVgfVyr6ZussVFMjo9Rd1eX2YSI8y/u9vXSmdNn6PTZM1TNBl1ZWW2MqvfWbWrgVvidN8/ThQunTX8P/bet7QKamJzgvhg23RXRvb4+SnLLV1tWTC0l5TSVXGU3sYSK8d7gR1JYWm6eUXEJVpOs0vZGkmgTX05fNo8FRoQWtYvvCa3R/Pz80N27d9+7ePFiD0ZfjdBTiqe2ZdLAW9GvlTLgVmh1M58KyyoJH9rCtm7sN2pq7mId4r4Tv50xQYmhaGxnX0jiYI9HX7dO1aUF9PyhGhoYTdLRtkN04oWzhMUU2Oo+PIhTfbAWL49+/vNf0uHDh+j1b56jyirukHNr03+PXU7u4GOjI4bvz58/R82tLTSNCWXuh3S0dxqjHWbXtK6x0QyVYwBjmt1VTPqWccuCL16g35LkFuVb336DW6QGuvLlVb5/fklMjHGfqJZvt5BeevE5OvXcIXo4MkxXr93gftamWX7UycrPvSFuvcroeTbE7pZ6SrIR3ub+5NG2GnYHVyixyS5eeZ35wnzBo1Xa2lihPBwQyMBzgBuH1ggrGbBaZHh4+D126X4It9sIPeV4JowJkL6U1wCFBo66wt4juFnYzoFtGEVMg4Jg9h/D61iztoKDPza5ZeI81SX5dPpIJQ1OLFMTvpy3sUAPZuYpNoXDWUoJ6++wf6e55SDdvXeP3n7jG/TGt16l23cG6Msvb7HRbHIrUsEGsUEPhwboxInj/BKY5P7dNLdanWaLenUd5qJGzX3haK5hjnf3HDEt4yzOVDhQQKPcl0PLgHVv6OthUGA89pCaWttoZZVbyIVZOnqok40pZpb8YL4NpzHV1daxq8nxsnKqa27kFpBbtNt91MuuXnkTVqJzu1hUS7U1/LcVYr0dyk69TDC4ACPCUDeGvQcGBi7G4/F9s0A1W3hmjEkQ1qigJNwAcf+F38CYWF1eNhvgSkuL2UWCApazUpewy8YGxUpVUfyIXjxaTSOT3PeoaqCXz79As6yA1/r6CUtr6uqxqS61jQLjGq+//opZ1zY4OMKKPc28FYrPTpmhcqzhgxFhQhWH6mNFBD7oZg4ZYdezlt23w4e7uTXCCgN8wnKTabUUGxtmdyv1Sc7kwjI9//xp06dCy4VPkS4l5+i1Cy+aIflf/PI3LD/JLmMDtbd1Eg7n5GfDxpWk5YUEbc6MUCEb44P4Is1slNJGQaXZCIiWU54PBhdgQDjjGwbFfaKh6elpjNK9h+dsBJ8hPHPGJAhrVBiowBq8gkdrVJC3SZtrC8a4KqvqTd/BHNnMSl6wjfmlShqeWqXK8kb6xlvvUDKvJHXiECs4ViBgpcXg4AC9eO4FmosnzSdAuzpb2YWapUR8jl2xMnbtZunY8ZM0M4vDNtc4XwUNDd5nA5uiifHR1Ogcu25nz77AMnFuTVZpPjnPfZM45x2jFjOnlM8d/y6+R5znMMZ/Qx4dO3KEXjh5kA51t9O9e/10/eZtzrPEBlJEba2tGE7he5ozC2CnxsdpdHKWbk0laCWvkPClQHwdA8AoJ4wTRoTWCOnR0dGhubm5//DFF1/s2ofF9iKeWWMSRHH/Uur0iI1qm7bW4eKlvgmUzwpXUkh0qjOPppZw3H8lddVU0sO5RfPto9Hhh7S8usx9sGZWwlqzHeLzz7+ivjuD9M7b36C3uJWqq62mh6MT3OotmTmnzq5uM/mJAQq+N85Xb+bKJsZG2R1kV6u4wqxcn5gYpWtXP2P3sYla2ZXD0V0Y7auta6ChBwNmUKK9s4sG2IhPHuvh1jQ151ZYjLO9cWzYhhmeX0omTcu1ZBa1rvL9rps1h2Zmif9GLMMy3wiux0rxGrNIdWZm5j1uiXC4yXv8DPfVCu+dwDNvTAJtVKw8+LxCDYdfnzBrw+zc5QtzK+hD4FixhTUyRydvbxVTR00ZrayvUX+M+z1TM/zmx0cASqiuocFsGNxcJyovK6a33njFnEyKRbWffHKFGppaufXq575HqVFibLFA3+TQoUN05NgxutN3yxwRvbiwwgo9T/cHbrNbWU3f+va3jSzOQscZGJiLwtpALKrF4frlpfnU093MBrhMg0Oj3Cqltp0vsfz83Awl+IKLiHk4syiYfzs111ZgdtjKx5YXFxeH+Dn9l08++eStWCx28Vl057yQMyYLj43qOl8fhmmtgFSLlUfJlQJa3SikpfUtGpplpS4po/4B9nryCriPVWQ+01leUcMKms99olH6/h+9SSdPPsdv/QNmAhar17HJEf2XvPwtmmEjbG1pJ5y4itXvleX4al4xxeMz9PDhECUSc2y4m+w2vmT6XHzv3I9JfVoH28hLikrYMLilfLTOBldGsdg49d8dpJGRMTa2BPe1sLoDm/XQ/qRaIBgPBjAwNwQ3Dv0hYHZ2digej8OInpnRuahI6UEOvjhz5sxBVjIY1L9jhfM1rCDg1CR8tBotRFf3QeroPEQ9h7rpBz94h+Zm4uz+XTKnql673kdV1TXcT+J+UEuD2e6Ac7qr2MXDkqH62ioan4hRc3Mrt1Z3oezc9mHuCcPVqZNYOQMbJY45yzerKLyAgQQYKQwJrQ9CuHpLS0tD6+vrH25ubn6wH/cX7TZyxhQRYlhsVG9w8k9T1PSB1kBaBig1FtLitJ7JyWnTUgFFJUXc92H3i40DC2zx8TLIrbLhYNdqFOD3APSBEIfx4HcRxx6j5eXlIXb1Pnw82Z1DBOSMKQPAsBCyMv4pG8QbrJAwMsOTfodA0mI4Ow19H2I4CDG0jZYHIXhsQENsQB9CNmdAmSFnTFmEbrX4gqG9KUYkyg1EMSgtq8sQgCYyMBAxFtARhwFh9A4y3OLg86fE14egMZ7ol/aeNuSMaYcBA+OW6yAr80FW8DcQspJ/3YJ5GQguMRKEMAxAeDqf8IDHRoNwiA0GLtvvEWd5rFPMGc4OImdMTwjayB6TYCAS78Z/kobhwEgUvh4MYPrw49AYDLc6Q7nBghxyyGFfI9cypY+n+dmF79Tl8DX+ydnOIYccMkKuZUohG89hPz/LbLREz3xr9qwYU9S/c688F9d97CWljXIvT72xPW3GlK2/Zy88F797iKKYKGcnFTnTsp8aI3vWjCkbf2+2ntlOPvtsKWg2ygkqI2dMTxB+95zO3xM1T7afWTbLy7ZiRi0vnd/3y7OvDC3birETcN1jtg0gbHnZel7ZKscP2VLEsOUEyUW9H5d8tv6mHcFuVGpU6HvCw3PdY5T79pMNW042ytgP8FPWsIocJJetcoCwZe0K9qIi2PcU5h7TVfagsjPl24gqnw24FE5orvsJUtCd4gflA2yZMHl2DU+icl2w78PrvrJFB/x4gOYHyfohW+WkC61wmShflHL8+F68TOl+v7kreBKVK/D7bS+eTQ8rBwTRvMoCovyOC2HldhJhlS2qUgOa55ILSwNselg5DT/ejuFJVrL922EU1iUTphyhuXhAWL6Gl6wNP7mwZURBNpTMJeeVV+iZ8gGXTBAfsOlecjuKnahMP+jfc/12GFqUtKs8AXhBfIGXXNj8YZFOnnQUxy9PGIUNyh+2fFsuahoIorn4O4J0Ki8d2L/j+l1N85NPh5dufiCIL0iX50IY+ahK4icvPAn17+t8rjL8+F5pr3L88rvyAK58gF9ZO4KolRwVXuXbdJ0OioelAToOBOUFoqYFUeleiCIfVUG85MPSw6Zd5bl4QfGgPALQbLpLDvCiZ4yoFR0VUr7rdzTNFfeiaTpg01x8CfEgdVrglQfwkwNcNMCLDvjxsgU/pYmiaJrmFQfCyAXlcfGFZsvqEPCKC1x5soqdrFQp2/UboNl0W17ztbxNd4WAHw1AXKcFfvI2XDQgiuxuwE+5bATJesUFQrNDIAzNi+eiAzYPcNEAobl4GWMnKtgu05X2o2mei+5FE7jkBDbNKw6E5QnC0jSC+OkgSFH8lEzDpum0F89F96Npnk1zyWka4EUHvGgadjoj7ERlSpleyuXia5pXXEI7LmlA8yTUfMCLhgdr88LEBWFpGkH8dBCkIC5+EC1MHLB5Lr7Q7BCw+WHiEkoc8KILND9ryHZl6vJccR26aBIG0WS7vRdf4OIDfrKAjgN+PCCID3jRwwB5M6l4r7x+igbYcVzyd/jJ6RDQtCC6F01fgB23Qy+ewIueNjKpYBekPF2uTUPoFQe0obj4mm7TADsENB/wkhGIPB60l4wgiC/w4/lB50u34v3yuXialm7cj+YKvWiutIsG+MV1CLhoGSHdCrZhl6PTiEvaKw4Dsuma75e2aYCEgIsPBMkKEMcDd8lpuGiAF10QxI+CIMXw4rvomubHd8nZNJ0GNM0rbo6cZQjNlrFptjzgFQd0HLDTkZGtipRydHk2DaEdt901l1GFNTRAxwFX2hUCQXGEeOCaB9hpwEVzIaxcFIRVCpdckIJ5pTXdptk8r7QrbtNgMC4aIDSRAURWp3UIuGhpIVuVKeXoUJdt08NcthFpw9OXQPiA5ulQy9t8QMcBrzRCPHybD7hoNsLIZIowyuGSsWlR0hK3aTZd0wAxCEB4WsY2EG1UrgtwGZVAp+0wbWRaqTq/HZe0DsNcYkRhLkAbkTY4O5Q44OILdBzwSuPhu/Lb8OPZiCIriKIEQbI2P0pa4nYIIO7F1zwxKqFFvbQBSVl2mYCOA17xSEin8jS8lMluJbSSyyVGA+i0zQ+6AC+aDgH7vnQoiJoGQEMluHgaQXxBGLmwlZ6JnE3zSiOUZwBoOVFmwIuPtObpC9Ayrsvm22lAaAKkNYSnZSIhbOV6QfL7hXIBCP2MBnEXH9A0+wK80gJNF7hogiCaiw+AbldImHw7AX0fUZQkbD5bzpaVtJecDr0uQOJeRmOHNh/QdCAojIxMKlbyuhQFoR3Xl5fRuGg6LTTApgN23C8UIG3TAE1z8V2w86BiwubdbdhKE6REmu+SBc2rTDsEtLzEXWkvA7Fpmq7TgOYBdlzgooVGJhUteW0FktDrEgPRhmLTXLygC9ChxAE7Ddh8HWr45fODlkPlpJMvCGlVOiNsPlvOlU9ofrKI22k71BegDUAu22B03MXTNNcFSAi4aKERpeJsSF5dBuKShhEAQnMZiB3i6+8iI3SdT18AQvABmy5xQNMFXnFBWJpGED8I6eRPq+Id8CrHRQ+iIY6/BaHQbb6Edjzosg1n63FoG5CW0XEAaUDTAIlrWmhkUvmSV5eBuL4AhNogtIHoUMtoo9J0fQkdEBpgh4AfDdBxQRDfC2Flo5QZFWGVIYrSuJTOBfBcsn40hDpuK7+mSShGJDSbr2maDggN8KNFQiYVKnl1aMfl0gYhcR3K5cVHKJdOA3YcfIGmC3Qc8OMBLprAj5cuopSZVqUHwK9MF8+PpnleNE23LxgA4DIKhHZcp3Vox+UCdGjTIkErXligsu0KD0oDmiZlCE2n9aUNB3Gd9uILQNMhoGlyATqu4aI9y/B6RjZd0pruRfO77PqWCwiiAX5xP2jZ0IicgWHn0T8soSi1DvWDkbTQwsTl0mlA8wAdBzTdhkvOhhfdC1HlnySivoG95DXdJSM0lxxCfQESt1sTu6WxL03X8hJKHJAQNAklLrDTvoBi7jSiKJet3H5pwCWjIWm/fDouEJpNt6Hlwsj7wVVW2CtdRC3LS07TtIymSShxGy6eTXPJ2AgjsyPYDWOykc7DkLQObRkbdp4cniykHoLe9rpudShxLwTxdxxPwpjCNJ1eza0Ow5QDhJV7kshUEZ64IoVAlPoSWR2Gzf/E8CSMKV1EfZha3s6rK0fHBUKz6Ta0XBh5L7jKiXqlg6jleMlpmpbRNB1mAq8y9G9k43ciA/M5UWG/BZEWmh0KbJmgtIQSB3TchhcPD9XFs2le+f1+EwjiR0EmZWVTeYLK8uLbdFfajybxqBfglRa44pqWFaRjTAKpfIQ6LhC6zddxCfUlcKXDwM4jD83OH5QWeNEBP15UZLOsnYKXAtp0nZa4F82OR7kAV1pCm67jfgjiO5EtYxJomr40NM2OSyhxQIbCAfkjNV//4fZDQNrmS9pLVssAtpyGV54w0H9DthHlXsL+DZrnl0fSmqdl/PhCsy+BTddD3oAr1PwdRbaNCUBaLoGmCd2LL3ClNey0fmAS1zJeNJ3PLlNgy2l45QmClOlVblRkozxX3qAyheeSC6LZcQltI9FpzQc03XUJ7DTgoqWNnWqZBEi7aFFCDfzhNt31gASuh+WiCYTnxXchrLzr79lteN1nmL9B80Xepgk0T4d+8TCXl1HZF2DHBULXtKwgkwp2Kb2m6biMGkpcXDe5bJrN96LhAhCCL9B0gZYHvOKCIL5GFNm9BFvJ/BAk68WXuFcIRGlpRFYbEuK2YXmlAaEBEgIuWmhk0jIBojiu0I8mcMlo2Gkb+KNFxn4o9oPRfMBLXqBpLr6GS9a+niRc94ML0HEXgmT9+JK2+ToNJQckbstENRKbL1cQRCaMrBNByhoElxEgbqel1RCe0FxxSQM2D7DTEnfRBJquQ0DHAT8e4CcfBC/ZKGV4wUsJoiiHS9am6XQYnh0CiGu6vgCb5rr8jEzHAU0TaD6gZdNCppUo+e1ykNY8fQG28ejLj2dfgDY8CXXcLwR0HHDJAEFpG378oLzZgJ9SBCmMzfdK+8nZMn6hxKHwgNCCLtug9OVVFqDjAs1LC9mqVClHh7psnRZjARBqY5BLGxRgpyWuL0CHLpoOAT+ewI8HRKXbCCsXBmEVwUsuiO7i2zwtE8STC9DpIDou3dJ40cSgAJEB7LiGnQ6NbFWklKPLs2l2CxLGqPQFhKEDNl1gpwH5XYHND0oDYWkaQfxMEEYhwiqRpgfl0coLgG/nl7QObbp9AS46LsDLiDRfoPMBOl9GyFaF6nLsuFda4voCvIwK8KMBdtwOJQ7YfMBF07DpYeVsBPGzgbDKYcu58mman7zEbZpN16Ff3IsGINRGY1+AjgOutEDH00K2K1XK0+Ui7pXW8aCWS1+AjgM2T4eAiw+EpQlsmktG4McDgvjpIEgp/Pg2z0sWdM2TuBdN0wFNs/kuXhDNNipAxwFXWocZI9uVqctzxXUYJg7YLRXgFQc0XULNB6LS8MBtHqBpLr5GEF8QVg4IqwhBcprvkrX5co+Iy6UhaU23aQhtvovnivvxADsucMU1LSNEqbgw0OW5ygZN6LasptsyfnxXXGDzBX40wCsuCOILvHh+ebIFLyXxUx6XsmnYfPwdCF35/Gg2T9PDxCV0xQFNF4SJZ4SdqFQp01W2zdMymuYl5+IBfnRXCPjRBH48IAzNJfOkYCuOS5GCaEFlIO2St0PAi6fDKDzAjyZwyWSMnaxoKdtL4Wy6pmmeTfPiedF1KLDlBV50wB71c8Ev/14ElCmMQunRMA2//DZP4nYIeNFsus2XUNMBFw3QebKOna54Kd/1O5rmkvOiRZHVIeCiAS4ZQdS0ICp9J+ClNGHpUdIunpe8K58XLYqsQMcFLrmsYqcr1lW+F82m67QdDyProgFeccCPBwTxBenysg0/xfHi2XSXnKb5yUscfzPikrZDQMcBLQ8EyepQYKcBFy0r2K2KtX/H9bug+clF4QGgpZNHEMQHXDIaQXwgjExYhFEUP5mwyqdpUflIp5NHEJbnJ7cjyGZFhoH+Pddv27QgmSh8v3xB5QAuGcCLDvjxNMLK+SGssnjJ+eUPo5h+MnYcf6/QwubTCJIJU0bWkY1KjIKoiqdpQXwg22mBi+4lK8iUnyn8lChIwYIUVMOmR00DmhbEB8KUKfDjZRU7XaF+sH/b617CyIWlCcKUKYhStl85GmHlsoEgZfLiu+hRlDaKLJBNmktmx7GbleoH+z6iKKvf35AuD9D8IFmByKEy08m/k9AKlo6yRcnvx4/K85K36X7l7gr2QiXbsO8p6B69+OnkC8oj8JMLW8ZeQFTFdsElF5TXix81X5D8rmIvVnyYe8qGTKZlhMmvEVU+m4iqdH7yYcoKkolahjw7O1+YcnYNmZ4BsRtwKWFYxQwjly0ZG+nk2S2ko4RRDcALmRjAnjIeG3u5wr3gd887rfTZfF47+eyzqXRRykrnd/3y7GnjsbEfWqYwCKOYO6m8UbEb95ItRcxGOWHK2FeG40LOmKJjJw0hnbJ3Ugn3vYLvJnbjDbkXEPbv3AvPI8o97AVlD3sPT71hPivGFIRsPIf9/CyzoejPfCv2tLh5mSL3UskhY+SUKH08zc/umW9lcsghhxxyyCGHHHLIIYcccsghhxxyyCGHHHLIIYcccsghhxxyyCGHHJ5FEP1/TKzbxt2qe4wAAAAASUVORK5CYII=">
            <a:extLst>
              <a:ext uri="{FF2B5EF4-FFF2-40B4-BE49-F238E27FC236}">
                <a16:creationId xmlns:a16="http://schemas.microsoft.com/office/drawing/2014/main" id="{5A740056-1690-4412-AA0B-D7717E5341F6}"/>
              </a:ext>
            </a:extLst>
          </p:cNvPr>
          <p:cNvSpPr>
            <a:spLocks noChangeAspect="1" noChangeArrowheads="1"/>
          </p:cNvSpPr>
          <p:nvPr/>
        </p:nvSpPr>
        <p:spPr bwMode="auto">
          <a:xfrm>
            <a:off x="19685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endParaRPr lang="en-US" altLang="en-US" sz="1800"/>
          </a:p>
        </p:txBody>
      </p:sp>
      <p:sp>
        <p:nvSpPr>
          <p:cNvPr id="66564" name="AutoShape 4" descr="data:image/png;base64,%20iVBORw0KGgoAAAANSUhEUgAAANMAAAEeCAYAAAAQBiAHAAAAAXNSR0IArs4c6QAAAARnQU1BAACxjwv8YQUAAAAJcEhZcwAADsMAAA7DAcdvqGQAAPhhSURBVHhe7P35l2XXdd8J7ozpTTFHZkROSCQGgjMJDtAsERQlm7bksstll1VuV4vqH6r7t3b/BZJ/69W9qsuu1dVVa7m7SHmo8qpVbkvlZcttryWS5iCSIAECJDEDOWdGZMzxIt57Mff38933vIhMQhIAJkCQwnlx45575rPP/p69z3DPjXfNu+Zd865517xr3lHmRHV/17xN5qMf/ehF7kNDQxcPDw8vnjhx4uLAwEDI/inZHUbGYfCTux1kv3xwcGC7zOXqTrzj9i9zJ+x3vvOdL9nxXfO2mXfB9BYagANoBJbH9fgp2R8fHByE2aMCkO2ApICG+zHQ9O0lbLkXU+Jhjqchc7m6G1Syf/ldkL215l0w3SNzHDhi2k+NjIw8rmeDBgDt7e3F/v6+GZ07F+ZuIL0RU0BFvOMAO24v5q48kGZfkv3LTz755BdweNf86OZdMP0IBgAJNJ8TaFDRHh8fHzd4dnZ2DJJyBzjci5R5owZwvFGgHTevBa5ilG5RE39f15felVxv3rwLpjdoCoB0/Xaj0bg4PDxsRt/e3jZ4dnd3/fx6gVOrDSvuru1TU2Nukf29gxgbb0azWbc7/o36SBzqt7a2affNdieWltbtf7cZGkISpuR7E+ZdqfUmzbtgeh0GANXr9c/VarXfbTabISAZLN1uN3q93h0q3N1meBhV74QBceHCXDSaIzE62owL981Fs1WLcYHmwYfOya0Re0pjfKwVh5Ik29s7MVIbiUGlsbOzL/uQbAcxcGJA9xPKd8fqY7e7HW0B68rlWwbR8spG3F5Yi83NTnzvmVei1apHV2F73R2lk6B9A8bA0vX770qsP9+8C6Y/w3ziE5/4vVar9dsTExMXYVzMxsaGwQOQXkv6DA4OxMmTE3H23MmYm5uOUTHz2fOnYnp6PE7OTMToWMNqV1HduMozoNs/kFQ7IVDKfuLwRAzKWsLQXNIi9SybQCX4xgBuSLP9A4dhnHbg8BEL80uxtbUdK6vtWFlej8XFFQNtfn5V9xUD8g0YgPX7qvsXnn766aIavmuOmXfBdJcpUkjX705OTtptc3MzOp1OX4W72wwPD8ZDD5+LD3zwfkuZ6alxSxoYu9GQeqY4jKWKKcApSRWwlBk+K2hqGUACoPoBCaMLEJ8gPaQUcVEAK9ABZiQb4Q4PNU7D38A8iG2poTvb6gg6O1ITu3H5ykI88cRzcfnSrWhvdF6vasosoYH1rhp4p3kXTJUBRFLhfnd8fPxzgIgx0NramtU4QFQMTF+rD0ddKtg5SZzHfva98dFHH5K6JvUMJpf/4MCw7zD3cYMb13FTwh2/GygCCM0Dlrg7mvwNDlzkMHhC0lLPgGbAM4bAUP6yJ3gFTAByQv76EdbGwJOzwu3Lsiv17/lnL8fXvvJM/OD7l9RxUOc9hbmz/K9hDCqpgL+Xj3+xzV94MKHKNRqN3z516tRFjYkshba2tnw/3lPDvGfOTse5c6five89Hx/+yINxanbS7pYUgMCX2FZMXuL2JVJiw6ZIIK6BgQyLpDpuBpAwJDGo9AnnsVJObFjSyA8Vz4nypwveNyDxJxEZSyepjQm8at3K4QtQDTN3BMRdXtqIS5duxtNPv+z7zRvL6lC2CfhnmXdBJVNo/hfOCESPj42Nff7cuXPebbC8vGxV7u6xEBMIqG+f+OQjHgOdv282RqTWAQIzLYypcMaKuBMQwMoAQIHsZ8bVWMhh+VcZsa/TUWA94Z8gwyS4iAAg0i/HVIAhwYL7IOXQb39/z+k7LOM77OQJAMnHYEzpx8/qIGm4qgqnB9wJg4q4q3HhSy9eixs3FgWqW/G9p1+JpcW1fvn+FPMXGlS0yV8ogzrXarU+f/78+ceREOvr67G6unqHKocZGRmOx37mffFrv/6JmDs9qfHPQKW+Ze9uMPEDMAYIPTsgQDIJTCQiZ4eBsXlIJz/Dt/tWz5AMA3Gwv59p6ZdMnWkdHMidWIoEIPrpkkcFUEHb4Yhn4Fbx+Q8ADxIxis8kSj4PKm3sBpeeXSaZghXuxQ2Vb2urF9/8xvfjX//B1zyZ8eeYv5Cgqsj102+qMdHnTp48+btS6WJpackXY6NihkeGYnp6LD4iFe7Tv/pxr/sAIjp1mMtSQF24e38xJtIC5k3GFoNKIuBnNY4E5ZZAg+OT1EVl4yklhmyWTDKWagkCTMbI/31DftX9uJToh6qcAMihgET6zsJlAUzpR9mPm+wg8Mvwx83xfADwv/xf/jie/cHluH7ttkDWrXxe0/yFAtVdZPvpND/7sz/7exMTE7979uxZT20zsdBut81AGHrvCxdm45M/84gnE06fnu4zHgQ6gSoGQ+lvQKAwa2HH/ZgpYML0JQSPsucYKIFYwnEBPNJ2LJhfOZKnk5EFF2BXOJyQVZL851/O+HGv/vOI9Ekg40JZqGs+Z6GKUQ6AvypPieOcXIg0xa+EQ1I9o3HVd554Pp757st/Hqi+sLe39w9+2qfUC+V+Kg3jounp6c/ff//9F5FACwsLsbKycgeTsB70G3/tZ+PkzHhcvDin8Qa9uRQn99wZbuDEEKxVMVT26DBWYS6Y1eMnq07JeFbRxNAK5HAohWQLU5dwjFN8lz/hyGNQ6dP7Z14Zl4g5qaCxkdIEFkMVOBVRP6IrTacvI+u+1L6Euh6qtPElPcpliYV6SKGc/Z2sUDqa4yaDULYMTzm73Z7Xrf7dv/l6/MnXvuf1ruP0PWZ+6qXUnRT8KTLM0j300EO/y3Yf1DnGRWVzKYzZqNc0Hvp4/OqvfcxrQVa95G5/MQoSIpmiuCdDJ+8lgxLOPnI0QPDXM4w4xCRA5TdkyaY/BQYK/ckFMaPXZy0ZKlA4j5y1S3WRFNEACcM4S/8UULlVgIepMw2MwcrdkgmXBA3pHhzs4eAyAG/SPFC+CfrMB0O9jgPC9cvEnG5RUwE2hrz39w8tqf7pF/5tzN9a7tP6bqO0viS/3/lplFJJoZ8iw9hI0uiLSCMmF5BGx8dFbN+Z0rjot/7up+Khh86aEehhPaEgaiQTsVaUqg9sC1By0E4KyBjcCpPJonjuqSumK8yXIMm0ZSGQ7zC2mdP8qn+gTH9YjwOoOJb0eMbP4yyZhE9KCPwzTIa3DwBy2gA660n4fcBEuUhfUpi6HRzu9zuUkh/3flrHninjgJz3BE5ok+EVV1e7vRX/7J/8Ubz68o24cf22JdVrmJ9KKZWt8lNiGBudO3fud2dmZuL69euWSEVdYd8aEwu//CsfjgcfPh31ej2Z0kzoIH2GgVn6jmIaxk8w26BBAAtWr1WQthlJ7hUTEs/PVXzccozEU+aVzAfY9Cx3RwMEjiI3/svf4JTd/6s4gIlEkHYH1RYi6ki53DEgLXT186/isM7kfAivn8PoeY+OhF5CD55VJL7COC+l67JSNzu7B8mwlf+BsskS459lQSrdvLEUX/vK0/H/+6NveP/gn2Iu7+3tffqnRUrdOYL+CTVIowcffPBffeADH/gcDXnjxg2vG5m5ZcbGmvE3/9avxG/+5i9ojDQTw0NDan6YDykDI5gj4CEzpBmJiGIiwUZeME8+w1TEMzMpfdzdwztUMjy/PiBhRpjQCVRhiUM+eiIjfMiPu2MTD4OjLo9vdCm0TBWKCRIKI3sps8tFGXH1c1UyoTR/aJbEAThZflQ1VFKHo8yV8XNVDseVfXCAzba4Uaesg32rcJZs2PU3MTkWFx88F2fPznin+/LKa06nTyqNv3H27NmpW7du/cRvpP2JBxOTDLOzs09pfGS17sqVK154xdTrI/GBD16I/+P/6Tfife+76Ncd3NbiARjEkkG9bPb2MEIyhy/ZYR56ZRtFtMbkMHawG/4wIe4wUmEmDOGTwQTc4mdWN+x0q/KumNJ+ipRMikumb7vT5Try4y/jE60CctVB8MuxGeMtmvkI6OSRbrqzqx3JZBXQSVpikQtl9nqUOwTsiu1sXXpCEFoX5aYaypPy4SR7fWQ4Ltx/WprAubh6ZcEL4MwC3mXYAPm4AHXiJx1QSZOfUPPJT37y85JIn2u1WpZGTDIUtW7u9FR8+lc/Gr/4Sx+I2khNLtlvmDlPSMUp7CBmsQSj95bdEkfuqEdmPi4c5ArDDp5Q72wQEB5/PzouYXOAnjsVeCZAMm5lCFOpT4VRyQt3xjE89yUEz1U++cy/zNDl1hOShTxRJfFiJpKtRg5JR0F6VvHkWJXTxlmVvOUHmMgGN/2UKwkoXal+jHsoX8a0oW5lN4ZjyM7iMYFY32JcNkBvIuN8lP4zT78U/+7f/oknKlgIvtso3JeefPLJT1ePP3HmOH1+ooyA9MWf+ZmfeVy92R2TDDDZhz50v9eMPvnYI36Gmbz6T0OLqWAyVCIaGce+JBBj9MFEYBgIN4cCKHaqGDkf8M+ZNzGxmAimoXfG7TB5S2ESaBju5AsjepZP6Xghl3IqybQf5QXzEz7jwaAK54SImeEJDJhwL2EzfObl4CRWTGWXb/UjLcqd7mUMVqKYFv6ftCBNj8WcFwAWeBi/VX4eRxVaVOXHkO66VL4v/I//Jv7ka8/03e8yP7HjqIpcPzmG8dHExMTnNT4ykObn5/1+EYYtQL/y+Efjr/0nPycVL3duu4pqs8IcnjoW1+ZCrKPJpHpCGLWwmEFsI2boM7WuMtXN1DS/wrAOo/h+rsiJ3UwF89ueALS/HuRkN4eVu2DnmIQwMB1Az6x54Q8w9ZzMy7iIkAkkSxwFtpSr3IhOXQATxvWlM5EhLWXg9Hgtg2gJSD1nYPthUOuch+wk5TpWYQEM5SHVhJjuhFf61Id0nBfuslNmxrPYMd996oX4H/67/2+sLG84nbvMT+RsX1L4J8QApKmpqUvvf//7L169ejVu32bqNdczmGT423/n8fjVX/uEtwXRPDAQTAXD+1cBKpsTFzGBHAiboKiAIjuvNCRDJnNirPqVcHYkMYU1CDNMOmeaoNAABSaKx44il0OeCb5kSINHvXiCBriXPJ2Y3LKc/Awd1yPjY8ygPOuCL1MakHb6ceGWhrTTzSng5/Sob4bgpuJmHZwG+Wc8/a/umV5JK2nDbCAZp1sxx+3FzJ2e0Xj2AYNpYYHJosojzU/kOOonBkxMNMzNzT11//33e3y0uLho5qOh3vu+++I//Zu/ItVPap04lh8NymII7ei25A5Tm7lhiVTL0g1PtSZe8A2cRBSFTTAlc+SOAzzww03+POuf0/CTc3dynhQQgx35cZM/jE16heN1wYQGAWUi7cpLgROsSpVHq5CVxMs0AQrNiD0lQT5nOhjupR4p9crYEHWTKX+AlOmVOM5PSVp9dRz8TJy8bLBn2R3+WFys7njkd5yGGNqNuvL28Yc+8mDs7OzF9WuLr3VuxU8UoH4iwASQRNQvlvWj49PeH/zwA/Ff/s5f9t46N5b+aKjCbLA7ak6ailG5Kn4AN4R1M+uezAOTJCNkGAFCdkcx0DJ8TiDgSPAMzz2ZP91KOlUOfsbq8CoXWcCMPhbMq8KUHaAn2K0qkaejk06W12jDhQQEIuclU8oPDUqZilTKMFW9ZE0/0iIeeZVnyqYb8aq6IC8TgNAvO5mU+MfSka9p1ScKSR2V4W47hsNhPvChB2N0rO4zK3Jh+Q5D218UoP6wen7Hmnc8mKqF2M9PT0/H5cuXvVEVU2+MxM/+/Afi733u131yDyv8hVmyUdXQZoaKwcSk2fTJDNmLp92uYmDUJ4YgGV6uxLWNcHoQs1vgVXk5LsHyH1wlvyqs06zyxF1u5IqP3WSQdHuSDIzH8GfWzECEn3TLzbH59mxhXNLOMKlqsphMoXmHyeOiu3ixlAXTLxeBnI7ShEaOxEXZecbmJ/8wDqufSpLP/HMypJN3akg5oaGfDTAFU1mLwT+BdwQsJk8efs99cfbcqXjphauvtcj76E8CoN7RYAJI7K/Dfuf6US0+/sn3xt/8rV/x+IimMSTUgH5QK7uRBQq4P5k+GZYwpW2thhC+crdb9YihzZO5xLjckByKS3RLJdKq4sIYZjc/K4DuMBf/4Tyc+G8v/ZBGgIcZPcfBlZsH7eZSX2W6HAA5Ndxd/mN2FdQ/6qv7cZNpk0QlHXm0E/GpVJadhAqQMr+M6x93XWVi4cgkyFEXScdS6Zg3dvtU8Ut+GLIsYbnjz5rUxOSox1GrK9lpHjPveEC9Y8H08Y9//HMPPPDAf4Oaw2QDZ9Jh2JT6d//eZ+Lxz3wshmvDcsl1HFgFkwzFkxpWDG9A4U5DZ5ubuXkYYIOZwva3xKhBYQzCpSQhcLo7jkNj9YgrRyjJCWZ6Sw/SkN3MQiTWcIiu/J09IJQlxw1V2gqQEiLzZ80mmU9BJb0MBNIlqEyf+fU/x41OwRKBnt7pKoiDVSbj4E5IR8j05Z7pFyAcAzM2EiUvZ0KZqAdpZb4JJhk9QLPMx8n72VQkoJxFIdPBPRNZmF4OnmFkkE6PvPeCOs9bsfzD5wK+owH1jgQTYyRJpH8FgUW4PpDGJ1rxX/1Xvxkf+tDFGPb4Io3ZA2YQIxGn/3NjqdFLOPm5sd1wySAJOhjCrVvFVNr2UygYDUbXdSjUIVFwtwojPvPEAek5WfLDF4ZTKkyGOBEi6E/3QTnsa6CNMwa7x0ykRyl04zrgNXS5GISUWcYLs3KtHu3u19X5KRwzm55+doYJEpeferlsctY/l9fWvANIr1PpsYSnDnnHP8MS2lVxmVx5PWTaSGqnR3xo5XAuGUn0jenWB2j1bJPloxwcTvOLv/QRH/LykwSodxyYAJIk0hcZkN+8ebOv2s3MjMdv/RefjkceuU8Ep/eF8WHZbLTSa9MgNCgeOTNGs9G0qZvjlcABMmIWrKYCTMri51DVe+JG75vAYEXFydqd6ApDvvg6U7vmfz0TDkDgD4OTNq9A7LMmVuXDeIdJCNx3tjkRthv7u3tW/fZ3tmNjfT16vQ5Fj+1e16cIeUJCcZIGmR9jqwSDaCK3lGxkA9O6mClBVCbuBpOuBE7eqwrLDs24CojJo6ojFy66Q6NyEcbpVJMHKWWxyI34GS3DkI/Krxi4KOmMyz1pqTK6HgPx6MffFy88fznW1tpVWfrmHQmodxSYANKFCxe+yImpzNoVIE1Nj8bf/d99Ot7/wfv9UhzcZWbGgCK1AOByo+t/v+Fp7KrZaLjSmP6pcfJMBENG3jQWjUkMjJ7NbJlXH6yEgSFdDuJlukDT5XK8A4PGW2xULlRNfPf2dgSW7djd7sXm+krcvnkjbt+6EZ3NrbglVXZpYT5WFm/H6tLtuCW/leXF2NrajL3dbvS67dgRsDY21nTn0Jf9qs7O0WX0FiblBLCKH3UoO8EpFzfKQ/3LlaAsd640pmNlXEddJa+scxqnw726oAM22/WvgJ54pI+ENw1L+TNSlWYVVn6tZs0TTTeuL3rnxF3mHQeoI2r9mA1Amp2d/eLU1JSBxHFbmImJZvzO7/zleOiRfPeI63BfDaDG8NSyekNUJBrMja2WKYwtx2qhVIaGqhotgVGFlx3ngcFkLNienvHoHSGlw7NBS1yNdRTBUo4EzQC6YT3kHDpJDzEtvb9nBZUmUqezuR7dzkZKoO52LNy8FUuLiz4RiaOTUfeY1dtT+PGJ8VgQoBj/Xbx4MeZOn4rWWEvSeTqGh+ou55Y6mrGxyWi0WmZGyjk8XHMHwQuRA0Mqt8uRdbEUpH7Kgyvrh/QBYNQg64vgS4lM3bOzMU39nGouhKjwYdrZhXYxmHnIdnDBZFJ6MTaFgEjiXJxOMOF0ZC/GYUhZf1ub3fi//V9/P37w/Vcq3zvMP3in7JSoSPLjNexsmJubu3Ty5EmPkcr09+hoPf7T/+yX45OffE8MijkSMBVz0GA0sJjcYFJNkq1FfzcabaoeVGjiVXD70bZc4vyi13u3AU6kxSJvNTjGeK2nApFnspyJwrijV/z+orDyVzyk0d7BjpkaRtjp9mKr3bYU6rTXYm11NW7c0MB6cUVqW8/X7naeU+7ThaiX4tWa9bi9uBS7u/sxd+pkNEabMTQyqLHiB+Ph97wnZuRGvhvtLfXerRgaHlEaTGgMRrM55roNDg36rPKhwZykoQa5WwTJBYjoPKAnoIf5qQe1VvXN3Li5cgYJxjTCv7Lb4M+tAtMA6RY37PoBJp59kZGMx3akV6WTAM98MnKGLdfi7dX4r//v/zRefeW62/+YYevR7whQP/aF3XeEmvfII488pXHSJDsbeI0Cw3b9v/RXHouf/bn3iVlUTDM/hFdD9duxMEP69UlMQ5SGkmO2jfxpyCpuadTyrMBiBtRCAU9MmWMTesucEmbmzzk4iZReMIoSclzMgVfwDwSetViXijZ/83pcvfxK3Lh2LV59+ZX4zre+G5cvX01ArawKVMuSWL3Y0ThpZ3tH4NqWaisVUFJ5T0CiokiydYFwdXlFY6i2pFhXnQd57fkVk15nSyBdlvq4q3R6knRtxd32eO1gP8dmppNKBtioF8zoslMT0Q6TtJRdATN0XlSNOKUjAzQFfPaU6dNSd5zc0ciS7opHHv1nrBmvtN3dhrK5PFXnRVH4AMF99835xFk+SnDMeOuRtJo/XFhYWEunH4/5sYPp53/+578oMD16TQxXgASB//JffSx+5fGPqEfOF9KS6NnDuZ3d0HKjAW3HsbojPbgpPKZqwvzvcMeMHxWSQ1MU0LkoLze8I3LX2KcKh2qHpCMw6pwZQvbd3k60N1Y17rkRm6uSQkvLcVkAuvTyy/H8cy/GKy9diY21jdjd2YmRoeFo1GpikFHdG1EbGY4RqWYY1p5QyTgEku01SEHhU6qtVDsx0e3bixpLLceNq9djeGAoNiXFX3j+hVgTODG7AImjjSXpOFucPYbmSUko6AEQqBNqpSdbXFdTIElBHelHXEfoiVvF3BlAJumMKkvx+iDh0j+ebMdRfuTR9yMvwOYeMdupmGzj4+lVEbgr4MzMhAB1Kp544tm7X+HwS4Y/bkD9WMGkcRKLsp/jxKByahDEfUzS6LO/8bMxUk8Gg6huPBjBdMbOeCiJndOr6QbtyzYf94g0BOYoqtOyc7E734xjY3ce5K7/THHbEBQVQ+E5NNLx1Gv3upuxcOtGLN2+oSAHsb6yEU9955l46bmXJJ3mBbKNaDYaUsGaMSoAjY22ollvOkmrhmLsniQSkuSEVDC+hMEOeF5OJB9UOE+hy519bLdvL0labQi4y/Hi8y/F4uKqJN61uHqJDknjMqU1qrHUPrsjhMZBgTfBIvooPUDgWT9Vpc/oes5f0qzQSKF8txvxqT52/PhXDLTQzfGPOROGR6vJsiDREzQZCH+XQ89WFfVQxnHZnoRzpn4+dWrCp+p++4nnK7W1byYV51ENE/ho24/F/NjAxITD+fPnPw9Bju/+vnD/bPzt3/oVMVwD8pq40B1pkGDLRqhYIP9oMLsrrA0xabA0JU7p8eTgHtVWQrrBnFAyGU0vJuSnSI6PFDr01p0qHbkxRtje2pAKpvHNjsCg4M9+77n4+le+Id3+UuwIAEOSOPVa3b39jlSxra2O1LhNf1Npq7stCST1bGfX32biQiJRFjOVwONdEpIgg0wq9OtxInblvrG+Gd2O1MTtXYGRDw2sa2yx5LHZtSvXYkdjsq7UQJiz0WjGMNPx3p4EY6pOFFh55MykDCTwHXraRQZKZX3xpdOxmmc/wCH3ikb20z3pDI2JB7hwk5PKffRemSGZ/nInfs6uJs2Jk2nqon0ye+c9d2bar8K88tI1dzTFKOzFH+cM348NTO973/u+ODExMXn8xb6HHj4Tf/d//6sxc3JMTxWR8RABTXf/wyWJbd266lmLgfjFP+3FjWc/3mFgI/fUutPeGCYiyJN4Rff3IFxMmT05IQ+jt7kRbammnc3NWJWa9ZX/+PV44pvf9gk9IyM18ekJv6a9LvVufXMrOltdxaXXFdOJgUkL9c756+JOVSkoQAJY3LN0GSbDSXWrCosUBiy7Ai4TFkiudntTquBaLC4sxu35BZVtWfH2Y3J6KoYFbE+Nqz4wOx0Eg3+nXeWD8X/ysISWoTlwrYJg9wQGjxVg9Od0HMAVKWVXGfU/Eyx3t57B0c9DVoOsPBNb6dG5kUemrTqrvA88cDa+/8zL7pTuOgGJKfMfy07zHwuYfuEXfuGLFy5ceJTTg8rM3ezcZPzW3/u0XzcvDZKEheCwvFxwh7iitXtEh7NHMrut6e+GVAOQBj1wppNplnRp02Rk0lc4/Gg4Paa7yGMMMWbKXnd3l90Yh7Hd3ZKqtRRbG+tStV6Mr/7Hr8bLL12SKtfyOKUt8Kyvdy1x6/WhaEnSjo8yRqrFWLMRrXo96iMj0ZL6hxuHvAAsHy6pcqDqMQkBn3CCkP4kuZiRQ0KGwuahMLijzlFlPxN+j0kGlVUSr6Nx1vraquLuKsxhnJydVV4CsGjqjbSWuEnjnC5PepCH7VWnQuqkXzq4VMkyrC+5GRSOl+1VtZr9oH2mg7//99OxoQxVvgku/IkjLzmWOE5fvxHR7Jd++WNx8+ZiXL0yj+dxg4R6WoB6W9/WfdvB9Nhjj/3eI4888jnOawBMGA46+Wt//efi4UfOmeimmExpFExFWv8wNF9pnGwBwuu571SAWDnYq7JjZKWHxsBkJU/sjkJabB/SOAYQWQKIU/Hfk2q2vr7qWbZvfv1b8Z0nnorNja7SG4ktqV1tqXJkwPl8sxo0n5wcF4CaAk5dY6d6tASmIYFBEaK3sxNdSWa+4reueOubXal/vVhTels9qW8CxI4ABEB2de0xS4eqJsbn/AdgxOwjb8WCJL/UqB+qI9IKgOxJWq2tSAWUpGo0auqwZmNAgMJAg2R0aM2dqqcUgAymo2mCG+dfyD0JhLUySTOHB802pJXh8PfN/0qbym5vUjdMnW/l4//ET8DKRXev3wE+3JUPx7c9/J7z8ewPXvUuiWPGM3wC0z/Kx7fHvK1gqhZmP4+kYKtQYfhf/tSH4lc+9REfkp/GpLUf9C0NjQE30JZH+eKS4SpHh6qeaSR+rAEBiISLozodxxUXII3sSTyFlWzSQ9XzyoPc2eaDwaW9vhI3rlyJb3/rqfjeM89pvCLG3TkQGHKheVrgmZya8ic4m5I+w2JwKgIz7EtCrLW7cXt5I24vrcfCUjsWl7fstrwuIG7uRKe7F9tKT1jwhfq2u8e2JGb6KK0L6z9s0NG7z/VjgqEsyvIqA4vA7IxgkmOz3Y5bojvT/KckoQaY4QMkpMZd9U8tQKmSPLRBcsnFTnQ+CpPiGreq4+FZDknzDOI4kux4Q2s/+ylNtlf60TYlUrpXz7pcOt3tLEP5qG8GPnTnwGmy35PK5zHgkZl8u9W9txVMDz/88BdPnjzp9aQy4fCBD12Iv/Gf/aKlU+npaNjsCfUA4SBq1diFqG74SiUqDYPBDqkJmA3BAy6koQcnRy/nULaTn2WO/ZQ3XmLGVIGYRs7PzcDGG2sr8b3vPhNPPfGduHb5RuyI0TekSlGWUyen4+TMpOoyougsSpLrCUuV1Y2tuLW4Ekur7bi+sCYQbcZ6m3UhPtyssc6u8nKe5KNY4tIiAbhUFEsiiETxXERlgFoIyzLrx2IshsMxhyR5KNu2JBTpeEwFoDS+u3H9WoxNjMV9Fy54gkN/DgMIjwwFIRf8RGfKoefMPbsb1y/RZH+Hrugpi+5ykze09tiW8BlcRm5+IFaVj/0yXglLKzqzfpjiT36pNTz44HlJ2kEB6iWHOWbeVnXvbQMTx3I98MADj3MAyvE9d3/n7z4eUzNjbookbvZUbo+koqlKuxYiZu+Zz3c0Bg2LNHEY7jhmGnpKMOWD02AWDxf3q7JgT7aRBNDgv0y9kz5g3tzciKef/HZ846vfiPkbywLDltS7zZianIizZ09HTapbpyO3Dt+HjejwcWapVzduLcXNhZVYleRZ1TgKJj9wBWGUign1jzLlBta0F3rYTXaeLZmUNtMHSBzcOZ+OkBxXPDA4ZAmG+jaocRhfWs9tQYorsJIfEz5rGu/dd9+5ODN3NnYFRMZU3oYkulEe0iv5m25KLyUC409AT1qEoR7QscrDYbKsGbukRvvynHY6KoepLvvTfg5D2hkfwDgrPaMpZDrcKSdtxWm9Q/H+DzwQL7xw2eecHzNvq7r3toAJ9e706dP/EBCxMEtD0Gif+fWPiwgXTBBIl4PRBI67Yp5MwIp48siZnrRjSkNYVXM4DKoZHFmFozEgPNZM3OAgt2ysjAvTcPFaA5KTMrKbYG+nKwbsxQvPPecxEl8qX293rLefn5v12tHa+oaA0tZ4ibB7sbW5LZWtG0trWxoD7Uo6cc4c+TsnX5QlZ+uyHozPSr0wuA0NHTEc5CGNYsxuVXimzwmD9GKtip3oTMtva7xEGMZUBoXsSNFttcX8zVsxNzsX05KoTNEDhOERtkKRdgIaQ7o4GkT4iHZ2S9+qHBkuF7Rl1+WiyQ3A+ZmQx+MVIFZ3V7DKi7geo/ZBl5IN09+RIRr6TWPiypycnYrnn70kdfbOHRJvl7r3toDp4sWLvHZ+kQmHPa+jRDzy3vviL/2VT0atzg6HpCH/+PkOgdPRpEpiJtAKoJLIsjoMDUI7ADig4wdfGUZtpYuopUGrZCSVYG6wB0PnIJ8JB3r/3b0dgWk7nn3mmfjyH39ZDLgoCdWVFBqJmakJS7Cl1eVodzvR3d6VZNqWf08NykQEIEKSqFRq82QuSpEFox4UxUd6yYKXT03VPde1CJWH7rus9it1838bx1WkchwZibLIy/Q8IOGriDCf08FbKQCUroC/trYsJpyJsfExjfu2BSbOYFcBlH/eoZNiEVF3j5tw07OBj4VLAQiHlfJQbkqIVMSX8qaqRxtmGxU7Jtuk2KtxkZOGXpmXnRzOKcqeVuel8raadU9KPPeDS/1hRGXeFnUvS/oWGt6YPXPmzOMcglLWk/is/9/6O7/khVmTD6pwQS1dFMpT0Uwc2DsbKS/9o+HsRmM4gco97QTkMSUOhFYgVJz883Ugf8ZJDqtnM4B6PKQSdhgJqQFzz9+4GU9957uxdHs5els9T21Pivk2O71YWF4VaASgrZ1YXtmShBKQOnvR2+F8B6ao6VlVDzbcSsoMDacqN+jnBAAX4xWPfwgj92H8ZEe18c4IpWHGrKbrqS8g9RS6/FkgZmzGCEriyduPPGGh/F0O1x26kDeq4KG35LCN62tf+XIsL86rriGJ1ckOB6okcfOui5/hWNwdytSznd0W3smPU7nszpXWAqRijtvdMCVpGdNNACT9DJcBisTEzlvWfs1F/mNjo/GZX/uZmJwadedxzPDd4s+n9a0zb7lkeu973/sUd6bCMfQcv/Gbn4yHHz6TFabOIsQRsTAV8Xh0yx4Rpowlsn0zPM/plg0FYTHFn+eSAv6ACB+HIw4eujMT5rTkibo0IAvvFn39K1+Ll1/iJbXNGG221Ak0Y10D+eX1zVgXiNqbu7q2xZySQrweok7RzJtcmYYMZaf8VJu6FymU5c9g3MtEAKWEWYQFg4L6oKIhNQBCxqnqS/p+TDoAJOFFzwOe5EDikj+qXDl3AslL+M7WlrwOgmPUCAPYhmssOleJuh7QFjsOlAOaIkEou8ZT/lWUJR/d7e4kMm6RMlnfvIq523782biwWz6Xe6aNe/IE7myQfvTj740/+rdfP6JJmkl16lcknb5bPd9z85aC6ed+7ue+ODs7e/H4B5jf88i5+Mxf+ljUOAhFlU8CZ63d4yR3+eKT+/jxH6fj5m6CY8ozzFT4AOPeVIYGVqh8UgDuROHuXIwAevF894e3XZ+RRHry29+N5aU1bwuisVbbm1LtNnMtqIMaJaYUU2WeFeNQDeUMo+cUO26ZE/8xhCtVRgrCvOQLeHiFQjFlL7OCxIT5xchOs6oLgFQCBqb8cGdxN2nALop8lR3aZtrZsyMdUdk8PpSqurW5FVOTkzE5Me5yoCImWFRelQ9jO4WRyXYjT5VFTtCv32n5HxXDH3vVBn7gynRID/Na7Wh//TItTNbXKdnfjpWhLKWQIZW1Fa1WI77/vTunyxWPvXtv2WTEWwYmJh00Tvo9QMT3YzGod7/0qQ9pDDXbJ65JZGsS0D+1TjZV+onqshw1pCPJlDilUYrph5Oxv+6+qn/2rYKUsMlo9Pg72TR6vvzqK97ZcOPmQrTqTXUAI7G4vOZJBdaDGA/BaWXM40G+LlQ4SyBR1+pc303lFRMbQM61MsS1e6bDwZCUEylOyQEJKiFFRRU10yosfhmnGlfJPdey6AwyDyQSdfNMnaUJrorjcilP/QgLoDqb7bjv/PmoNWp2A1DeemR1udCZ/KpxEE/OM2mabUbLVvlQTqJQB/tSF57tVV2Vgwz2o2en4EAk4XfUKC1ErYJQnAxe4mQHgvvp0zNx5cp83NIY95hhMuIt27v3loGJTaxTU1MXGSvRuBDpfR84H3/5sx9z1U0E/sEEZgQ4DGImaSB9BuQPgmZD2i6rp3llP97zYFLkpx3Ckq+ZT8E91V25YywJZdyActvZ3da1I9X/MK5fuRL//t/9+3jl1Sv+igbXzYWlWNS4qLfNzgLFg6EVr0gUJ1uBHpaiICQtvhXzIg0SWEPccVSdUqLgLhVFgGGbUF0gYtyEHZCw6DtSjamGAC/hSVf/OFhmWGlgT7arBKx+dpGud0JpDQ4rPsBTeqSdOzqUP+kODXliaGtjw58nvf/BBxwfNZDpdepAdXhNhZOFsq34qzxccUzWxUZOpjv+IpbddfVD4uew2QZE4LlI0EwdP9LPm0Wk05CDwmT8ozvRsHKx1serLU89+bxV4mNm8q16VeMtAROTDvfdd9/fRyLxWjaGNaX/8nOflqrE511kYCIzM+/bQEBRwMRIYpVfUScwJhrhKvtxYjoeRMdFlgIYDM2CSRdS5VYaQVYxFTN4vV5PDBc+Z+E73/p2vPDsC1k29YY3FpZjZbWrgX6ClziZRaZqdQtmrSRMtjvMKgvuygrmIj3uI2JuVN26Gn2sMRJNNfxEsx6jep4Za8QpqSpnp8Zlb8V4rRFTjYbCNczs7OlrwCxKm3TY1wcQ6SwyD3rv7GioLQua1JQrwYtd0kxAolwjig/AMbygSJnOXDivOrDLvAAqU/AMn+ykS4fiujrBvEN32hWqeJOwvPyiJm2dWdgQttDftySjaWVJWNpd7vhXrSYD3QVOVN67TJWc7sSNmJ2djpdfvhY3b9wpnQTYybdCOr0lYJIo/Vf1en2yTDrQ2/z6Zx+Nh95zxo0NWcx4MJaobaKa+lCOC6uIJnc/4o9FYRXDzzgRMP0yfk6Zp3u5mbBOF3taCZylgOi6iytQ79jqs93r+IW+p596Ona6O2KyWszfXvWWH7b0kJ97XLhQhmd6dxjZkkNMiT9MC4MPw+zM4IkG9cperw1FQ0Aaqw/HVHMkplq1OD05GmcmRuP0eDNOjzXj3FQrzo0LVALYjPT/0xPNmOV7vPIbbzYFpiEBUJcYv1kblnQifQFMF43Kgi4zdoy9oB2woh0o64jimekVDlWSsiH9oBW7yPf3duLUmbmYnJ5WXMtYhRvOOAqr2lP1vPuvYvyq7TAwv8hgKhMP0HHHuM3uNoTFmTDydxg5EANroTeGJoXGtvue7XJ3utT9vgtnpKo/9bZIp3sOJqTSqVOnPseBKGXS4b4LJ+NXf/0jPmnG1R3IfoZtOyYCbnLJXk68bd8EIQY3wh1vDHrF4tZPATuB7za4k5esHo8pTIZSOlJBuVic3e5uxo3LV+Ppbz8ZS4vLkjIjcf2mJJLGSCy6AhbDj3KYqcRkulNMBJDPkJAj4VC9AJbtalSAMyoATIzWY1oAmda4ZFTjmInGcMyN1gScZsw0hiSFBmNaYWcEsvGREzGh58nGoABWi5lRpaF44wo/PTqiuCMx3aprPAcgG9EysDTOEYgZO5WPQzN9DkmRRKiOAId3mwwy1QU6s2OdejEDyd49pObE1FRMTE5KajOBISlGJVVrwOOWgAa0QeUqce0O0vQuIY/R2nGw9duIe9KsD0j+KyBhMhxltAiUr36Ayqom2ZFPhunHdTxbbUfdW15e99kRx8xbIp3uOZg4hbXZbF5ExaNxUHN++VMfjEceOZvEUAXdq6ihTQjs/crrnwFVEdZETWshNmqHCeZwpKBAIjaSwKSVm1WwRFvGcivKjbvCZf5S7dQD7+xsO/6eJNPy7YV48dkX49Klq+7VF9UIC0vrGndkj+4CVYYkGIMUwIwMo7ql9BmVpKjJHfCMi/mnWyNxUkx/ZqIRs6MNgaces5JG4/UhSRw9j9elxkndE3BaUvfG6mJ2Fbo1orQEpIbA0RgZiDEApmtCbhPNYcefVDzyAKyofzWBwhuGVVTGqtt7uwkmjJlPRo+0DSDiwBkmIwAX4y6UJyQXKuVIXeU8fVadTfbq/qatAcof9FZ69CSkRaIqM8+k4WAQifZwe8rIbjeZkr8axG7ZvabfsUL6zv+ceJAH2eAtk+ln/BI2pWs+4szsK/W69OpNv0x5zDAZcU8Xcu8pmJBKU1NTfx+pVE5hPTU7Hp/9jU/442P0LRi+/G3AqLYQolyY3H9FSAhkJxks6Z5P1XMhIITDA0Jy40GX0wVThFJYNyBuugMiJhsAAuE31lfj6qVX46UXeOFsK7Y6OwLSWuwdUDbyJWWwiCQCXIw1eK9GKpsABDPPtCRdRqWOSRU7LZVtVmOf+6bH4oKu+yY19tF456RANC1ATLckkcb1LGCh6rWURl1jk7qAQLp6lCon9U0W8ULU5I60QL2ryb9RG5BEEvAE1Fal8o1IAspLHU7O7mFY0N3WOC87GEkpT5UjtZJ2ECcXjXP85U5JcVD/gNbs7OkYm5gEhwpXdqvogfiiRWk39AlMaZt+e/JUlaWExEDTo7gY7BkbQzvRXm5Dtyt3haAzVRn9gB92RbJEdOxsz4zrpOLUqelYXd2Il1+6YtpUZlJhmNm7Z6+531MwXbx48b8ZGRm5yM5kKoP5jb/+WNx/cTYrL5PEqWp5jOh9d/2ZEKJNepXKV8QEbHJKL1b88Yfw3Ojh5Cw1helig0webiL8UBf0jBRimw2NDGy7WxuxeHs+Xnz+5bh5nS8RHkgqtaPTZRtOkki5+8f5ekijETF3XdKiKekwzZhHIJqR1GH8M9MUSKSWTVk1q8Uk0gTGl0pXV0+JxGpK6hgUujfEuMzKIVDgu5rcWgIe4GAsBOBxA1gwfk3uAGxY8VtMXgh0AAvVUsJRah5SkkmDwdgV87S7nIAkAFF91aFqmmR/0cXbheRI+ryoCGN2enkK0ti4OoWz5xVO4IJeutzfKR1f+mMZwQYgYlWaKXUwSTfcc0yrJ/J0Gg7qZ9z5o614doq6W3oeD0z+rkXlplpgI3yVuv8fN3QUk1Nj8bWvPu33xopRumwz+vK9kk73DEysK42NjXldqWwbOqex0mc+8xGpDbyAJuJCDKialHIYTJ9YMpAJP9xEyioOPtkg+UU/wggwTiv9YQyCARg3HOnI0WoHWxLU0IzJOB2Il/s8MBd3dXtbwQGRN6/diJdfeMUHm7Cze3WjY6Yqebk8AumgwIRK16hAMYa00RhoXAyNdOKaFGhSWiBtYH4G+JETENhhdl2oYwATaUBPDG6ZoGB2rabLa08qA2MuaMjG1ZyBQ7WUJJJKyDFoSJSc7lY1VVakFIDzliFJoW0NvgGTtxwJXHTOO1Ld9qAVlBUNqSULxJ5qV922UX9V16bGcnNnz0at3nC+qVHoD9oQV0QudNIfHhnG5ridnDAESkOc7HQJxyW7CidbFUrPTpSb8ihJVHd7Kb7TEQ1xKGHwyyvTnpCmsLCwIul0NQMcM/dq7HTPwKSx0ufr9XpfKjHG+Euf/VhfKrmOVIyGM32y10nndOMOO0BJiGIJ5ZBc2FNNw/gZu8J42w4Z4OXGkZ9vOcDGHZDt7eWRxayrEBevve1eLGms9Nz3n4+V5VV1BPuxsLhu5su1GE7zoZxiGt0YF8G8DPYnJIGmNbZA6oyKgQEPYx6AVoPJRQMzJ8BRZEs0NXqqcQAMSZOvqhtMyoc3cCkbwEcd5hmg8L4XTE6VDTKlB/CYFEDVIW3SzFlF4uYs49Z2jncA1Z5ovy/CWNORPyoPky/QOWfz9Kz6skDMdDvqIJJpcnoyWqNj3lHOKx7HgUQ6fBsqiYxrNkG2pb2rOxYyTuDdbXByurboz7yhtFW3bEJ4RG56SADKTTfbqrj5wL/0L8YdrO73XzwdX/rjb/st5GOGiYh7sivinoAJqTQ6Ovp7jJOKVDp7bjp+6VMfjLp6bUifhEqmgZQwi0lUETaJyTPEqiYZ+oTRZQJyKVxlJyYLi6aqaOmUZM2UAZvuuENMgYjdAAaSGmpPEvTwYC+6nY7GSS/GpZevBNuCeIlvo91NACkeTOtpXaUIU3uCQYAZlURCCo1XQGoAItlRtQwkJIXS4M6Fuubp62psk4AALFBHnY/8YGLcPVUtsLLQalVP7kikYUk774QAPPJz2QCT6mtgCsyod/lOU35FA1AwbuqKgbYrScWXQXLswJVUzl3q1aSA0veEBOmrjKdOz2ncNKH6U6YRxVcY6E5ME71qRy6eSDA9jhj/WLh0STecKy8b1sisxqkMmU8VQukkr+hS+Ut6lCHdsVKmrIfLVhk/Kk6zVY/19S1/DOCYuWd79ijtj2zUA/4221VY9MRQuQcempNobagOVFBGNYKhffGrKsw9L4LoX4UNCJNhsB7ZCcgzdzajei1KDZC9ovz0K3dm/gDQPgutpdes4nJn7HTt8pW49OoljaEOosfJPpwW6rySsejdnbfyYvaOmTXUO8+06c7kAwBj7COvZHxd3GsCSo5jBCilg+oGc9tfcbjL2/SCeaAhV03jIGagzNdINYUdtEon/3o9RhhPaWzj478oI8xU8RO7HWqon62GVb1RptZZqxprCvwjXuMyYKCQqsXOJTqRjiQYV1c06G7vSDJznp86F0nrhZvzUn87sc9XPDyzR9figidt9OwrG051STDgb/AoTL53VPn34wCsDJd2/Zgx4i56Z5UUziDBKIyDVmzrqPqnIJTHeXKv8nUAXdRX/5XvifjU4x+PsbEWsftGYf1BvR/V3BMwjYyMfA6JVLb2oJJ88MMXTCOkggHFHaKIkBA3GyEJd1R5iF4BB2/f098EURCIjJujO0iVFvHskmUgjveo6QIEB0w4qBxIC95BQgLyNYmrAtPywqrinzCQeCcJDveiqxi4lFMdvtW4UQb8emiI2VHpkEI5JhLTK89cx0mQsH0cFlFBbJfFTHVCACFNH7kMYKifLGWAT+VgOD1J2oyotxqWKjWkIjIJIGBJOnAgCmeMc9IQAGSnN4xpVVF9S1Pjtgn1xIB/oj4Q06OcR8Ei77Cnvn3IpeLAbKxHiSQaW+X4aleAYqDO+Lfb2Y5LL74SK7cX3X5e87FRm6lqRe3O9pKbfvjZofJLZq6A4DERIWjPvJyWwmInGafhwDJyoA3Sn+fkGefBs+jhz6eSDunpeWAAVRSlq6Sfd3I+NTsdH330PXK7w1xEu6rsb9qQ049kmA7XWMlSKRlPuukDp+Lc+ZkkSmWKese/rGjxyzhpkCacvpOASr05iWmiqiGw5w9QcaHzI6Ec3f7E3wMwcqDRDCqFN13V89G7Iplu3bgZi/O3pXqp/OqNewISR2RBeNZeYKZcsEzVDQlUl4RBEWGSwOMe5WsgyE1RXCbv9NYzTERcxj2Ms2BiSyO5s0UHlY5xENIq7QKI1DvGICPNRjRHR6Neb0lSNQ2eVOmq8pEGZUE6AV7i86wyoBIyDhtvMaPINiSpoMobcI1KOvF6vbcgEacaz2GQUNu9fY8b2W1evs6xurQaNy5d9kmxSEF2i5ROTdW06bcRF/xOB6q2VGH1wEXZlY+eiZKdhiw2VRjC0pDULxsL4rq+2J0Hhpsv4qVb8kSaYnPWNjzzcCKaouvHPvF+L+beZX67ur9pk1T8EUytVvttKgnzFvOLv/L+ZCwxMPV15fKvMlAbpk/Gh/nKnZYwOEpjyaTUss2X93yRHt66GEQ7SXq9Q/VAUu184YeHwtNjEYSDHWnOrfZGXL5yNTodOoGIzW7X5yUwTrAhfaXHJAAMVBfTMoWNb01pYR9U10yjuz9VecWbZmLUsrwEEu4jYlpJAsBUbyAVRvyFigbbguosjtY0tpR9tCngSD1rCUDNVgzLPqiwfFVjRICvCVgjcuNdowGld0KAYHbTPTNlMHlgPklVla8uFW9ibCSmxmtxaqIes1K7R+vKX2WEBqhFzGryEqLXs1T37R0OYRGopPIhoeiIONmIt6RXFhcMYIjjTo18C6P7p3ZATfNFR4Y1w1IuM4PLmu2HKQAhdmlDrAqYv2N2G9JxvuRZ4qMSKrLsRb10Q2EnlMPID2e53X/xjKfK7zI/fsmkAf3jnO1QiDI7N+EZPD9Rl+ryawVYqZFMn4iiFocospfMg2L5WyTLHynlMQ5G0fpjIwBD0bkfIidog1Sh/HU+9PpCQHo2IZtsATyvGnDdXliIKwITJ/xsbudZd9khZOMTnawpH+obYyJm4epKi4VTJhVoTn9tQnmaORWbTmRY4aXBVeBilox0BDZm32BeMW6tUY8hSYkBACdgYCcCzA2gUp0DMEgd4jD4l2omcJ1QGMLaT3bicJ44Ew8UwCDRxYRETUBueGdF2dJUi5YupFO2i+qqOhKe3poJh05v2+f18YYu7cZYaf7WLR+7jLrsSQLT6KhN0SIABD8TAjcs2DFqN9OhPLp9Mq6No5XwSsWg4pITQWV3ilV451niViYntYpJ1s5wFZuTjsyDD56Lxx77YD4cGVS9H+k7Tz8SmFDx6GXLWImCP/rxB1RoSQVVHNeUMOkHQY6HLUybbJjuhwKIfG0nrGI4jXwvR2GcDEyPzEn1zcLEabO6v9fvlLgYJwFILnpJmJ7PsNy8AXOs+ygspNOuemTAzHQwmezukzKZ7XsioSXmG+XSmIOxB0ABMECKcZhnvhSc4RCAov8elD/PnpFjFky6PPp8TnfnrOIgYNIFE6aUEd1U1rJT2+qOEvZr9tBMF8zh17WVLirhAOqhL0k8znCgLAIa4AMgqHnTo0MxJak42ayp/Kn2pXqnQsK42ERD1M4h+W9LIgEo1qr2NI6CLpyp3tvaVP6EFf1pPLcPd8pV1Hc6udK9YGRLEUNE16uACdO3KwxpZ9jkB+J6TCkakBpelc2X+Ur3kka521nGktOMoIs0dEGfz/7GL4pWeRDnMfMjqXpQ800bqXi/y3R42dA6Nlb3plZLFoihilE1KuxKVzXsV1T+EMeLr2IgAttL/44TG3AidfYPduUuaQWIuFcXcZlo2FfjEx9G8wtsSC4lu79LeNJTOPWsvKZ98/pNu+/09MxhjVJlsowuhhkahuHyVLcawOtGCmOWqcpnxpWbRwS6WxIqDmnBAF7voTwKB3PBcINMKAAGSRLGOkgQxkqWUjwjoUBrRYdMa0BlQp0t0/VZR1mcli+DTGlKSqWb8lM6rdG61L16TLboCAa9a4MxHF+uZ3ZPEQ0WVDroTP6M3zj8kl0gbdGHE38W5+d9bqDVckulCjBoC/A+7Sea+00A3FR2qJS0T3pheKYOxZjuMg7NH0HlxrNjqR7kg3umjZPqrTDUuUiewjPcC91I0O+bwZN+Js6JOH9+Nj78kYcd/pj5kSYi3jSY+NqfCH6xSBrMzMxYnJ6dErOpwGZGenskSBLFd1UMCVAqazLimXSgrrITF4KLWYp7Fcg/qwBJUJiY8RGqG6bf2yq3nMxI1c09vNLkXDs+HLa6tKKwQ+p1BShPPCQAKECWUWqh/LwmpDS9C5x6KYSscgM83PWMBVPlAR9hJTnflQaNSS/volM/qEHYPvmwpxuqVU7pc54dnQd7CXdiuysJqo6L1wmQFtypu/NUCuRnulJK5UUlkIDM+I1KrZxkg+0E62M5+QCLAmZ2jFMf8iQhS0YqpgSt7gk3HPu8vLwq9fiWOp5t1UugRzKaZhi3bpZBT9j9gW5aCCKYciQpN12U06FEAHcSxPX/ozBpdCd89RNl/Ow66plwALMA6s64aRwGC7Qmg8p88rEPVLY7zNsPJjXS7zIYLRtaYaiLD5yKVlO9ogps8lUFp2fwmpCfk5BcBhp2BXRHxk/hylqGCe3riAJ3EEp2Mx8TELLTmxJSMaTvSzWhkdwW9LwwH7NTB/6EzcZGWwAZ8stw/rCyGiT5kvRPiIEAFwwz7PFRSosci1ji6Jm1JO8BJA/8pNNZdVMngArmvkCe/QaWX6krKKJ81Dnrh1oMkCh7tjospAIFn6Jxp6V4gMt1Ed3pQHD3LKdVNWJIclVxaQN2Q8D0zD6enh6N+2ZaMScpxfR+aQPy8pS+VHZm9CCbJ1/UvrQbdGPXAB8B2N3ejm11SEz6uE4uO2lAPO44VXUU/Urd7jalHatbxlHQ48CzwVGXOyx5cS5Ipn0sL119GlfmKP2K/rLTVophd8xHH31vzM3NVE9plNanKusbNm8aTOoNHofIVAQDcz308JyIRy8DIyKfpHLoRx3ICHpQq1LREpeGM7BgDBPGrgZSqTruDo+/HfQnhndvrkePN9JZRqwEg1Xp06DsEKcgzOYtSSqRFyeZ9na25U8YXWYs1EIisX4mELEWpPiUv0xv90ElN/R7YcTggQa52ErjZT1wO5LEWQ/PYvLAn5gcFW9QYzEDUeBFDYQRuagCqVnCDNcMbk+J96WC0ndayTQ+jFIo5tMxg4PsVmC8pjFSSwBqjcTU2EjMVGtOrovBD9Pnuhf5oN5xvgXjO3eYoh206Wi8tKVO6FA05HtUbLXCJNUyf9eJsuDkOmM7Yvhism1EJSEDDaRIlhLWhuC65KI80i3XtZSj6J4p55Xmh/PB7jD6h3Pxwn1icjQefOhcOlRG7hwL9qZMqcEbNhovXfT6TVXx8YlmnDk7pZ4spZAZky6EdRvsvlRRBS8zdBXJXbFCgH4vDQPC4SIFbgYaz8fSwI1Yvoinq++u9BD/lI+enLdoyWJjbd178Jj56vR6fg2dcHmaqpNwfLbtsKtbePK7SUwn05BIM2/tsWQSuBiw6zkBpAyynWWDSVEMUaeSaWhV0mdnAXcc3MHg7ybPvKkD2538JQupcrh5PGPRqQhIPs/qIYlJAxArL4BLaoCQnD0GA+QqL+dYMBkxWospXQ/NTsao3P1mrUCRoJIkG4ZuqLiMR5Mm1IFZv67otXBLap7KRp1Zg6OdqMIRE1MiKppud18Y7q7nsWdM4YFicgOu3OQNTdNkGPKlQVPRx/A/2fnu9JLfcOM53TCsOb3nkQuW3MfMmx43vSkwMYtHA+1V4xTMox+7GEz9ejZKNRdLi+/Vc1FpGwiI/iCi4ibmNQvxrOuo4ncSvcTGn2caAeMw1dWPS3guhTnuBmMABJiAMyk6W7kjfEt2wmYypMNdZdTdm1HF6XXVifeMAA6TCTBavkhHjz9opiqdqhvcZRBhFZeiZtoqexY7646/JEaZYrakQsoK9OVFPMpcNqGWOmP6q/u6W6EzcEgStlOaNKniAD6ktSc5yEfunNY6MTEe7704HffPjcaZsUY0h0acB8CA2oDJnz+FFkrXB2AKvHwfl4ma9Y316G331NYjCsMeR5VXlUvaZd2hfV7YXezKnu6Y4xMQSft0L3ebY1ZMH1gmuJ7oWCrjeMfSt7/slAeTNMoH8sPQRo+89/6o16tzSSoj/ze1veioRm/ASBX41PGeBcK87wNnDZyUEPqjTqQ+IEY4qrPiwGG25Q3wIBUqJgNgEK1PFPyVl3tAORFrb39H/9llkIDNRizXnUAyI1Z5MmO1uLSUK/uy72zDQLgDchVVjURMemi2ByGN6lK5mISw9JEbiCF5QlraKCzqmRuOqyr7nsYefMUPKcRleklKH3JIpcpFR1SYwoDWBR1JC/FCOvwBWrs7bI7rPLegvOmX2bFxuM/gjN6VOIKTAMQ0uSsH2P0MABlDDcXkaDMeOjelayY36EoNJKq/5wQIXQ45qR7YvbaktBhPbWm8xCd1+DIINKC4OUmiBNzoeedH/qpqv+yljbI+hJWr7FzF4H9kiOz/efFP9QdE2UEUk/mSJnnlHXe0CdKnA0ppbY8qb8zcadGgcSeYFP9NqXpHtXgDRpV/HGYoFT95aswzea4UjGGi4aN/chJLu+KFgNUCjevEgLzq0vVcwuezVSABIdMTFQGG3FEl3Zvr2bsfiCF/L/JWZcIP9cVfH3cLRPAGMOtLgMczYnCmPApQPZWsS/znHrrOPjY9ACRPQLhh1IiUsR8WKZXjDjei7pQ/DzRJoJcGhmkYk1BEq5V0IHQWTJdxBp8Zpaq78uEMCj4w5rFPJYlMAYXhq4AHiucpbWoBs4jBvO7kTbCSODzr8qIvZVddCyNOjTfiwfPT8ciZaamykkjUR7/8ELXUXNITTem9oRXSCXW7vaFxE6/Z7GkMan/qK6BBe+iiB0+y4Oq2y86NX7YjobMOxd7nCxncyrOikhhNlM/2s40H3VMiEv7O9Ch7cctn2sWzw9h1FXPq1FScmpu6J6remwXTHVPizOLBHNRMHa/VvJIyFbJ+i52f/EvFXXnfEzCYJIyeBQTGWslcusNGDl/yTTDBTKmqVXanl+MkVCbspAmw+O4sX9BjirrXO/ZOi5I9atDsbVls1bDJ6p33vMmRWToA5DAKD8hyDUmsUi4ByxJK5SkMBKj6DKJbNmyOp/A/YAxF2XWnmvZz2kc9KszBwq3pq3RQrxKweVQyu7wpF0yfFRjSHTWSuPbKsgIppcks38OnR+OjF2f9ZjAiD4YiKLOEoqLLlsXmH5Mgw9HZ7MXVVy95O5bbSAE8re7OVSVTUOK5lPKDb/NZdhJzeml4xi/9/3TjZY0qKiEJTvlIHDt0piPOpPlf5UVgO5IH8bJDgz65DSrN3/rbvyZNgS7pDvPWg4nxEgUqYIKRPvIRDeJQgWRcFSpIbw/n2CTRMEgV73JAPSEJwtgud+hPsKy545APdy+IKmghPsEgmJnbjeKc7ZY7Idxf99NgQXfl9pLfpJWTdzwwxqDnhiEpK1XylLjsrFcxuWDpxECeaXAxG8xK4w7rThjaxvkrNU+UqBKUDhp5ZwOZuaIKprLC0EOSNACF/Ijn3p06+dIzLwwKDGVjq8sv5iTtne09b8hFVQVAG5IUm3ykWlIXycurEnvbOfs2OAIo6ZWVr8ruMRRbmvQMYDkW7OLcRDwwN+M1NG/qVRgMSx5IKQg9IhrQOVGvXm/Pr2VsbraVh0qlMkFzN7/suahatY9Tgh5Zfwz18V1xSohi0q0y0A1jZuJZN+gNCEiOfPrsayoqvp6raGnkDsiSqXQlL2V4TNL3Ix995IdUPZk3vBuilOZ1G8ZLRX3BzMyMmtHcK6kBIeYAQOJyBQrRkuEgEi+nZQVRwPTTc6oG9LTqYRXXRMOQjy7AZmDhV6WH2oPNUsBEowhKzz1m5sozIXd627Gxuq74gAV3VBcykFFAyiYv+3mBVkxfkwo3LLB5RkzMbYZUgyKtYMiMp0ScEOXUn8oHIAw6hfVUtu6UxY1dGEJhiQcTpKoodq7i4MWEBK/Xs162p15/XWVvr2/G/MJSPPP9V+OFS7fimWcvxytX5uPZV27EpSu34srlGzF/43a01za9wItkNl2UppJz+pTB9dEFYMdbI3FuZiIunJwUUHiNhnJm8Vg6oFWQwElXps4HY03g3VjNnRBEgGa5wK429voPtIHqMnScuDvFNFZvTZE7TcVSigr9oFVVECck4wD44Q5PFA8ZkoPutIfuRHQ9FI6y57PKQRr6M3CrCzX9wx/54dcyqvvrNncoiq/HnD179h+qIJPZ8zNeGo9HP3a/enC2tGcF+OeCU/F0IKhok3cIi1XVds9m42BZYYeqKOt0bHdqJqABAiMqYCFOrpMQNtODKRlTHOzvmplXFhbj2pVrsSKmRC3ifR16/vwkC9PDUsdYW1Gidel4ow3Oc6j5DAfejvWZDLSvumAkUlH9AIZVQJWNO34wrc9oGBpxHvT2XNQFBqaCNKCNyk9ZTQ3ZXV+podu9nheUtzY6cV0AeVlgeenSzbhxcyWu31ryhwNuL68FX3Xf3Oq5Prvs9JZUYgqb9L2orLShHqpbsVMAS2OVA9DyguPLt9fi6tI6/Zi1DMIiYUgHMGVjHUSTFxPlNjk1HqfPno9are6W4SJBwpc8uLKdsKdr8gCdSIbIf0SlQ876Vw78KctsE+wFkIQxnXguwSlgP4wuAGeTcWzkBA8BfuzFkPbt2yvxzHdfrFzSvNHDVqoWff1GPdod46VxDWQ5xotCHyufGkXVMmNzR5KlXWjQpbtuHktBQPlw4eyeROHw6ufjtCqrap7+RWTjjUQ7kpZulLQ5YdShsqGV3QXMWhWVoYDPRg3gA+3FhJ4K911AwV71km5IgFGBgzW1HOoMaBAe0dFQbPdgILZ8V5qSbFXtXMau1DAmTXzkliRPfxcD5VClD1TWvV43ep2upNFGXLl2K+aXVmOdD6h1d6XK9cQMAwLajgHMKxwz05MxMTkebKDlbeFljQtv3ZyPm4rblp29j0gi6EKd81JdVbb68HBMjtXjPaenozVSF21EaxWFMLArZSYcywH7u5x423M5t1XGjfUllZ3X/1Oj8CIuedA5mFYAiatIB5wTCDa69e0VbYvJtqxAI2dAggscizbDnbZKDQGfO9ucm5O4wyg9ykanm495ybzvfRfvyB+jMrwh6fSGJBPjpeHh4b9RGJfM3//+M/HgQ7NZOBnc7eenLC3hsqCoUhUI9JhEgi7y1x17ktz1zQDcSNM/+VdxGNfYV34MxN2TkocDZUoc50VcmHZlcUVq0FW/BAiwWE5SBNk1kPfYQJJM0YBqqz4YE426jx5mzORjttTj0g4GGb2v8keidTR2gflW2t1Y3ezE0nonFmVfWdf4Rfmo9QTm3IC7J+DwYp3LqEhMOqCyePylcClJBS7FY8G2rXR6isv3b1lwHW3WJTFrMca5fHNTMT0xHudmZ+LkzHhMjDYkNUZiYmwsGs2aJRSgZYyIhOPdKXb4Y5KxTUVdMD47Hg7i2asCbYczPJC+MCtS94SXBkgbAFJ3dlNMjI/GSaaVmwLxUDXekD8t7/Z3AyppaOq2p02rNiqmb82ypBf8k3GyPUkxf4RRK6RdVShuyUEY/pMW0QoP6n4sT6dEBranoSNjf+a3vvF9d7jFKB6HVL7uz3e+ITBJ7P2f1cM9WlQ8Fi0/9omLcUqqHoRGGhUiuKD6l4TJStipqoj/HwtbwJK+eMm9CosR6/nCoHNnmnIXQ5ZBcDGZ5glvgzEQpTYt3lqIa1dviJklERAZSopxhMFkgMNkzOAdxqSYBRWPU4Z4VYG9eUSgjrwpSwfMi4Qb7V4sA561tiRHx2DalDv2ja1OtLsK0922Cgazkomn2OkZAboKAIMxEUAPy4wYOXFxLBf18mddpBrWGw1/c4jXzmHs8fExAaflQ1xIk0mSsdHRGJ+YkAo26S8btgQgALWzI0Bt99Qx1Dz2M01UWffSGIHphMqyrnLeWF73ORCUlTMk6DyoM+fpma6iD+mMjTXi9JnZGJ+cEeiGJYCR6jnmA6yAyW1USWbqx08Vdr5+sn+6u/VwqJrcYOTRHWMJJ0Mnip2wdieYfgomUrpuBEzVEM8SrsRJsDqQY2ZEeOB7T79kda8Y0hKYXvchlRU1X5+hMG6ILI3N9FTLDWMCyt0Vw4PC68aAFORb1RMXImxKGn0VC0ZKW8aRH4BlOpt0y2UQKWurXCaK3ORQCHs8LG2A9ODVDL5JywectzgURExKU6K6QUDC2igJOgPGB5zp4OOyRB2YHXq7zsqHN1BXNMC/LaZbE2B4Q5fFWbFRtIZrljIwodeTFL4ntW0HRkVN6+wIWLsGV3klnLdZvfCsevjtXMVDIlAOZpjqkpBjAgUSkneWWG/al3he1phpZW1D9Wr7RCW/k6U0qev+7rbKMBwtgW32zKmYOTVjBuYYNqQjIhb1y+9hqYxIvdNTjfjAmYmYG2/GsDoQtlnRAUAr014kQrLxaR13nKpXd6NtqU+bki7ATbVO9KLHUezkFRMQR1rNz07TfjB5jrOI5/g0BgZHmeNaB7cjk/yQTvBe2p2C3fPnNbvqcjolIFbyqzqBc+dn5XhkFPatU/PK5ENhQDZKfvoz7zMD2Lgmhbm5pyM3GBXDf4iI26BagUpjTGugnVGTyZUADGmDXYFY7yXF0mPxvwTBuJGqxt/b0aCcgfz2drz6yiX1OotWpVAWiMQbpdt6JkUiIHDZPoRk8nnhI8Op1gm87nHFDHwcus24Rc+MQyZazTgzMx1zGrdMS/WZmZB0GG3F6CivpAtclhp5BJi6G5cvx4rO1enzQh5v3rIh1TOR+BFe4XxopAJDjk2pYDcW1uKV+dW43e7EtcW23ZCGy1Irt9oCVbsdI0qAFSPxjqVaozVqyUamADelhJ6UKG3lne/kIkBcUZorPamj6gCYqEEKsrUKgLeUBjsm6gJ5rTboOjbHpGLOzFniuV34r8QNVo2zyIhODx83MnnLz4FkHNa+2d7+4eV/SSfyljNWOStsIiUvpUdYg7Qf5ig87s6fMMqfIpB08qj85UBw2upLf/yEtJcFu1eG88hf9yTEGwLT+fPn/2EWiGLmOeKffCzBWwpHaSFI2rMCGPy9DqMGpGfjcm1lkhBVrCp97E6TMDwXKziWJdNC2slBdhxL2dzbKALM35PkWF9bj5dfejW6W0z9wmRM9R5G1y8FEody6pJbszbkI445ZNKMbkZCNVJakirbGovwOgNHaU1PjsYpgWhW18wk45ampEgtRgVGensAwevhABhQIAl5g5Uy0pOrhpZi7JfjfEGm0WF+BbX6yVl3PYVDui2stOPq/LJn3Ba2duLmejcWBKBFgXthczvau4cxL4nJGtTmRkd5dlV2JhqGYoj1JuXGHrScXcwJCBBKh0DHAF33lOetNaUp9RVpyvtcAH1M9YGBRxstdw5ISVR8Psg8IjrMzJ4FtZ7hNCMrtyJNeFKF5aJLbkeGNgM4liNY00XtIEf+bJIX8qG43WmSN+70OopD3sVQnsIjfZPFsNmSev7d776gThUm65vff71gOl67P9PwMmBl7ZuzZyfNgBTYKhuF1A1Gt9WMTsisGg3I3R0L0WT3+Q8wmMKikqEqcJmIBLD7gRhRaepnCad0aCzuztcpVRfx7M6jmJbNrSKS+kmpTmKqKq6ZmfLowgAubDmlzJuorP3AEEikQ2/yZFKAMcy4mGhmUmMWMdIYjKWisCaEWsoER0fSomegMmOndMVoh2Lq9e5+LLclRTZ6Gl/txoZAwNFa0ImZOejjd7KUZ0eMzSaNvf2BWBNzXxGQbq51YmXnMJbVKdyQbj8vNe/aajueV2/61e+9Gj+4uR7fX9qJVzd03VqL6zc5BOV2rN6e91fUlYFURSYSRA3RIDUKxoJs7B2MkxOteP+ZyZhqcHaEwqr++eJktie0atTrBt3uzkFsbUnF1Vis02lbtSKMlwtsV7uhvupOvAQSjcJ/0nMDmebFGIAqTLZ05mc1GwPIHEVp6SKXCoZ2N0jECvCM3eVR0qYNya6AqLQ5psQnAB9HowO5y7zunRCvG0zqwR6nEMdRfXJ21L2/pQQXP9UmSYGbiOlFPFSbvTghZuNEH5OrIjIVz3EJkqYCn2tYEQobFvIFuFXcfnwWVWkEfIiPv/LhlQsYnNkzppn3dWf/Gck4C+K4PuRJmllqUvJnWQSmHATnbnNm5HzGgiQOC5dsSaLhUIVuL63Fy9cW4nuv3pIKth7zkgxLAkp3Z98TEOtifgXzVDkq2eJ6LzakSrU1/uLgR78MSK8u5mbP34HIsSuG2VEe60qL9aSegNlW/ZtSKXcB7U7PL/NNjI9bSo5JtRwcacWTz16JZ68uxbO3t+KZK8vx6o3lWFzeiA2NGXudTuxsbcV+t+dpbk/cKD/UPN7D4rjlWU4yGuUUo4a/8EFHh7SDbt3trunSk/qMhEay70uN5qx2UUmkgheyDaANxlS1XbROcrqtCi9JXuuBOLoRtGogSyhCOkICx8/S85PPxANwr9sIL/zynssnGHit+pGs6uLTfclDhjI4LuXQdXJm0t9dPm7k/rpfFnzdYLrbMMNz3/kpF8JShTs/F7YiKgWlQri5dytVBDhYoBqVQvVLRqaCQIxQe4BRZMmU8+7YVfr0mJjsOY8ItFcBaUdjJZjBXwWkjARwOOWA1BGgvI8Od1xVBl6aQ7VzOfRMJ0Fc1lmQVmx8pVNgCpvxyjUB6anLt+Kbr9yI795Yih8srMaTVxbjZY1t9sQE28prXwm1O2I6MeGmGHNFPfo6kkvlZtIcNdIv+yltmt/T95LGTItv9roa16H2qbEnJuLBC+fj9OlZH3rCbm3We5ismBSgHjw7HR9++Ey0GQsqfnv7QKrgdlxf2Ihb8ytx8/qtWF9ZtZSic2EWT7pBblUStzEjNyYV1wvU8uFTn9CaSRdUH15Z2VLZeIFxR5Kd1zHYabGzueGJjzRqKdoZ+vFz++qfTd7NK7pwLva73ctzBqI7lh8WTBWvPNhGHF/5nL7ZjjZiKezQN9tW7pUXgQHvxPR41Dgl6phRuNc9CfG6waREP1Uqi6Fn9vHHRyXv34+Hk8UMiWdheq7crXCnG2F8GImfAQvNrDBkonB+yZA4MIHu9D9IPM/6VWlwQaicElbDy+6ZQTW+JR+GNIpe7KQVT4QVP7t3zh3UqD/0iEyX84atJJLAJ36zO8cpXxaDfvvlm/Hs/FrclOp2XQB6QcC6JPXqiqTBV35wKW63t5XSsCSP0hSAeXViV+XoCCic/Y1U9aGO+nlxU+VC8vEKvBzs3xU4uNdUzo1bN6OmsGdOnoopqZv3ndSYTeO1i6en4sz4cHz6sffEb332E/HRR87EqZlmnDw5FjOnJqKlcQ/qK0zDxlqr0rpkEQ1EZS792PlxcaYVA9BUtGViIcemzLAKWFLxVBG/BrLd3Y319XWNRTdjV1LLRDSzFraiTakHJM/25eZxksOoI/EMm7tRIvTDihJYzAuYjP0ahvSqX9r4fxQ6bVXMCkQGkow7+Mqd9mlJKjHWfbPmjYDpDoSOjvL9IBFBpXHRIEBV8ePGlancqUSOsdKtuOcEgEPogTApjjEJNgigonJ3XPwyPj8im4gVkQjDK/XuIRV/jyljv4qNDq8YpKkr0yYp8qdhWfPJRVkDCcLrR88PwOTtsVtXad1a3ZT0WYkbGsccDg6LcTnBlqIcRkMqV7M1KulRj8b4ZJw8d0bShinrfY1F1Ns75IB3gONOIdgXxxoYDOwxlPKs1Yej2WjG1MRYzM2Mq17sjujEdH0gPnjfyfjl95+P9+n+2Z99KH7pI/fHh98zF+dnBZ7xkTg11YyHL5yO83OTce7keJw+NenPqowqLc4pRz026SClkMG4VFVzE7BozSdx9jj+TG4sTrs9RCPUO9xUTJd3TeO2bmdTHRedBgSgOv5XPWOv2t4O2POCBrSB27UCF7+8Zxs4GKaKQxqlnTODDM+VcbHKVoXhv8ej2Eu5qqtvFIhn4vB+013m3ksmZXbxeAHGx+u+W3JQENmpOiQklAsspnCPpobImBk2AZXhYHgmIay2VT/3klUYekUOQbR045lwpKkGphfHGWp4gqKy864PYwIOjwQQqHswaB5UoiqrsISHeN6OglHcEfWSvFVbZriQakg/xhR0HIz3UK2WNzbj8uJKLGksRDpTY2LgqYkYUa8OT7AdaHerHRpxxMSImGJ/R/kMaYzR9c5zZtXKO1nDGgOwRYexF2WGZt7XJ5WSxdHWaDNOSfrwfaaJFp+xGYkzE7V4YKYW56Yb8cjZiZhqDcbMBOegM3ki6SqccMZ4XUpkDemiMlN2jvVC4pXvOlFPdygACSmlMkEOvj9F3Zmj6fECpWjOplfGV4A/6Z9uXt+SZOWFQb8pDI1N56Rpcir/jxjceSqvMiZ1m+rCP9uEdacMY65yNNmdXuXuDpDnOw1OTlv+zlp2uM8dNgmRVhWx5FcMtL9w/5nq6ci81uTba5nXDSZV8I4Ep6dbKmRVeH4qiItYVRDiZY9TFTgD2t1W/esDSHfP6lVExVTBHS5BKfDIxb5yhEj8aDzbFY4G3lHPiVQie9RBJg62dcG8ngXyDJ1KgaQhLRl3BmI2emOmsv0iXUVjekekEtIJQCiL2JAUWetpzKG0piaYLo7Y0ThkZnws7j99Kh5Q7/bBB0/HY++9L6bqJ2JLjDY9Mxpnzp6KcY1tyMNHiCmPbTiWQTXjPIGOMlO+7Aio367CHXi6/syp8Xjo/IxUvImYmZSUaXBuOOmoJirXgVSw7XY7egL7IWMbFXZIdfPePNWWkdCQaFDWzVw32kP+7qxMy2QK6AWgwdgeMyK0nMLvqbwbm5tuJ8IiqTrtrehttkX7rsIk3ZUN3Op4/BGWiwfvMHe+ACiDYe+r4TLmEpXTrSw6wDcGiJz1P40S5HeHIT3/sCu+it7nQbmSEjHy+ciPH/Qo574fN0NDQ/cWTHcbv3YBZxVD4VQ5L6qq58ndEHISgUQLEwFiOpgC7Z1g4ItacywNNyaAIgLPCi8raaafWhYHZ1WFkTEAiaeekY8+A5S+2qCG8/kGDg9oaEimSquGUAMhBV1W/Wds4rMeeK56UCYg9gTmHd/5IsaAv3J+bno0LsxqzDI2HFPNE/Hg6fF4+Nx0fFzjlQ/cNx0XJDk4o64uaYKKiGRgXMap5yNuQKTIoCTTTjVZkrSwNITRkCqK5099TjRjZqzuT3tin+JZgOIznByQubvVic7qanSWV+NgcytGVN6GpBD7Cr2zAtVVNSRdaAVNqaOlMGUxeeSvHwwlOHmDMJMknD0OqSgxZETCWrIrLGtomxsbntTY7m1lW9AT0dBOkoSJnvdizMzOs4SByek81FaqfzJ7plF4JCVZRktfyiO+UHiurER6GsxK1zdiqEMyS1TG7V/K5jvXQTz00Ll+OxQj/3sPppI5htk8F7q4mTiy85g1cOLUL4mRFQMofiJoVX/AZxDqIh7+DHBpLP8qKjgvXdzwzbzzDtA8/U48MRdqIIfuc+4CLwJ6kZLQpZFVpgQcKTD5QD54UMaUkJKXSjcBviugEnxmvBEPzU3Hhy7MxYfuOxXnJ+pxWkzOl9RRv85N1aMl1W6QeEoBtaoxPBBNoUhKoGfRWAzmtQd2FlDPouLxvSg6DSQJ6h/nm7MXj4Vdvp8LiE8wkbLTi71OR+pkL7bFyFsC0fZmJwYlmcZG+MZuI1oKO6L6IFGzt5VsUgV896A/AZTrPxjRUe3AfYRX3sWNABlG5APTKlWGUdmYfGL8SXqMA9vrG7Gj8nCeHh+Qg4Zc2V5ES5pj7MS/40b+Znj/zzjKPfmBqNV1FK9Kj5tRg19ehYcIm90VaWOy/NTb61mFD0qaisjvNQ70J+y9A9Nr6YxN9bZVh5Gm6sVhoaxYPrs6+CmwZ+eEeh+gQh0AE5V1eNPAFSpxU0LJvzSG0yFgRQjHVeOKwehNSBdE5HhK6pJ+qCGclQcTOTkZSyr5JVFlc2PSFystQKQ8qBr+7ABgG83M6Gh+QV3XeQ3oHzwzGednxuKkgMTHoMdqYngxV03p8qlN9rexXsXYBQkxIp2OhVyYz691sNJLvXRBxy4v8zGrJxoBaiTKmKTOBLvEkW4qyyAdgOp5QmkMMJlCHI0PsbeU9/jISIyyJ09lRp0cawpUuur1hoAx5PowO+d665d/6sj0TPvkW9AHUotzsgZSA0YI5/aQA3RmLOd9gKIjnUBXQGaXOjN6+9IMFNp0NsPqT4nnXc84kVYxthNMHpSDVrU7d/z0R4daOYvnFa5KCyfi8UqK6yM/3EjTF/6OgyMX/KJ7ZVw+h6C1icORdaN4vSnzusD0WmZqulnFRmWikFlK32mFfPBFcfORZxVcvZd7MIleSy2c5Z9VopIObMZC//ZrCQqXaRO+uuTPHdABMo+LAJPAw5202utt5Q9oYIoknS8XKgmOC0kzxY6bQSx/Jie8fWZQzCzpMKLyDjKmURjhQ2OswZgdb1kSTEntY08fX+njtNS64tUUhjWpHalxXWa7FJfxEgDzZthKBaUDol6pxmh8gzSrjUga5YemOU1orKRLOZA2Ak9L90ld4wLtqCRdfsyMr6/Xo1FvRqPJ950aBoT3zsGApp/yo+JcohvMBm0NJtWOL7T3djX+FKholVwqYOyUEp4JElTh7iafK+Vj0nuxyVdEdrej091wHaAvcbiTXbZRlbX+FdWNZ/InrMsCP5WfHQV21TXBQmSc7HFk8FIi5auDmRg2AqsdKYQM7Ya9lMH85DD4Kw91OLz0+GbN6wLTaw3AOIuAIvQLpT/GSdbF5WE/rn5F+KeKyII7qozHQnpCYkHpo7TwwxN3AJXExyWllSP2w1vdUBpJ45RMVIx1Ka9DIYlgVvvCHqRT5acGdIrOAyYScBV+UM9MAnhaVZEYv/CKBEBVQNUVKZHlZiKBt085FB8pxLunw5KSBzCkpIfP7VMcDrPkLV5Ut4akjYqd4xLyE7C8Qq+0/EE0hWWsw6ZSgIWkMkBVmAGFG2BHt8qIKlYTWOqSSt7VLanhT3QiieQOg6DOUm8F95XkSxpiSkflXSFKX2TwleMR2am/iGvpj7tozYwgH7iD7lzr7bbC8v6Uxk10fipjRdlMO0vgC23AtPdVtYPzSv/jhnL0F9xpCNX3jo2uGNIX4TKHjO+OQ+6pris+HTe+Brq5w+EUpLLLTXHYpZ8S8o2bNxdLht4TAlB8Fxxb1sP3QiATFTvuIgoGWuBgBpcfDGTmVqPQsAZP1cuke7r5rvRs93MCgLSIB609lc6r6krUC7Vi1vLKBkRz48C0/BTGEkxZkQ6bXvnYF40HYZiq4FKmZiSvU8kPpj+UenOotE/sSc2SP1KIV+SGlNgQeeGPhFTafNOWGULAzRl1SBwfpUW6ctvqbPv9KJ/ww4XkVicCwPgQ2pDAx0IuHzljb6Bn+pSHjx7ThTrJOIf3olp8JE2gYt/dIAdMqp4ilWkFDfzDgSfd+4vZooPHT0rPpzdJbVOWbhvLBaGW9uQZVRgCwZzsLueBcVNnU2Mm1XvXa07ype249FMSlvRHhnjqCMmyagcCuWQqVwmZ7sUcldt2eRHXHWxVJ0CfKdEJcmWdXGC5MYbGOE8qU6VpIytf+zA9KpNh4n4//DmGHP5co8JbMpVGwDBtynMCKjMt6h4Mkgwvj+JfhSmdiuPqbuA4jJ4cR3GJr8Z3O0EWuScJaJCBBJQYkQbLcFku0ofhfVacmIlpcXYPEMZgg2Eog8I6b4jmbCmv1BZJkq7iOLmqrIQhTffK8mAigtNNKYMZWmHYmVDXnRk6wJcskdIVEI0MDpvQqHW5cIi3KQJOzbwAnPebSJdJCiVlyQQwkDi8zsDqPIu+dQNHAANIGiMBHC42yTL1TzheuWAXunthJea6qvyWxBSBfxSjujucAQWNNC5irFcX6FVGM6SMaVAxN4A6IR7gS+6oepsbm9FZaxvojJuyDbMjrcghO/yR98LcppYc6R54NB8VH1lS09ETPCK7wUJ8eMNOdMaEPjK0sF2qfEibi3rkYrXc74gDTcj1IMbGm9YG3oxJKr0ZU5WFIuTuYNt8F5ldVz8TUIWHof0zcGRwJiyX/Lhs3OCEISyXnRwvn/OiYYmTK/MCEI1MQ4rZMRBuT72uP7tJGkrTejWeNBgJH3+BShe97EZ3NySc3FB0CjA5x3/tCGgMzHkRkNk3JlKQDKhYgMjHflEEpQOgYHTuTFt794R84MldSU1eZ+dNWnYQYKARX+fgFNh9pV3qiIqqAkidJE3REGmn+gEaXtLjUzF5bp/ywK2Zn/REzfOmWcojP7OW0oGQlArAwpxIRngqxxHQQHeVlTRPtcbjZGs0Giw6yw0QQlsAn5M5Gk8qf38kTrRgep9XXZDEXHx2xnTVXwG0iaoreSClnJuhqi8/Sxl8dU//yg93/6U/Zc3/+jltGbyoi60ZrsTDlVAOqivhlnFtLx4K25Cq92bMmwYT24mySBRbRPBFWSigfKgDFcFdxPNEAgwtNz05ju1+1qXGMqAUGaY0oAwUbtlzJ6CqXBQmpZMDuEek1ydNx1d+vKrNKwIuB+Edn7gEUDIy2RMTl/Qitnr5/hD2TFoMrsszVwCYpMQcgJU4bE31AF9MSySkT6pfApSkBEBi0ZWxDWzN+ROAiQtwsj+vq/Enb9/udHUJrDtdPWtwv7m2Fu3VJddhn53a7a3Y0UAf1ZWCQDf0JCYXinQCWJQvJQ1lEmAUFoDQo7M2SMwiOaCrjemiKEpjZqIVF89Mx/SoemlJR+Xi9TVox+4SpCRtxdcQkdKohPQUSyvLwYExIkeqj6QNkZRuZpF5cHebyED7Yqedq6DKk1LK0DZydLjK3YHcMeYP11TvHLDyw7UY6nz0S+NEqquKpiv50Dn3jcp379eZjpvNdtklnAVyRVwDKlaKiBMPNERyJ3TDCuFsqsAJuCqcAlmVowPFTfGpaGmEcjk6/2SHua3C6GLgDZPQW25Lf4dpWHMijCcLYHgxOQDnMyosQJdydHk1osMuc3py1JlkJEsp8iQYWUPwA3ZaUO4srzfCKhHWcRjj+IvsYkZeW3Avrl696xcMURUTSAAXSccxXbwndLgj4Io595lqFrh4baLb3hCIup6C3lxvx/bWlmfOkBKAPBlNjC71KqWxJJgKT+OaJqKh24dih+oMEfSH5PMWIKWDQ5n1YnfGRGvIs5VIXjoE0qPKeR652oQH6q30vU1LtOWDCIyXIBoaA2NX6KauMPOCbpQks6mewTzjMYCG39FFnShnRpMbPRRxq0tOLpfDOUh2cJluuiGdVTq5Ec4uCseV4UlIT3bHlHMsiqnKcm9fDizMe7exMz3eMX8zmy7rxr7sSmfaD8eNCtJbmwF1eWzkxlfBIIwSInwyBI0PWdKUdAxCZUCD2p805MU4hPPjeLktG4YSpNSDvMQHBKgwbB9x0grU3Tv0O0cw6Z4bgLopPflzuQ4wsO5WoZT2AJJH6TILxxZ+mJE9fv58p4BE4wCaNUkbxhjk40kMZbq3ywIt50YoHHSUO/4GPufuDXCaakplGp/X5pFi3U7POxF4BcKvQfjaFiAFJApsOqijULncMWWi7jiQUtkuUCRpo1tVF0NQquV2nDk5FR/88Ifj9KlptY/c5MeOc6Qn4EE1JT5qMPTrCPB8L5jXXxTYV1aXvMglr4pB/QgYKW9xK+2KMR9V/tSf8HDK8bJzJwr164fRRVRr8TIKhW8+yBy3GYCii/P6Ec3rBtPdxoV1AShq9Wz6ZOOoWn5WafUvw5oR9cOv7wYI4FI9uNKEkZuZXRGOAOTE7IZJ/wSQJQOggpgyPNNr8xoys2Q+LZVoGdWNZqapwrNu4vR0cW8zu4aaonCE4MopftVND2Z0gCTyYUe94ghhJgz8zhMXbrqIxnoNh0b69QXFQwLUFN5bl1C/lCZlGq6N+MvrgyP1qI+OR2tswmtFY2OTMTo2HpPTMwo45ANUmJbmCC+2IbGdp8dbrwIYLzKyk4IvC/KOkafzJRUsaVXlogaWPYppCnH0jJOYi3W0j3zkI/HX/9bfjve850G3iZldAQATjIzEJx3vhVTi7M5nWxHSDrrwA8jWFtxlViQXjckOXnARZPdN7uRRytW/84/icSMe/+RKZ+1fFa4KQkS50r6EBWZkmmHuNHIjUjJuPivuliTsmzGvC0wq7A+JOdaZsvDZI3BZB+enytIXwty5Ixyy8SMcFYRBiyXjQqAkUrmnyTjpBtG4e1apcqNxU1yjXegZmikczMTXGoiTDIQ7KlsCD2M/XYxtID5BkA49Xsne3veEBAuYElZKW3VhW42jZgPyYwoe8KDOMQXufCi1Avr1boF5cWk1Nju8xCdpJXWvVat5Rs6nwioCd3Za8HrE5MlTMTFzMprjk9EUoBqtcUmTuqggqdeoxbAkX1cA4qPNecqRxlhSGdmBYMmEVBXI9hUGcLHFB6kCF7vT0hMA8MymfkgOypsF111BoOZJlWX4xE6M1kTTg5ydIwz05k3fqqKmHTtPBBu3xzZlAFwKTn75IiXagcIo+VxfVM7kqzQyVz3I3Ta3KfbKEKa6cgKp+GV4F0PWLI2stuif3KiHcyC/ikfsgsjKgDKZ3iHSuor3Gq+uX6nuf6YpObxhw0KkFy7psSC0iJaAgiB6higQ6C7iYHM1FARLUZUwGTzjpUSSHeanQar07aZ7CXfkpnCoSDLiEzHZts8oYOYJyeHGkJ/TUZruqQkLY7GvU5Rgehw678i/q/qx4q+EST7jyKKc861UZcKubvKlDh5vKJxPZGXSQ2URq0r16UW73VPajEXY/TDcn9YuG2rzOOWcuPDuAtJTWXi94eqlhfjaV56Op779bMzfmreUQa1izNWRSsfbu5wjwesQe5JCqHvbitfT5cP3kQyiETTh7rGfCmNJo7wtYWEk5c1MHuoxewhHW424fftm/Ot/9b/GpStXPTEBDVkaYNzEcgHT9Eh9SMTRZUgoz1R6PJc7PqB9rh9CN0kzXyoLmas8tDPpZismaDCmMwQlLA6VO6AEid6ZTix72iPjOljGw+CElMSvpG2/Klw/enXPWWJK88bN6wYTTHPc0JgwGOaobHrWVd0cBwLRbEfFlhEl+/W2yYqWuhZjoCiNQgTeJaKiZYCYYNIFc4gIli2yM4XLzgLOKMAAoKMMKUmWSDlK+cjelXGTgaEw9NbbEkduYLlRTbOe/nDlmU6eFOTt/XZMc7sculBpKDvMtS2VC+b1qa0CDFRob21FB6kCDfWM5OPwlI31rWgvr0d7aS0WrtyKV59/JZ79rkB0fcFnOPChscZoPabnplVojioDMIBqz6rfujoPDn5hPAWQABcdDNuZ6PwYT3H0GVd+FEB0AWWqRzKc5IvKubjRjcW1zXjx8u34+refj8WVddeT+sJs0Jfx6Eit4Y6E+DtKb1P5cvY5NGT3PpHoLkib2E7EobnKc7qloW2Owhw90y4mfrpW6WCOx7Ypfro5rlGbcWEnRyCMr6osFX9hmAw6bvBTfvd2AuJuw7FXOcagXNwppYzLiJ1LQFJl3OObbbnko0akZ0TdOh4/k8jKF7dUySqwHXOvSFSlkb0J7uTL5MGW1CreXgV4+FMm2h26wT80MJKhDNIBlASJSw3zc57e/r7KLmSRbE6mEF9lkL9ntFw3ZrjYssRalFRfHBQUiUAPDoVrNeVlSYYKuRtLa+24emtR981Ybnd9LsSGJNjKeidWBKbV28uxPL8QPQHk9OxkPPjAXNz/wOmYnp2JGV3nzs/FzMkpqX0Nq3xbXdKQWivQbAAo2elIkBbdLhtRU1qxKXaf3QlIMYEfKeXKqVx0Jsx49oTsJ16Zj3/+1Rfj33znUtxabpuGqapn/VGnOVQFFX5AktYqMHRSckuLSxq/MQmxk0kDJgEUO8av5yglBIyluVtRxcAuenpB1vGqO7xTgYC0oK95gauKe9yQTVWlTMvP2Yb29PPRRUDXzA8RqytrvmPI442Y1wWmvb291xwzYWBi+KdPCJc4Gdx27roAkAL7MvOr8L5wI2RVGQz+ZVykf5Y6EK6oUn7WHUlUKoBK4SlPue+rt17WOAVmcsfrcErB+oVApXTKWhAGZum/UnIgxlGFUGOclxiBs75hAfOet6PghhIHmFEZqQcSUQDyS35Iqjz3jvMeGhrnSNtRz90x8/uL6tItGYOhit6UJLqxshErG51Y50U79focsDJ35pTP877v4uk4eWrGb93W6jVJJz7GPRunz87IXpOEQb3aNojaUvOQUFsCE2VgXQs1kEkDpJPLWdUtDwEF6KKOiME7gB2V78nLy/Hcra2YX+u4jmY407vqdPRAR0HZ2UHOViaowrQyX+3otDdS1VU7+jM29GLIeVQzDZxocTcFbSI/2CY7TbW17AUs2SDK2Gpd8snxsY98iJGP1Y07VocniePGScq3Ss97/Ainm3NXXitqhzdrSsnesEG9oGwukGtAobhUPQMGd8xd/hhFNK1kUrplWO5FwliacLe77OZkP6RdTGFyVnFgYAIQh10EnJVn/Zc4ZAYgCMt0LltKVO6yYOuvKehyQyqNPHyS8IpLqmQjHyBNeqnz5/O+IpE/QKIuSCnWtszcqFry5yShugDlQbhSgiE5XJ/P8PTP6FN6nI3OWG6o1Yyx6akYadRidGI0xqbGoz4mlUrxTqhcA6xd1Ydianosz3UYb5lJu4qPsovERMVkJzdSC0ABXAAFkKCDlx34Kd8Tqq9VZwFro6tOYBdVmtNmYXZCDVgawceUVa4et6HWQRxOvvXygtw4RReV1JpHtQ4nqrsJzMgybnPo6h8mn9y7mbZ50TaUNUMchU4j+/HHYyb5Qn/4k1YJWOXv/7hX5bCp7Ovr7Xw+ZlSOe6fmPf300yR2R4LbPdYalL3+DIDKvRgTAXfuvo7cuXKiAkeITgMTtthpbNW2MlTTqoT86FFQT/o7KqRewMgYqy0yzGytr22YsQljwNAweOruSQ/V3JIJBtcFgArhmw1JkpGawxIHtxz4imGqBkEaAWCVQleuc7Eutaey76pM2/LfF2iRaozBqBPgYd9cOYOh1hiMyfFGzIyPxtzMREyONcPvTwkgwy2BR2UCJIeDAmBt0NPm6KS4oTHzTtTsmek4dXpa4MzjjxnLuLNR5ejoGBsxGdPtMCmQ4zh3avQKEAAdFzVMlUcdu7W+E0sb2yqHaFS1gXtx/XIxOsHE4ZqefheNWdRNkJHUgPJj4oPxGtoL7QSFMOgHGKVAO2AlbfOBrvS0wc2zd3Lz7gYsx0wVmyaSIW7m4DKTtspUym+NpvJXwnk/Zpx/FbYt1ZoF9zdjXheYMMrwDjAh5jsdVrVVkHJVhnJzeQYHhqfhZEyg/pXgKaaofHeGqS75c08g8US4BJ1RwU0/Pu9JD8snKZeXlnO8ozTZmWCxXzUpDQjpfCUNoz6S6yB+TVs9M5MC2+TtAMpbN2b6nJ9CAlzAA1A4+oqEoAmq3aaYrCN87ynffRHCOwQUBzWINOjth9Trezp9ZMhv0XKNj9X8chpfK3QHUZXN0l8X8dIByZESb1hq3/h4Mx5++L6Ym5sWDXcEuogxXmkXIL1pU8wMU7veStOTESqr15sEkJIR0oeFZb6CoaKJCVGFVWDRBBhAS96P4nw/2mt9g09xJi29jUr15XxB8gHEllS6l85MHmoj3aiPGw03Upa/fxVE8OKmwAmIbOPqn425Ql6k5yDFzRlg+o4uKznghnfhq2JKPlxXLt8ybTAFjOow7p1kei2zsNBWD4vSosIoUxrCPZiIyz1FOZVQoe4qeFaExslnuyue7b4qUlTPlZPSTHdXUj0VIOWXQXUX07AnbFVSqaOxQ+5VS52deM5bQMTQbJTR6ajRGQrUxNg8c7zxzcWNaEv6IkF8wAZBHROmU1lVBtdb6XB+OIcysteOmbWOGuNAee7CVMrOUFJYis1Fz5ebX+WnMjOtza6JwpDMxDk3yi3GpezuDGRhIoNZQcZ4njRQPF7NYBF4Zno8pqYERtVjXGCaOzcXc2fnYkySb1CdhQEJOJQuhh3U3mGvhJWsJO1h/ODVedF1ryorlc6KAyovJ8jdklXjPm/WVb29s72W5/K1NY5CzWZJgrD4w2a0nTtQqCG76a5bjnPtmW2oP7IteLOhE3GRlSCmuMukC/91kQaP+lf4inbuSzXniUs/pTSO6khx8+btyjEN7pVm9ueapOrrMGKGOxLkQ8GcvQ0zJHi4lDk/VyrvFBBmSgmVgCnuhWB9Nx79XMLJDu3zX0WGdMu8cKeBStwDqxhLK6uOnycAZRUR+06z+tHY2eDpTmrwmE8E0vPqes9nfMPyMKBzrsLxn1zpv+jFmMVjgRdpBTAYR5VJCGbNkNDOzwDIRWIWeFmsBUCMz3ZJVG7Ep0xeb9Ll94iUuyc+kLwAwEWRaiomZnzEehTHJdcaAhTHgknlYj9gTeMydpKPzkz6DqDYcQ4ILZGMGNVH9xMCB9+T4ntT2ZNjdCdbPQNaHgCUF6flpiprTKZxk9Ki/el4AE+n11U++XG0XoeTjFLNs7rrhDN1Rp20YZG8mGxN/ZT+8Z+LmtFKM/jqWwmPpRj8qmfXgZ/zKW6ZoPNTwCIAFm4tZQAZwsjvdQEJ87rBJHPHKjAFWF3tqmyqqLlbxeJOAbiQGro806WwHvOU2skOsIibFcm7L7uJ8KRH2lRaz96Wggfp8oMJ0sOSJcdgUvE2O7HGqwDEM73EKAKD96PJoQDDmz0V33b50fC8om4jR+rC95T4GoSSVn7ZuzKLl5JODCnO8ISCBJq/5zSsZyUBw3G8WJJFkRT6UB4cgzw8zFuwApaYnfeUmmz3HxhySfIQoByPbEs6bm9xcMpu7LRVjrYk3/p2rN5ai8Ubq7G51ovbt1bimj8KveidB9S12Wp61o9Ogbr5U6KSJE2Nxxqjoxp71SyxLW0JQH2os2oyv7EZN5ZWIYhpLS+3DReSiNIxgYGKiYoK0FnXglawJecBunNVWxGe10KoMzsiSIvOIdsg287NCX0pgWhSxjkAjsttSK5VGXikb7SzH+zrC6tfFXG6GbbfWx+7KKv5jDC4YK/8+H5VWZs8Zl73lwPfCJh+KNHVla7+qwKURYY7lYaLqJYrqCvFOH9VZfwDAHkViYU906nC273yq55Jnx4xd3JXYMWdsPLYEkOwrcZ5VO5l8qFII6ZrYeh+nroThlfD0z0ZjHUbxg+uiVox11sUXI9DGqBzdFerOSImGo5RjVv4XhHfrOJ8B77JhIoHGPcPGJRzAD67vKER+9k40HHXU9jtre24dXs9NjY6vlaW1mJ1cTXWde8stw2m3movlm6uCDjL8eLzt+Kb33g+LkklW1/ZjAFJre3NnTiUeEOiMbtnxhLteD1jhKl5VLOapIXABafB5J6WVt1hbkEgvv/KgiUT+/KgF1SQtw12OiJ2QKQfYQ49ocGrLuyGYBJnRCBjFwg70elUh6V+wg9MSJCPx07QUAk7b8pAE7gZyC8z5H+VteJle9hLVz6rDtU94zqo/PQPtZB7ZlTFk4MaD7sfdcGXdIv8MLduLLmzwDgPXaU8r8e8bjDtvcYg7LbGTcldevCVDOwJB5c6AWVzzM8XBEbI4l5dJQ0MFU3JhoogcIo5oFTSBJAAsGxs8uCiV6R32WxvmUBKQUyDRKrC8E8GRgNUNAbJ8owXKpg77CowYGIHuSUXPSciCEA5LB8xy2+91gCVwDQzOxnjkgCtZj1a6qUhLj33/OJK3F5px/xSOzY2BYo1DsBnjBW6DtVzH0ZXUvD27bYk665oLaaVmNqWG1uRtnRtbm7JLbfs1BoDMaGx0fkLs/HgQ2diZmbUZWGD65A6hIbyRxoxs0bNy4lEGNNZ9Uv1EZrzwK6M7bh8cy26AnyhD3TwYrPiQSdURLYz0XZelxPfbap+8krVUm6cRcGeRDbY0h5Q1mkp3752QQR8lAE/1F3439vBlLasecEDtuedf31JbwSlW7EkH+Wj88FkY1Z2QYc8nW8V1f6pabDXscwMY6CZ0vly9fjnmqTwmzAUiEkI68MmAMydkoN6cHlSwkyfl0tf1QuBwL9y8hAGAqDeFZWQaeiUREqTdAjfv+hRUS5IFn82lWqcs6aeXExHRtCb/AjnwboZikLQQ2ocAKNwWR3gq4EM7Okt8VcHogRWva+OhsvyQ3vy4/QeNsGyrjN4grdaT0gCDGuw3wo+4twUY41pDMOiJjOE65td7xy/fGMlVtYFeA3UN9ptlXk39gUsFpr5GNuKQLckVWtpcT26m6hQTJTsR70x4oPlT05PxkMPno2f+/kPxLkLU3KrxfhkU+pdLUYkJfvvTyERqJue2VcHsKgvkpfXzN0eZi4kccTVpY144vkbriB1p5m4M8k0gKhSnQEokg/6lzEUs5dr7U6CSXlAYVQ8tn6pgdUG6gidJgyc7Q2/6DGJqTK4/WgDuSf/0AnD9Aojk52z/1ww2oMyswMDFPLD3fcMlTd3FBV4uOTkyQj5lZAZjP8RN64teJyLIXwfkK/TvG4wMaOhxPuqHhmtrnWVeQIBU7KmUgkemA0CAbbqEnFLIRGyKIQ0juPwX34Oox9/UMkSSj3GcTARzr0U4WkcWZl82Fhve/CPO4ae3Dq8ej/ARB+EX641QWBASUjBgskBgcANDzH1YzcBs3VkkNKSoJRZ0kSihc/KuEdT3uj/SIVmS2qVxk98G5ejuqYltc7PTsR5vlShe4vd3+JF3nkaVl04jIWDVsabTalYg54NY3bu1KmZOHVyOiYmxjTmacT4zHjMSRqdPX/a4KLHrwtgAAcg1TjdVYCmz0jpAnhyLMgMYjIVAKLZj+rYkz76xIvzsbC2KVDIRXWFvhk+JQuGFxyZGi+7Q1DreL1kVZ1DT53B8BAq70isra+K7sxIwpT6l00hw8OA2jJ5ps8TtlNmAR2WdCQBEDs2PxMmQeZWrMJkM6d/MaXcGOJkfeCZzM/BdcGjuPDDzu7+Mi2OgQbiu7dkzEQB71D1YKiN9rYlR5FABoqp41rmHXcA4HAJhuJFneksEiBUNIlg9yoJzDFrFYS0BDDS9hMvp0kd2toihAMhjdCBixSDh0qPmmG4CdLiPk83i/Hyw9AZlvx7UlnWt3KthHgJRpqAj39pzCMg+ZUNSRUkCVPIvCDImIqunQmAUT37C+li+BmBglNhxwQozsJjwXZmTCrb7EycnTsZczNTcd/p2Th/ZjZaCsuO9tpYPcYEpIlTkzFQU7oCapZdZZa0qLearhcAyk6mMIRKC03lZlVLdYNa1MVbiBQCqbeisj9/edEfXmM3u2cOnX4lUdRA7HNUYAGTyRJqf+BOAZrx2n273TUYmACB7nwVA0NeaBtuX6XrHepKnDFUmmw9ssMGR1LKNApvH13UDffq0e1ZLodNQ/3Ng7g6Gf4RM+MqeBr72cn18yywxqkZV9mJPthf77Q4RkV/Q+aHZvR2/JWEAqR0yx6gsldAS3WFKmVh042GpjK66ZnGKpIrdydnIxSCJeCID9OkREMa4IudbwXR6DAOzJKvB5AGC5TE4c44IP09I6VnikH6cjKoIIqJrGujsydVryvW4Yk2FZEVyWXRM4DiLO4u23A0xtmTnZ7fh5pUwDRIdXGqKx+KzuOOh6JRE/M1hrxYyweXUTFHBJZmc1hSRmqTruHWcLQkmWqjeegnoIFGLEjn8ku+tlGr17NspiGXyija+DOakqzQARpQR48/ZUxnpXVlcSOevbRkSXOoMkITJDdAggpltztjssmJcauRaBtMtjCtzzkQbF1ifYw1KGb19jRmohxoCSRT+IPyQv/Mv9C5sujuunExfMAJV8ftP8mOPx1yupXZ1X4QGYd3mpkDObsrhAZ+Ei2xV23P7Oni7RXZ0hBO5XjdQMKQ5hsxd4g81TmuXhOaXSl6lyPJY6mhO8ShliaIY8HUttitH87+FUAcjxQznqfJS5j+Re+rhGAS/XYlQVZWVjxIN5DMDHyTlbdMoRihaMr041TU3Bnh4rnBSc96v+wwP04dqVy317ZCWMmxHMGURm7EVQiJDnaYc/W6uz4CuRStTHD4E5diVD5LMyypwjjEB1aKGfl486Ce2RGBVGQyQ8VWXuzK3otBj3lyfQeGhMac/3Cwt2Op47d05caYha1IaSg5HZw8UWR0p/PCuUiGA771JEZn18Yzr9yORalqzK9gGDOSQubHViF1PiobewdJd3x01Om50xjOj4PxIWvW2ujROVNx0ONO1tvYn0fGWSbajgoODg5bIkB83ymqDeHSOKwMZXBrVM8Z5IgX0gla67/zsQMhZMmL48votQnuGFU44jPYaGv8WtaYstOxZHrdKh7mDYFJvc0dSKUgrDX51QM1GJfddekpr1LhqhY0wtEYKv2OLtJIO2GoLnb9K4km0KowOLsHEVNw/gDjJYhKj8NFjwrDcDkduREe5hNmVPkCr2wI8YslBswsJxFUYRVtZbMXtze2/Jx7BJWnYjGxwF68HaVPPXtitna3I9Wv59fl2QuHNKLwro8SI1+DSuDiQh1UTRRkVz07H1veip29bfX2vdjp5ecycd8HQLLnqbJ0QNXEjfJlIZeZNqShioWe7/iHAkzmnm6e3FHJ+bwpkoOOjC8bfunJy97BUYyZWwbJBh3ZGYJEdB273Zho8WVBNjtzKpEAI3fOG4RoqLVIJ1IwpZWHNQJ+cuRCr1cUt4Wnw6vQsLVEo9wF+Ep6lXT4EdnteJcx39FQCnPkz/0oLM7pV3in8lOy2BZvr3ryyk4upMO/7pk8DGzzus1rbXjd3OTdGTUEhXXbHjG67wrDPUGgHlIuCpbPdjvuD9OViqab3dWoRS20CuOMSERhpO7g1xWYet0dMasaXd4siML8nNSDGoJBp8+UTUPbaCSYjHj0tN4vp55VOTk+kop3kK7OL8fmrlwVcV+9Ll/94xMzOwIMC7ld3XlDt6cBOeMo1pfytQ6YCElArTNf7J6JEmvTKw6cQKUBbAfOnzEHcfZV9t3tXuyKgXd0+aU+lcWbSJWfpT4Jqhc18+leq+Xxvqi60MoTN+rsuHMo5w4nGCk+p9cy8fC1527Eq6obecLYSRdRRnGtoqoOpDUyJLDq2lEZYJqpyXGFTRpRDiQyu9MpN9uZkIC0JWXJtZuUZMpEZaYFsEIT0UZ5yVu2CkjkQNUIKz8lSWj5J1iSPzBH4Cn3BGjxT/dyFYONKzt1GaX/4otX7kgDvnsjkw8Y6PKGjDK8A0ydDqemqoFVEApXAICBmAUcvsT4lrYiEI11PCzGlSTOMXc/U2kxX96P0iMC4diP197Y9EyMCS43ztxWIM/mMY6ikTwIVwHMf2pYzmNAOsCL9MCUaWiQVwoUTmHkYh5ljDG/shU3lzvB5CWSjlS4sHv7kOLy6gLjJ85l4BUF3D2trx/MSoFVG6rlMqK65fFcop8kTa7hpFqLGslWJI7P6una6wpUAhYD+xwDwuzIVBoRQCpd0QcA8EX4BAcqIYDMU4tMV5WRQ1go78rGdjz9wg13FsQrzECHQVmRmrgDRBahsZM3HyGYnJyo6uSgPiGJ/L0vTyltC/wGu+w0VTJuSik9ZST+04ymkYw6FdKwn+pHOZgLUant7zbpg8UxdKPdMn3GWRjCHL9n+LxXsRRWdj3YT9fVSzcrH9RydURyeyOTD5g3DCYV8A7R15aasLEhNcTEosL0ICofhFSBcKVgWbEECu6uGITIuuSzGIgHnlMSZYpE0WOVun6VH07Y2QW9udFWZRRW5YD5WeuAKUkHFcblqhJySfSP9SFmrxRQSWeaSCLUGtKikSg2QEOVe3V+NTZ7qpHcSQfVkEYBxHvq5QERYxCfAKsxXE/PnARLnT2+ITH+lBcAZrGSIjGJwW4In6cn4HuvnSc2cNuOXkeSSdJuT/6oeTSax2NSIZEMGFQz4E36MINqaDWNC0AdCLCHlTSjU2Od7MbiphdrGd9gSCvT5pJkJQ89+I1l3FRoqs5ucVS5ifFxSznWsKABEzBJHG7Kp6ozJcwzzUVj1Z22cBjdXH6FAWiM4w5OqKy6AzpaOFuZamX7FONs/CgfuRf+Ml9U4YqdJ/77Xv0jNK5cHdHgO99+1i6kY2m6v/8FO7wB84bBtLe390OZ3LjB4i0Fh4AqKDWtiGkVTW4wFH7uHXVPInBLYrgnRn2pwmFs1wXn+yZnny2nH7S0qiSqcMRUt9MxbejtywIlPaqJSSPK7k/yy92bWZmaFRMxriJeGbwOKKzXf6rpZ+cpKnEtrW955guJRNqoIaSX5ReoVIdtMe2W1EomLnpiYj6zyW5s14kklZAPUyGe6uDz0AWadQGIXdiEZ6yjAqo8qFjso0sVlFlEdnQgEcqMJHv8BjSY99vAqEjKgx7a9ISBKZuIh4T0hIPcd0XDTQ562ZQ0VxuxBmW6qDxsTcp65Q4P8oa5WGPiXSwAQdq8RDc5MeG6qFjee8gmVwNSCZm5dXl9S8/UlUMpbWhDHKow1uwIQSObujR28o9C2BCcdudX0k4+0UVH6Huqx27z45d+0KTwFmkm9TPuU08+p84vy2YeUAUU9g2NlzDQ7w2ZuxdvMfM3870WejwYN6UK9OA5CWNS9O/lSrAYiPLx3XHTjzRhBE50BT6oGPgLRc4LBkEidtRz+2NheiZOvcbO6DKTdKjePg8QGZb6xqwXwFEWZmzGKITB0O+SB7NsLHS60aoyw2xIp8sLq3FTkrinvHpWK5FhArSSQP5t76knZ6q8xxiF+qEWkq4CUTfFwbApl5337NfbVWTJKqte9ONIVc4Sr9frKm9NYMlTgPyZGDEMQPIX0+WmwosZk+ExSABOVeWNV+zMwAFS6MI4i/PMO1LL25tSHSmLCCEYKn0kWgIDZk/1V6MYXTAe7cEGWWhBWkgrVLmpifGkgNLxjneVg6lzRYt9qaWGqBJlAsMHhZKWM3FSIolcTGMnIYOfc9RzdSked4xIlG6kZJCSIp2m7sfCESLv+c+1sB9Xtr/DyPL1rzxFKBvanI5S1xsaL2HeMJgwyvAO1MIUt+f5nqmq5h5RRJPdwFKBDS7sAMCMxZigamAu2fFHVSmAcL0rAvDsepOO05V7KtMef3m3L4CRtCEMYyEa08xQNRzqlyUWDKNnmM+vQkhdoSEAJkdxkS8My+sbpAHgKAqSAX5d2ujE9y/fjg2pcbxNC6iEHTMKJxQBoB05MMAXGdTMNI4YTeEAC52DN+mqztAJPjpxqLx0MUBgkoSDTRq1hhdIE0CujJkZgA0xuTKk8qj81BHWQ5LlyUMCTzcPpyxfb6f8vP3rcZ164LX2lqfy2XDLrCDp+1UVaKtiME7EjXESnY+ZUM85lZ3jRIjY6WxGs55nQKCW5thUoHQdDCPzg9tWdjxpfzO+HtNVebohcfFjloPLD/mc4TIY4QEh7lYTTePUQjDJI1VcGfOPTHaOeiZ/wupvQ7R4/vmjoRE0Jq03Ol7CvCkwydyBWs6DWF/dzoKqwBSdhqO39uKq7jBUqV+CKHtoCOKpXgNKj1zy8iydCG8KAh7HhbGxJ8igDR5dxhRiHC7CWyXSnUYFGLAbYMrZJBHexOWqxi5iGGbI2PnsPBTXLwqq5co0Me3O2hMIW1rbiluLaz5br6t0e0rPr6vr8pqTys4dieBXOJQv6pXPFVfa0IbcTwwkU0AP1CvWXkY4EllgskR2HZhqZpvQiN9Potdn4yqVd+elcKhPHO7PYY/QlUkG79pWPuo+DFBAxcwjh1dy/Bg0RP2kXahnSodkzrL9pkxwMD5iIqfQ3Kq0/Pys39joqO8uizqUDEPnkjzB4gOdJB0Z5UM9P1o49n/n5+1dOJOu3fWgO1Z3zhm48scDoNKmykE0w7+E4U557KYf8Z1SJlzZI27euG2tBuMONsH0hsdLmDcFpr3X2EH+ve8tmGG8tQgHlZXGtFRSg7mn4M/uAErEpzEdOAFikFF5h4MAMBrrIxa7uueYip9iKgwSYD/a7U03ngmmBmGhk3j0RPwwrIkMiVkZAyRhCZrqjFUa2WHaYa8L8W4OwFK59CtTtB5XyBtM0ruvb/CKN+Mcxkoqyz4MKuCqXnIWqFANRS+lwbWvPEiKE4ugFcCmjG505elvG8EgiAZJVz5yVm/WfTE76bd+JZGIg1TzmQ6SCD5nXFKBZ7WN0oIx2OiadTX9dN/a3nHZBiTtGCv59RIVQ8npyskX8xphqCTl1Y83aGE0/akMSHJeCuw6fSZJOFSzKYlJW8OM0IjX5wGNJxyoDwBSPLeH6uuMZbjBG5ZWBDCgsgPM3KGH3B2QwnFlmTGMhbL8xEu3DFOF00V5eDY/kY/5R20i1Z/DPTkfA0Mdq/Z4w+MlzJsC02uNm1D1bt3aUH3prWRUF1QwCGcA6LIoNuFUnQI8XZYYGKghP5MQwvFHWMet0tBFL+twugwy+QFYCEXPysCZSZCcpBKR5cYAE0L1e1RTnrB8OIyjquQnoDUbNflLSkkCjEkSqAJVjwmDCahyYQMrVVvd3PI2Gs4QZ80GVU7FEMMKvCoTVy7qouYhkQBXdcYECajeTIAwvkuJY/1KTKVLdyYXfP64mLUwGcQFMIAHEDHTx5cxANUBYy9oQf1cdYFT5aZc7J+j40Fas8CLnzsk/dgJYmpAfoV1Bwg95AC9oHu2Bc2JxMm1OwOOkMqD48x82qzyYHsTgemErCXwI7LLpXwFgLLFKa9sC1kJ4jpSGG60qY3qb4eSlg1pZX3z4rmy64exfz9OcUv3zmY3Lr1yo/LLWVDqJp56w+MlzJsCU2V+v7rbQOT5W5smEipGf6s9BZefgVRVlMayyVo5LlcSAfe8oCMD9YqKCgPBAQ1xIDSSQNJK6o0ZXmEaUkmakjD08jh4pkh2rweJ4VHlsgcCVCqfwrADm7CUHQlAWv6G7IjypoxOCCvMgeolRtdFQ28ITJyHx/T7jsrS08XZD6h8jI283qQyp2oHmHQxrkKKVPX1If8qN69LIEGYFWOngU9lhZ5KzyGVt0+PRVUTiFiD4jMzTDb4FXmkEhJfRNfN+Sq60pOKKbBBIQBClUgPmrcEArupHHRU7uHFFjwTUMmYfkg3j0nlRvsRFynF2GhQ+bFHr+w4YUKE2VMOvKSh6DgJb2NwkZ9+FCQzkB3pJStlU1jnD3sq/YyrgAYdNgDOsx8rwKnc4hU72cs1zLvyKRd+TkXWdanrL794jSfXG81EeX3hzYyXMG8aTHejl3KurWoALL3GBYcgFdF5pomwl+eMc+SP05FfPttW+blZHQYGUTwu22ksBlmZR7PRUKWSOYgLMFLVYYatmxJAbvgxJiBPOlhW+lEZyrQzB86Pter9SQnGTsQhbXZIDEnsYadhYFQOcGEbEa+ro8apJs6XOKVeeZqRGFPyracie5EX5rXkSYAn4yke0k2gQfL0JAF7m5s+KZUFXN4mzsMet2ILN9a3ALHogESDEoyHAC0SifUrel3qqxxUFuiVHZ36vZSSMoDKYFIadDiMJR1PksZ10IU7EpRxbk6hq3NRHD7ZyRf3Bjn7gX13Sm9nm69JsA4l+ikcbWDaqhSM4wiUGgKG9lXZTSvajsshHQZegl0PD9i1DuUZI2XcHNfK36qIOcV1yzhHRlQ1n5A4Lffs916J9fVN+1FPjDqwN6XiYd40mF5L1VtZ6cbGWp7bZoZQobkwVCQZi8ttWV08F6nlerq+mEwDN91NZN1FJZiBnhKVBvWGTa4QjsNJUM8Io9AGBznTXjRId1t6vtJg7QNGh4BW3RQPELH1iOnmRr1mZmGKnd3cHjNhxBFIOnri7JHzwpuTWvmCXgcpxUyamLnUnaZn/xGzfXxBwmqcGIBvQXV5y1ZhuwICm0WJoiBWW3lXrLclVY6tUh3euOW19k1dbUslzibnTV7e1N3bUX2Jg4RkjYtpd1/bpgOdhdd89KMj32cmRGWQ0JJES+biJxy5A2FNDvUPmlKPBFp+2hRm3fP4lXTlfyLPf2CZgc4NWtM+uzvd2BOgCJ+UoN60BxQhvWwXGyoOXbDqohyihO0O70QyFcqdaclqZsk0isrnTkxxqTe2YtgkUkVSJ7IbX/3Kkw6PQSqhCTz55JNvavIB86bBVJk7VD1m9W5K1aOCMD+qHT0aV9oLg2UFXC9dgAr3tGeYwozuqZE8ujuALhoi6ZeSKWekmIET8wMmJ0RY/ckvdXfGdZIcIhhTzqiiVj2VeU4Ba9zEVLGYhUNOUB1glGZDvaxalnbAjXSyN1bPjRSTQza8GExMfFRftgdlwwJCelOs6c4sn8AjcHUEmI3t/dgQ43NEWE/1aUvF2xIIOt0drwdtCER85Gx5pR23b6/GqtST9fWu0huIkQGNqUgfCSNk5C4KNs3SyeyILGyP4g1c3pIVmGBY6KXC7CqSN+mqnIw1qQfzL3ykjUMo6WCgJfRj8gbJAliZUKAzYABvMMmdLzByJx86JauYrHF1WdBPmtBpuU1lh/FLJwpNFVt3LiQEDuSdhE2QZBiLnGPmKExx51kXiTpsdVX+pKUax9Wrt+LZH7xqN2jCxInK9aaBhPmRwPRaqh7jJhgck0Tr10OmAIUGRGpkuDT4JXEzDoyYPU3SIxvV6pbDo77B4PlEL8oLeN6x7DhFDRNR9QizdCTFOHCeiYbUszMfwM8X0f1KhhhhREzEzBZl9Hl2g8lsbiP9UD2AB0yc591xzxkvsvaEiNJ0hyIGZ4aOhs3SqHdX/T02UhqMnThnYlVqYlud0YauTQGBaXeOV96S2siOivXNXqystaWqAtgTPlwS0DPGI0++aIG6x0m7293chqTieUqdvXrlTAiregBKdU+poLL6l7TMtSvUXoAnGsiNtbaiElMv6pkdBXGzfl6zY+JHdKLOCuzv8HY31gQq9ulB6yMAeSJJ9+QRyoGkybaCRklp3I+ebRy+uii7nAtYqQMGShfWJpz+2TXDZ7n//R/9iZwzBlIJ86OoeJjM8U2a11L11ta3Y2mJXpOnZK68kljl2WOdPmFU0codYu9Z3ZE7DAkJ5IHANnAU5wRgRaroIhJ71HitwdtdFI8e2gN+N7j8xRSsQ7Chc0M9POU6kpKZr/6rJ0Y9IW+peGJCdgyMa9zU4hP+YjyrOgoJrgwulQrGKy/9ASxcyy5tz+hSbrcnmSgNRXDv6zLlaT+8vsD2IwOK8RfSSqorbkxnc3V1kQJ1BESesFCe0BC1jtfHmWhgZpHPu5Telp0UqLNJY6WgAjLFrlIa1HQwGGgNxCyhdLFvkGfXWPHIB6mUIFAbyI+xJ2qgOy3VieOfkWyE56MJewJ0d3PN0olk6ECIr8C6qI3Sp5MxqB2k+l9dlBfaqZlzwViPunB2XfRHOWgHc4jKZYOXJygyjmdjHJI7X+pYiye//bzt5I00pfP5UVQ8zI8EJowK8w8qqw0q13MvrLhhqbAZ2r1RAQ2141Id7Zf+NFYyuHyrcOmmePoZUFWYQlGUL7bM0HPlgueQxitSb8RcTNHmToNUzYiH+rOxwU4Nxkkcv8V4gvSlpiB9AIOYiLioRkgpYTRanLeg8np8pLL6zD3+KAZqpNzx44XDphgKUDGyp14mMHVwQ3NXWHpx5U/avHULiKkSi7wJLI291KvzMTOm0unoQW2j3lC5JXkROUoHAOUHp6VOqc6e1lWZYXLegm1IetHrUlekJHXFsLM7ZxTpDJAqgIFWUSF0ofayNZGy59oTdGQig8VN1VfByAPw5E4RygPQawo/KPUyX5LcYv/f2qok5ZboxCZYaAU5jrd1PhM/nwufAJAjU/gm3aq4/RA82KF/VzYy1EB1zwcb8v3OE8/G+rF3lyi3eOFHAhKG3H4k853vfOdLqugd0mlpqSP9vlMRoKhzeSVwuFL6JGGzkhkeeiSQuBd1CQKZ8WnYyh+ADbJTQczi2SGR0Lu2lb7XPCz9Ml1Fg7/Vc/PiHLo+YwAG+UxeSLVTOmCAMRdSxeMMudEbeyJiRCAgBxFfPKx7MhFqDW2FFGBdiLsP6FfcMp3MyJceOMcBVFCFkRsTGQaUxnBM5/uLgioXgGZYw2wHEyK4cVgJYw7SY5zDZ2I2qxlEpuXpAAA26irrZqz7cK4fO8KZmfREi9KFbowb2fLU0ViN/polAO5ITcDALJ6zV91UYoM/1T+VRxeAAGSEoY50BrRtvT7k/Y8cL91ub8Xq6mb0OlJhb12Nw93cakRIOgO6wiNNhbaET/QgmiSgshOE3n2jwMyFEs4SzTZ+apkTuSsk6at/kNgoqi4nLZVa5frWn3zf7Y4BSHuin8wd4/83Y35kMFXmrjWnw7h+ve0BOYyckwRH0ifveZnRj12EK1eGEfFQ60QNQMTaDFPMBorsZdFzX4CA0fL7SABJ4ap83ZOLnqzkQ0QWWv26tcS/spAb6dM7J8MZsIo3MTYmBtWgWm6Mx9xsBk82pHgvL+VvaSA7PToTEw01EvmV+sOWhJWX8yLfVJYUQeXzlLPyh0lZ9OR4Ye8LVDirrUqDXegswCKFmKBApbM6C6MoLicaNTgSrCk1UHc+P0M5mcpGQlFyxjPkze4Ejx/Jl4KpnNyR7lZW9acqKe8dLydYCgns8DaMnJ2P1EjVE7ABBr4dxd5BgN1e76hTXYuVlbXgu7q7VvVEQSVAfJOh6mApO5c7S7CCK5W6yxAaehkvOFA5nqug/Y6TdJRHdr7y0IU75sUXr8YrL1+3HUN5NzY2LiMUKqc3bbJOP6IR4/3QRMSixk1IiRwbUdG8CmhKuPJcgJXuR24Axnalkz0W5HSL+p7HSzEIZzAvZhMIUItgMnoc3NnLphRsh/jrUvVQkTwRQQOIDHvqpen5WXyEOXakOjVqGuCLCZmrZstRbUgMq05QrEMJ+gDIsZSArf+obXmASkjlQ+IMCWQKTacgaUlc+mX4t/S61IsOgIG8x2wmFBKYfiQnKdigyqvw7ALnNY88s0/BdA0rH6QCJ8ty3NcQEknlUI11FzhldwcherhjE8cyNmM2EbjV6JCoB3VQWFQ61DePgVwXJhxypo4SA3h3FopHZ8YsKp0P60yZFztO9sWknViYX42t9mZ02qsCSo7lYPJsb3iC9s22QQuRj0qhNlY4u1UX6cvi+lrKA0ziKQ4TTrK6bLhh5OR4xy/MN776tI84wAAk2lBluWOo8mbNPQFTtWJ8h87Zbu/G1eubFbGOpNOdFayIaP+cePD6UfUMwfWQ5KWx1YP742BicA53HBqAfSWqR+qQXw2IuoNEUnzdyRtiwbNM45IWJOUjXYvSmTmh1UysfPg4maWOwgIcxh+MucZHx5SOel0N2qdG+Uq60nOZk5XJHyJy9+BaxpMhElENSawxSYvxZk3AEuPBBMovDtmpLaZURAOLyNRZ+aCiUu9CK79/JDtj0LxSfSVHGLfJR9NQ6QQkAMW5ecO6A3A+TUNHgiT38oKypy7+TKdoRXkpax31VLT18gBMLIoj5dhFAlD4eFu2TUqUukAFmKBXtmF1UpFUPHeAKh/tsCUVb12A4tOWa8uL0d1c7y8fAF0GMwBPRTIoSloUtKj00ID03IG61oguI8V+qpGeeM54XMTLGV0/GaDYONjz6SdflF3pqG6NRsNvHPyoEw/F3BMwVeaHdM5Ll9oe6Gals5IGiEjiuvqC6WEc2eXlNRBILSkxJKlDA/O5klazFeNjE9ESc7PLAZUDlWBDoOhp7ODpXhIRzXNMltLDAJE7XgaW7uyNW+YTk/vmYgFH4cmfsojpeBGOUvCKuJlKvS9fD2fPH8dzMWDHwHY0Mr07F4bGI8+GGJStOkgzAIiaOMpBkRp7SbuPATe4pJQKxOXz+pQE9fBMoQoAs3uzqAmjdOUseIgujKOYAOC4MNbIJEXIi3PsxNRmPdWVKXEDVECgfqkq5uSDP38jSYcEAlAs6gJItmZx1gPjN6pEDVHbKNe+VD6XVXHocAgg55RUkkplQyznqnPK6wpjJmZQ1UabqyvRWVt2GkgtL7SrrRnXeOwp4OfHEQqIKiCJBt4AWy7AY5pgzzazoayy80TH68k83O2P5D+Mf/2//cf+oSmemFG79nq937HDPTD3DEyvNRGx1dmNS1c2rL5gst4QqFzZY1p6Vf7saEbSNBrNaLVGo9Ec031cDd00uE5ooAlhNtvsttjwTgDUInoZ1BHzuTNSQ/EsgiknO1k94EkPG4rPjoUR5cVuBxiGBc8DAEYw/duUeoKEmBgf82CcHg5wjQgcMKlSJSDt6GlwQCIeF1GzB0dlpNdviPFaujPTx8GTdQGyqTQYY+WRYgAqz2+wuiXm9IGRMFSVFvhCdeP01oZAhKSkHKqexiqSSHKjzEhgJlFgbNQ19kgCWs68Y/YSyeZjycTMPssP0CmtmoBERajXGN/OVRpWFUUrpuFJm6UIgMwEBRMsubDLzGFKqjw6+US02XzbRR3d94cJOCekvboR7eUlz/QNDqJesYzBjKTAhdbgToSaVp1i5ihgJA2sGvqSu+IBEC7zEIDDT3cFtbEbLQQN5Xb58s346pdzxwP5VDN490wqYe4ZmDASnXfonvRa8/Od6HQR7SKJKkV9s/IQjbrTuzGJgJrCmdmjvhqNlhpLvQezWOop2fMFW8EM7c1uvimqhj95cibuu/++GB8fd+O7A1PeEI0BNZMPqCfODEqL6+llmRG7vbwupSH3oHmrj64yeziK/q+wm1ub8h8WCJoGqsdO6tVIn3TJy/+UsTCQ0oVmFBMfqqycX94UAAwmJJuYcEISaqw5HKNiYMZVSC7AQrxBMY9KrDt2yqo8lCiv0fPZTRgYO9ucsI/ongdYMokhaTXCy3qov1mG/CKFpNFOHt/MxWwmkxhI7PIqPzRgOpsxH+tqDQGU9iPN0dGWt0gBHHbV48cMJ6oEWgAdFgf2q4TqoJiu37GKjHTggwM8d7d2or10O7bbfIBZAKzxxZBR2WsCGLOwCnyIeqrxrQUx/AIc4BXAZGZxvbCkf0X7ClR2wxeP6sQnAEi7fvVLT/rQHQzt2VR7ttvtezJWKgZZfc/MrVu3Lp85c+Zxgepi5eSK0dATk5wW5JrLDQDB6FJ5VLERGECqnAewema7CpsrcfcEg4ElHR3VQ6zGOABiTEyOxwQfT/aMjFRKFjbF4IwtcvwCcZFQDKpTlUQOMA6hsek56WE55rfbY8zETBocJLbgrjKiCsEsHmSrBx1QIiNypxdirYgzwokHGJCEMB9RGW94mlkIQ4oAKmbKkI4M3JEcOdkhRtbFrgukhN0Apdxg7JrEV11uSCF2YiDVAA+HVTLxgkSCLiNibmbTWKTlxCMkPutJewIS6pQefS76BlPVm9uxonEjbwrzhUOOKetsM8bpxemZiTg1NWYJBAigAfvYeIGOcSqSeZTZQpUNqQIIUTc5D7011jS9FpfWDFZPGgls0MBHg0k9qzcb0RifFv1zmn1oCCnFrCe8Qf2lagoAPNF+Ipf5hMZLt2JEJJXNruqADDbZuam2GcRmwJ+K+Rf/7N9Ki9FwQPWFdxgTf/3rX/90FeiemHsKJszZs2c5Qvlz+SS1QQ3J51GmBCaw4DGBiABoUmXgXG4Nmt1QCR50ctQvpNWQx0wcTp8LljzXpdI1aVCv5xCfxVqpMAIT+9GY/rYaKbKmkb5Pryw37FasRHWe2LnAuCNBKMZT23CgCjN6HrwLcKQHmPxah+J5YK48c/aOKWIBSOmw6EtjoVh6pqsCS+4oYOCeql6qSJmHgjs91pk4ADNVtFS9PBbi8tkVAhx2SQ3i+wPTpCVa8HFoaAAj5RKBLsYkAglSNlVYqVq9PYPJgOruWiqzXsUX4RdX2jEump4/PROTYy0vQaxL+sPoW6jSShsaMPU+LklF5wRdpqZallaTUxPeunR7aSWWltdMX7ZbcSQY0hVpxhHOUkSjqbHvSHPSKhsmm6XqYFUm+CKPtgYwUq8dQLBROpQDANnF8eSmfhO+8hIIPiDQITAn4l//wRfj6SdzxwMd4/T0dCwvL3/h5s2bf2jHe2TI/Z6a1xo7tTd349b8FvVyZQwamFG9kGjgakMIL04yMByuy0GsKoIqQvjN00GBZkQSSteQgHZCQIOoJ6R7D480pOePRYND4+mllXYuMsLMSkNURw2AccnPag3SwV3JoWcBKQPSCgnFTmx2YHM0GIfuM6XNJlmYlx3lHP/rgbvysJ4uw5iKMRvAoGHR1bELXlSbkuq/xkXKqaG8x9Sbo+JNqTefGqP8bBPKsRCg426pZAmUvT9My+xdoyUAtVo+sJ89d4yJ/Jq67n7/SSCySicm5I6UYGqd9SretN3y4F+9P0UX3VfWBRoV7/zp6ZiZGBXNBmJVkt69vownkWTPKXE0B2i1F6MtlUVlQkKyVxB3jinzJlv1/EwU8L2qDz/60Tj/yPuiOTkdQ/XRWJq/GTu9TeUz7B3vTEhAbxa1oRhDKA6jGBnhC4g1XaiQkkLGR4IESXTAeEp3/BJI2b5VQJtnv/dy/Ic/+rrtSDiGAxyFrPLdUxUPc8/BhFGvdccMCXW7fEX66iEqHWMgKp8Vp4KWVmJEq0mSPJzfzeDUBJbi7TGVQANwBoZ4+5VXpwELog6gqSeXisiYiR6bsURNF6CBmRjbQHyv6OtK1SrVNLpFem/OjyC7LfXeq1tdb7WhXZBcLYGILTHiTpUfSaRL+aL2MPtVGhh/xiHEM3jErEwogFmAhkS2PGQaUkw/rB6UsdSEGHhc0mByciymZsZifKIZY2JU7wsUeEZHBbbx0Zg6ORljCtOSHSnALBfrUqwfkZ4edCkHX7IrKzoI1vv88TRAxWZYMa+ZUGXbORiw+jcz0ZKKN26p1wYQkmSome2tLV3qSEQw1GGusnulOdp058I6V030z3eo2E1A2pBW5TjcjXP3X4if/9W/Gh/6hV+PU/e9N1pTZ6K9vmHpyZ5Jq6Ma10AvJKFaRwzP6UlsdSrj5obSpN1TlSMPykAd1W2oTExkSSOpZvoIgzRGvWO7FYZOvKVOSGB60y8A/lnmLQHTa607oe597/vLBg0MnXdAIlZTxYcFDAalHGtFF+evjENY9V4ACKKKREk0iAWLyh8V0cQlLakH3jUAK6sxsaFioAd4Z4GYo4xv6H1xww7f80IfOwrIlx3bG52uOsrsDVm8ZIC90+uqN2eiQRJDTNeUyjUqFWsP9RBVxAVJMJGnF18NMD2auYsfpdf4R6D0VxjENINiEsZMDal0AGlyvBUTAk0LKaS8maqm08EwM5fpI2ES9DAQs5LOR3zJnWcG3zAlLyV6ckBSwx2Y6snC9uLySow1R+Lh+88o34bD87Jjs9nybCeqHm8dTwg4pxgXqd4wTUvgmZTUyT2ADaU35E2z3BngN6TS0U5g64Q0jQFpFJNzD8Ts/R+K2XMPq1OYzfUrdUbsNkeKdXpbzp9ZW8ZS6xsbAqfGfyYdPMMEBSq5q5+XgMQxA6i3jJU8e4dN9f/G156Jq1fmTTMMUml1dTW+/e1v37Pp8OPmLQETRgz2Q2L09uJWXLu+KaKw4zmBhIQRmUTQHBslwdiThsSR3oxdV05KEF69kAgPGK0mMtMn4jPY8boUzwpHHOyMP+jBPT5DF9cze+5wVxICj1hRiEJN6C8oitnY87a0sm6GI6+ZmSlPdJA/vbTHVIqb+/Bydg9qwthIJfJnIM2MI6DyDnc1sNeWFCbfhQJcAhbcIqbhGONDT3JkuAJA4nt6W8zt47sMGOUnxttXB+DJBk80KA8DijzZOSEwWbVDOuXGVspDBwN96bmZFHjPxdNxcmrUa0JdpanUPb29LOlANjOTozEp6cjYjXIwozkB2CVNmRKnx6cDbI7xuRmpfupgZiTl+MYvR7BdffXlWF1clCo7LVqNiv5SyZvToiezeaIY7au23hUg2p228xwdmzQwV9ZXLe2QqgAT3qGTpbeE5Klmiz70Si454DqM2wsr8eQTz/alEkBCK5JUekuAhEEDeUvMwsLC2tmzZ5nVezRdqDhqwEGcPztpFQmC0KEDpIkJuTXGxAsiiBoMw/oUr0ADMIjOgYzQXtxDVK/twNBWl/WMpEHdgUE9eyfnbYVlTMTgGbUFyYa6x2wfvRrpM8Yy45O3XI0LNXDuNsgZP4DPhAezeahujJk8razMASXulAmQMCHBHQlMubx+VF2oljgDUABJZmZuVYZz0EkLosAQWMW9uiPJFIlORJkYrOo88rUEFVZl9yBddYK5PJ6Qeky9ARBqHWt+7d5udOSGlGLWbbPbjblTU3Hh7JywnGH5wsdGtxe31zYtocYFolMC2oTGdYwzoRMd0/T0RNSadX+9fVhS6lBt1BibidbYROxKwkxOTsa4rm3ZUbnnzpyLk3MPSo1vWtsYRAOhqip3ljk7AO/+15jYE1Ci+cbGqgDZEfCaDk/7YKAfxEU6QyNoAq4gB53hf/ijb8Qf/4dvmY50rlNTU0w6fOlb3/rW/8UJvAXmLQMTZnZ29mlV+u9Xjza8St2SGnN6bsL9CAxYZ4fD6ITVPKQDagxrJADC+rIIj+SwJAMEInpuFxGjDSH+U4XjDqOycIphqxBrJxCZo6jqAhSNAbFpEoNqn7UZwErD5v6z/klGkl4Aip4SAzM1BCgvdMruKW2F8WREBRbyxy2nyFWuyt2LsWp/0vULjio7paBDMDNQPwAIOOVUsYqBhkroeA5KvJIO3YF+qHvqpHLHBC65PECPznipw3ejUN/Ed9t+VX7fO85Hx8fi3JmTSi33MdKX+EVFjRnXmEZWRmdOTcfs9LikERMQqoeu1qjGeIrLyUlypEuKncPBOHn2/hidmIqZuTPRUJixaUnzBiA4jNPnL8aZCx/25BLlQ21jrMSuh51dXvnvqZzMGnLoDdIOMKm91MGsrC25vryCQlsyO0kPSicMnVlohhfIB3Pt6kL89//ofzH/wBMAibZFKrF840BvgXlLwYR0OnPmzBUR4m9UTmYiXs84c3pSoAIkDAwb6tEm1Rtp/CE1hu+h0rjeEiPR3GhqwC0CQxg3ek73uGE53ZRFXYjJmgbfMgJwpOMD62VnGn1Sjc9KPUD0/j6BhmOJu90dz0qRHn5MYLinlAuNBQujJvnVA4XhqsvdG1pVeIbLKoZn4LxGpHhlvYm6EQs3N7XKmCCRuzzx8+RLueTOiAQ/q3YKiMTjJ0yBoIzMJXfAg4rHkVWogEhT8ailaW6KlZqni4kBn++nOy8cMg4alYp25vRJq72odz3OopB0amtctbktKSWVc2q8ERcENqblUe2oO+tZ01J5xybH/T1dkTAOlG9rajZOnX9QADoTkyfPxPjsWXeOzdEpSa2RmDx1Nk6ffVg0zW/isvuASR8f1uJOr6t23Um6IOUkiVhbRNXb3+3FytKCKg0/1EVftAY2JhMWFT87EIC4troZ//j/9S+l5q0qvMZ2rZbBtLi4+IUnnnjiH9nxLTJvKZgw6gm+e/dCLgNixipTU2xbYbGxZR0Z4OT6BYygsYNAwmIui7b0VPRObJfxAfCyM1mAmpGnoMpPRN8VmBh75OzOvonJWgdTt7Ayg3Km5dnrx/oKs0ZTE7m7gXUTpBGNzbYlgMUsHIYzEOgZSVsFMHgSDEiPVO+QUDAcExSe6FBUZB6SEtULAFhiyQ1/ZgTVwaabLqv9UneQOABPSakcQAn8GEHpLitgIz3GT+xuIAyzmfgDIE9NK4i37IjjedGQs/34dlRN9ZiamvDYcVNSa1Mia2VrJ+bX1YkxU6q0R5tDcX5OahufA0V1lZRAxRufGovp2VMCx6kYlNSpNUal7k3GQ+97NKZm71faAlljXO581HpGdRMYVKZ9VXTm5Fl1jPnlDBbYmXygvFxM7lBmL2uINmgrrD1SWbZFdbbWY3OzLfANqvMbdedC+0JAOlMDTPX+9//2a554oEMk7MmTJ/151q9+9asfU2JvqXnLwYSRuvdlEegOdW95ecvgOHd2Sr3XuCRTrrojeRg0QlimyRtqlLrABvPxbk2Pr+mJiEw+MOHAuhRA8w4BAROgscY0JEnGoHNmelrpN6RewGiAYkBqSitOnZyRynMQ84trMdGsRateE9NJ7VA+rHu4kdRA6PScXU7cE+pV+azniAbK4iz3osxEMZhHnbO0UnzUsuxhEzhMpdN56NF+Ron+aGzEkVJI1VR2q68Y3VOl06W02E2hwtiOYVYRhkJlpG7sfkiQMdaUn5iYo4OZCu+pA/JHrAWkofqI6QLD9tQxcFzyancvFgSk3YFRS7vGyGGcPzXmGTzUO74gz0wnxzMzyVCT1Dh55nzUWhOSQudj+rT6yUGNqUaabivahYkCTwgpbHtzXZKyGxOTpwSEcdOUi0kTmJ6OkJm9PNVJ9JUGwcI8nSjA5vg4FVd80VEn23Nn0FA+hDVR1VbkdV3q3T///f9NoOuYTozbmDS6ffv2p99K9a6YtwVMr6XuYdrtnnqr0Thz5rQGq1MmDCfb9FBRmNUSQ7DJtdUaM+Pwacl8dTpVQ0CEKtZoqof0TKBYT4w0ooYYnZiOyamT0ZR6xyJny18kP6HGbMXpc+fi/gcuxprUo5deuR6jtUFvQEXl4KwF1B14lrSZRRpmwCyg7B4OR2tyNppKZ8AqiRjXay4CjBq7qTB1AypVvCK1mK8ELADZ6arTQCohrSyRVB9P95MQKoskn8EEkOTnSQ5FRA0lAc9s6kL1lEUdB7OUhMTksgLqF8CnLuwUZ0r8UPXga+jMUPJNqM3ebqx19+Py0lY0Jubi5MycGLwXc9IYUPGQROxaQF1kra6hTmhPY6Pdg8E4f/HBGD15WnRW20mtGxZz820pOjTKSGfn3eDUQM+raytSt8cF0GlLeOrKgjOaBqBmPZDO0gBT2RlD12oJzJwckjTT2Gpra0MpDsTExIzvnkQSDTkG7b/9r/8/cf3aLVOBGca5ubm4dOnSl5588sl7vkD7WuZtARPmT1P31jd68cgj5wWqWfdSiH96KUADsSfdm42a6HzvFYnljYoChVe9RXg2xkL0oaFaDEqnrkv1aKnXrGusNSxmoCdFhUSKnFKPOnf2QkxpkNzd2IoXn31BzMeeMI7EqnltxR9HEwMwTqMHhceHGbMp3Ps+9OE4c/GhWFtajpHYNbNARCYdmKljkRcwcXn6G7AYSAAspZVn+wgP8BQGfrPKR31gD2UIc7nHLaqmQZSX1ULF401apFu68fqCyqry0gEgSdjJwRHNzGsCOOjGhAu74znnj8medal5nWjGxz/5WNx3WuObnY2Y1FgWwwmzrE0xq8cufqWicZfaTD3/6fPn4+yFR2JEYyIWVEdqUvfUuVlaIC0FXMAO7QAI0olyTk2eVOfHrK1op2dARQfqeqiOVl+VE/GQQF47FB1od8CEdGINaWJ8xlLQPCOw/4t//gfxrT950uUmndOnT3vXytbW1ls66XDcvG1gwryWutfp7IgotXjoPYkxVt4BU2+7axDMqLdkv97axqpPL2U3BJKKXeWerRGhx6R6ACgGq7loWDO4BphoELiwq3liTL3ZlHrThsZnQyON6KysxMvffy66ahxe3sOgHqltFDoZgkZm5old695XJ3Vyfr0XL17nU//DMcVWn0FJQzE3M3xl9g3QDIuZABkSjDk6pEuOp3SXHcMUtzfEHpNoqLuUAGnIKxeOY2AyJkswMb3sk4HMkGiAJ7yliOl9OikmVjjyCymlyM6LjgE/enrKywTNifpY/OzjvyYgSOJs3lYP11HZyvl3vJXc0filqYLWYqm9H7eXBIrDnTgnMN3/yKNyH1E6Sk9SBObP8/UYGzJmZBE9lx16O12pW7fizOnzMTo6mSCj/aCx6pBLFUpOBPDiswIAOEBM+6PeQTE6DPhjXG2J1gKYvvaVb8Uf/q//RoDTmFf5ntJ4bkzDhqtXr376XryO/noNXeHbZqqjwX5o0exP/uTZ+JOvP2OCQjHUHHoo3msCCD56eJPFXsT7lHTvk5IU6gU1doLoYkeFa8qf8PRmApIk0RAzQhpzDWis0xg7JRVtznvDBoal0glM4xqrTat3g8HqYgT6xLbyyq9l8Cq8GAK70oPBT2gcsLd7ItZWFmNd9+vdWrQP6wYwjcrmUHpFX/6lipaLxwCLdSkxPx7qFIY4BEQcxOc1kSielFBavBDJrgJvXYIpDdIEEmmDuLLDgTMdDgV+fzBadypxQsAaERNz7jrjOKbfDzVmGpTfsB5G2Tgr962dw1g/bMT6lsZOS7dia33RkpKFchUpVqQ1xGAz9kXb68u9uLm8G7fXWbStxfyN+dje2lEbjXr84rGi6jMoWjOLd2JQbUDnprQIjyRBwty8dcXtTEcF+3kGVfS12qp6AWJmQ9FM2LTc9isbEQ2lyS6YpsCPBGy31w2+1eX1+Jf/4g/UKXdNG8aDXJcvX/7S2wkkzNsqmTCvpe7RY7alck1NSaceb2oAuW5ATU5rfCI9m42JfP1vfHxSYU5JjWvGjnq6ra22mXxqek6Mp0YHXEoLDkVNcs+oxqTX5o4er5Yy0U8MD8XO6npceuYHsdDtxPTUmIC0ExtSjfwagOJKRlgyDaixm+p5mdYdnz4Z9913QQAciOsLK9HROAo1dHC/J/DtmRl5XbwaLRjsVvXkbpWN2SpPRuhZTMPpsgkQ1DvGYEKEy86CdjWOAiy605PTyzu8EAlz0pEQhH+uF9ZqYQx3xhpYPE6jbMqT8edqezuubx5EZ2Q81tdWY6e7pfKQD4d1cjDmnrJVPdQhbXQO4+bilrhFY9GxaZ/tsLo0H/ddvC9mz100nQENU9qUyZ2i8qTzo1NMtXVfHeKaVT7GZoxxkTzuDOTfYzaPA15EezogJaBOLKUbbwrQdkw+0WlBA8yWxtz/+L//Qrz04st+ZrKB2bv5+fnLX/va197y2bu7zdsqmYoRUyCd7tBjb968Hf/6D78UK8sbIpwaEXVNjJzrRTueyp6ZmY0xqQg0XGeLr6vveuqcT1J6L5/caUxeMPN7Muw8r6QLs0tq3uwtFZaF4CHPAtY8bcv0cXtL44PdQTEDuwfU+DtSOcRQqCqdXakXasjVjphsaEaSbipOzUovV8/9nesbMb8/rnAjOeAXw5SJCS72JcLkBoFAAlPzWRqkFQwHyOwnk2yEOibgaHxDR8DCpoFjYDPZoEvxFEwXzEiyBVwKo7vP9xNqaurxAZDXwRQfwLKIS31nGDtOn4vNzkFcXezFkiTt/HrEoqTP1rbyHmrF1l5NEqkngA1ItVKnVZ+MV25uxMKSrptXVbdt5a8yqPhMVVtTUFm4w/j5LKklMNBOne6mOsc1lZPJmUp9VbkAC+p5U1JufHxKquC4pRcL0kw6kBbq/bC0Cjq75aXF+B//8RfiO9/OcRJp8GoF46ROp/OWbRn6s8yPBUyoe3t7ez/0YtayRPbXv/50LN1Wi6pHRcogpdgEOTVzypMRqHddNQhvwMKI6PM1qWyoACmJxFACDj1cznaJea06yC6wqb/TnYZrKIxASIOKDONjDQ3cQ5JJauXusAbuGjvR6w/WoyMVqQdjKyw7rFkAnTp5Ji488HA8+uEPx2BrOpoPPRaN+z8iYTbqMRfLysgJA1w/dr9TnwExheBsMHjHw5DYX6BCvcuJBQGdOgB8xSUVenZUH9RPJlncOQAshffkA6KGcOqwGZzDwNSd8N6lr/TYle1zH1TJNelw60MTEVMPxO22xkV7ozEycV6q3H5cu92NWys7cXmhFwtrh3Hp+lrcXuvE6NRs7B6OxKKk+YrUwpevbca1K7eUdtLSr35QAOVNPbnY9a9HG8ra1Dh3WxJoeXVe45ttT/Awg4p2gZ22QEtxfdUqqI3iE0sktiUBImbpWLD98h9/I5769tNV2rnLgTVFSaW3dZx03PxYwIT508ZP3/3ui/ENjaFQaba21iX6u1YJxsbYu9eSxJB+v6GeSv6Nxqh6y5NW8WAmf5tITI8kQFtSuyRTitgwI2BiGz/joZGRlsZNrQTd8EDMTPGaw7jAMxq9w3H1zpyXoJ69PiEADosJd2JdqhEvyq2sLlnynT9/MX7m534hfvM3fjMefN+HYmX8A3HpxLloDzQ5gMjMpZJQCF30xJYblpZ8xxYJ5DP3dAEAG4VJoFBejSdkVzDVTX5IWff6ShvwKF3SIC4zc2yCham5hClPgXcEHD5kTfmZmeP7UDel3t0cnItbmzWBf0zS6bSk9GS8eOlWvHRtJV66vhzzy51YXN5WnZld3ZG6PSlukeRaXvF6EOOt67fWY2lxSeMkSX2DKdVsA1l0BSjYLX2lKrPRlfHn0tKCv44PHTCobWgMqLhb3bak15bacK+ahVVHqc6GSYdUcQfjyW9+L7725W+540AKjo6Oehr8ypUrb/s46bih6/uxGcZPZ8+ehdUeT5c0HHbCK8YXLsx5enty8qR04bNmmvX15VhZWXRvfvLk6ZiW/k2v5m1I7ATwhslUN3J6FiCZRz3IRf/Os/aasXD5Srz6/e/H9ZWl+MD7Z2OnVxODDcf45KzVEbbp1OqjcXL2nFWrIY0vNjR+Y3qZSYxdcXOzJfVOPejCzVvxJ996Kk6MzcV7Pvxx72fbWr4VByoXS0Aeeyl/ykWFBQvfEyn+k5/cVVA6AINLuhM3xlwwDeMunum9MT5QkkkIMRU9OBtbmUlDRUQCbYrp2eSKysrRWxuSsFc3D2Ps4ceiO3zKb8R2NO5kuxULnfPzKi+0E8HQAsbHpVaPjVef7Tn0i5ML89dUOmkNyn9+/nb8zGMf09jpYuztsCtFtTKAVDfqoSvBLrDQCIq0qfzWV9eUviTJGMeoMYObQOlJ+qSqeCDJteMXIFtqfyWk8rM17DC+9pVvxj/7/f/ZU+UYpNH58+fjxRdf/NI3v/nNe/oa+hs12TX8GI16kt/T7Y5FNYj28isL8dJLN9UwvDzHWgYvjEnFWF2UutLToH9SDT2t0Nmr07gwp7ffyMLaERfHPvEjAJLCap1ABjg0AFCarF1xVsKBV/xh+CmNzWZOCbySYrduL8b6lvT2nXpo5BYb20Ni0gEf6sIXKS5fux3f/u5z8Z2nX4wVDeRv316Iq1sa0537aFxuvTfWdqU2isnzDHS2QklkqrwwDQN1ppVZ4WfCBG2NLwN6s68AkVKGVyiYJmabkMIDDOW7q2tPY5/tzo7AwnIC++v2/GGCtY0t3Xvq5QUo+bc7uTj7nZvteGLxIMYufCD+k9/8q2LCM5YGVqtOHMSZ02c9U8aiKu+Vsf6zvr7hyaG1tWV1fpcF4FRgYR3yWZhf8KEtnm0EMAK+28N1FNhVfo+pFAe6T4zzuvq+pNMtaxmoqV5TU/iaVPbcHa4xq8DErgmkW673HcS3vvGt+J/+6f8c7OvDoPKdO3dOaS1B17dlYfbPMj9WyVTM7OzsZfVij+rqz/CJthLbC9KFT8ajH/uEmGkv1taXYn1t0bNgZ89cjMmpU5ZQqBT0ZKiEzBbxdmn2kFXfr8ZkGhkJwhS4z5yQhLr03HNx69KrGifMx/kz05JY4/GDK0tSH6X6aIxAb78pCQXQ5heXozk6I1VzXI1JqkwgDHlKmg+KdSUVUV32BJrLl67GYa0VL2lQPyQ19OzF+6O9dDMGUYUUk4uSmeEqkGO3akdPzjOdAj2E/nFT4fOuCAARBqRcPgePcnJAikC72ZUK1uO9JCQJnYAAIal05cRMPN8bizMPfSQeef+H4/x99xnEvEcEc9NBIVlQOdsb67HV2YweKpdU7a2tFXdK3pQq/RWVDkkLsJhM+MxnPhMN9jqqjfyuEWXWhcT07KRK7vGd0ufNZIBJe83NnjeAGD9BA8a+XpxFUh2wcK4xcb3uui4tLsb/8P/8x7GynBtYGQtelERkwkEazo9tnHTcvCPAxHajakGX7UZSztPQIAvzi5ISpzSeaaqXXPFgdHR0SgA8L4Lm5lfUt25XjKxGYdOnnNRB5rQ2+nZhXKTb0AhAyoH85lo7br74XFy9cS1OnRqV+3g8d2VZoF1VI486/MHhrmcQR8UsE5MzVuuY7OgJZJcuvSiVhdcDlJ/KMDPNYjDnU5yIq5cui5k7MffA++LhT/xiXF5c9/tDIwfsLRQsBHAf4YyEMqASNBpqmXEPdNndCMpXKngdhPPGxXcG+paAywWAOKeO8dEOs46KyHYhdjfc6J2I2Ud/NT746b8RH/zoY3Hh/gfi5q1bZnoO2N/kPIS9HU+LN0YGrOq1pYod7nNAzZY6iDWBYifGJk7FzMn7PQkAyCjTwQEScSd+4698NmY1Zumofkx60CkggaG5uzN1DLQFYKWj2OpI1Vtfiwl1lGPjU1k/gcsTMqJjR0B2h6GwTFrcvDEf/+3/47+LWzfzrVkmLO6//37TQOOkdwSQMO8IMGEqQP2hGuKu95+24/lnXxBjh8ZP6jmlep0+c8GqH+oZnEyvR2OgVzMAthont5RaQ2rQVCVges8giZFYEL559UrceP65uHbtWoxNN2JEg/EXb2yIwcWkanDSgCF2NXAHfP5KuvLZFjO120tSOW9GW8CTOIoTutpSByemJjXOGvKOjY21teC0odb4WHzlqR/Ety/Nx/DYrGcIa4c9MwMbc1FLJTi9VSen1VHrKqkjYGxrrAM42KjKueNIIMK2pcLxbhKgZIYLwPW25a5wu0P1mHjow7E59d4YnPtA/OXP/rV46OGHgreZAS6TNC8L8KzvdFlm6KzH9MBmvPzqZeUp9la9kaFMBPjAGoGJiYpmc0IdF8eqddyJ7ex0LKF/5VOfUhl7ktfZueU4DpUQ6ZuyGElDsnR6K8srBt7U1IxVS1Q+VFviEh4JRbteu3ojPv///idxSeXC0BGyVYh2ffXVV98xQMK8Y8CEqQD1+3cDCh35lZcuxZkzp6QjX4i50+dNzC5fs6jne05IptT/D9QgTCOnri2LG4lGJhwqIb0fuwzmr1+JDQHp2uVXYnC0EQ1Jo5ducSoPYxeNNQQUdrDDUGyH6XY3YmNlQb3qoph202McpERzqB3nT+7Hc6/ejMtq/JMac50+c9qza3zgmQ8AeOf14WBcXunGDxY6cTB2NpY3NiRla6pH2xMJMHCOk1IqARpUJ85N550qpBTjJ+xMNrApN8dWkkQCOovOq3sDcfNgNN77a/95/Mzf/D/E4uZwPPHUCxr7LfiVhhdeksSUBLt0+bLHGuMTY9FZXoyVGy/He04fxpZUvNttvibCJEOqaKhaqNu8eDg4kF+6YGfCniQWU9280vJZSScWpJll5Qx4g8lpAEyVXW0DUAAobcQ6IRMO42OT0RodN43pEGkj9khSr5deein++T/5F3Hl8lXFS9WOWTvyl9/vPPnkk39gj3eIeUeBCfOnAQq14crlm3HhvgvxwIMPWK9ub8GMo1543Wa8xOZJ/azGCUy8OOixhXpvQIRKmFtX8j2pq5cvxZKueTVWZ1hqTn00Ls1verziKWg1PDsteOEQpspNlnnwIhMj+PPB59nWifjIQ6Nxc1kqqHr+9XbPGzrrTQ2mrWqOSC15wKfCfu/ZZy1NlnsH8fS1lRi///3ROnXGh47sSHXsSSz4Y9ECCrOFTEjwOUumt5mql+Bxx7DOlPf+oMZDA3Ft6yA26yfjgcd+OWY/+Zfi+fZoDEw/HF/55g/iW09812pbfix63zNwy8tLlrDX1ZGs///b+9Lnuo4rvwOA2Pd9BwjuFCWSoihRlmVrsz0uuSZTTuVLUpXKzNd8y5+gb6nEU3YmmZrINZ6SKplMUv6UKjtll8ceWhotFCluIggSJECAwMMOvIeHfWXOrx+P5rin7/beAwiQ78e67O5zTve7uH3O7dPrnZ6i7nJ+ySRn6B4b1dmDldwHWaD46iPCYf4pY8L2Cuw122YXeJ7TZeye1aTcVG5JC/K36PnnT1FXV7dZqYL+KN+i2QpiniM/T+PucVkpZ5bzcR8twW47JnIxQYsXHNw6eA/IPDkxQT/9q5997dqhTjHYUF1dTX19fTCkrB1rnC3sOWMCvAwK51T3371njKKkFAqNwYs2M2SMr5ybkTKuKHSU0bE2FckKgDciFBr50CJh7VkB951GhgZpeXKcxh88oETBlukXTcwumeOvUP2oXNQuZuaLWNlLuOVK7ZnCGzSlHjgVp5Ftpqe5mB7E5umdV1+n9s5WGhqb4vsoMAtCsSh3ZmaWy8qnqqpqKuT7rmTXDyOGVFxFz736HVrMK6KbI0layi+lzjOvUmFdM40uEsWW+G+traWirpM0u7RGE3lVdJVd0eXSBhpaLaZkeTtdm1qn8o7j9Mf/9t/T3GYp/e6jSxQbGWVD3KRSHBHQ1kLYglLDrdAqvxAWkgkqLytlo5qmzvYmOtnTSptjo9R7f5hajzRSIbeo9/mlgsNRykorjPrjW06NDU107PhR0yqCh/4O3N8pNlAcLPPNb75qVnanVqNg/xm3TNwKGSNiw4ILDkPBSwguIAYi8EzQ6qE8GCtwu7eP/vr9v2Fjj5k0vJC2tjaWq6WbN29+sFtbKqJiTxoT4GlQqOj+ASorL6HOjk5qamnnt9yGaT1QScbNKMB2i9SHk6WlQmsCgGaWsbBBDfXfoWVWosnhIZrOW6NyNpaBGPeVSrAKHZPEFRxW85u40gwsYMADq5XRMmB0EC4LFpVWlWxTc2Mx3R9fohc6u6m+s8Wc45dcWDJvXCwBmpmLszKndhNjcriF77urq9OstJ6enacrfUM0zsZT2HyY2o6+ROuV3TS5UU63p9bo+GvfodPf/Ze0Ut1Jv/nyLk2tsDtVVk+9D2fYx6yn19/8Dt9zKbcERfSrX/0Dzc5MUVNrK7uaHfwHo7/IrRvf7yy7qIvcmmPLfv+9AYyB0EE2fJzZ38SNyfrUOE3wy6G5sYR6781QYXkVVVRWsQuaWt/X1oatMnVmgGBsPGYm0dEHw4jaI+4zvnz+RW5lytmNS73QkAeDJv8Efu5mUIdrit26JBs1XPj6+kYzkoch/t5bt+j9v3yfYrGUIeF5oUXCfBK7dh9cunTpiSwVCoM9a0yAn8vXf2eAK2KDLly4wL45jAl9Gyh4vnEdMOpk3oZMQQcZE7mp9XKpUT3QZtjFWZ2aoInBQZraWqOasgoaj29SXXMPHT580mz/wGBGGdMxqgf3BevG0CHHYlsMG0MhK4q3qLX+AN0bSdCZo0fp4MEemkwsYsiWcBYD9hd1drTTJP8eN6Pc4S7n/tcmd6CHzXxOP78chtjdxJzO/PwCDTwYo0tXbtBsPMlKO0H5Rdj/k2+UFusGqzGpzH873v4nTjxH33j9W2Zz3qUvbrBhzho3GJ37zz+7RH23+/kFhDMhlmlmapROnTxMp547xW/4PtNy1FSVEnFfEEd+9fALanB0ggprimmU+3WVNR3cMpVxPQyz0RcbY8I9woXGFnIMAOE5YhRvYTFO3/vum9zact+KWxgZCk/VCeaZ+E9n1zg1qof+4BrNszFhaB3bLLAt4/NPP6f//B9/xGXzW4UBWYzaYT6pv7//g88//3zPGhKwp40J8DIoAB3T0VEMazeYWXxABh9MpTHMqBRXXsrdQLWyzIEC0w+J9d+m/IU4xQYHaI6VqYzfspOJbSqpbGSXopEVeIvmE3NcVj7F56a4DGys4/4Luzlt7d1m9Axv+uoSVsSWErozHKeuxkbq7uqhgopaii8uc4tWCvM2h0viqOB4gjvurNzsSRqFwgy/GY1jGt7CeAlA8WH86KNxG0iTU3OsxEt839wysjFXcguHQ2baWblhWLf7BmgJp66ywldW4osV6/RweISGHgyyEq/TYnKO+5qN9N23X6Pvvf0G9RxsZ+XFVxHzuf9xh1utdWpuaaBm/v3FmWmaZGPAx/UeFdWZ0bbFhTnj8mKPUAP/fWhtMeI4NzfH5VQa48Fi1LLSQnr5lfP8vPmZ83M3/SB+7hgYwqoOuNlcj6l6YD4GHWZmJmhleZV+9/cf0//5u58bz8O443wvR44cMfJ37tz5sytXruxJ105jzxsT4GdQo9w3wKjR2soq91XajfFgqBUVYvo8AIzJ/OMIvzFRUUv8Zr38D7+lbe4EJyYnaWR1gcrYVcIiz21sNSivNG9frLpI9ZEemVE3tIZmwSVaJ+5jrbMiFm0v0NHOMhqaStIJDNuzQm+XVdMGFXMHepIN/BGdf+kUvfLKWaqpqeJWaZGVD+cdYDkM9l9xNbD+oV9nzrvj38C9V1fXUUt7amKzDZ3vulp+eYyb0Szsd8JBNNgxu8TGh1OD8FFoTLhirghfBcEh/01NNdwfyaN33/0+9Jta21rp8JEeOnb4ILW21tHQ8KCZEK3kPmM5u3+VB/JpkI2E3xM0nWQ3lt3jTcw38d+OQ25qGxrNmR3o/mD1CIwN3sDqCt/DgTz6/vffNo8cTxutE/qtqZYq9SGzlEGl/l4819joKP36lxfpy8s3zEsAfAwydHZ28jNaMsPfe23Uzgv7wpgAZVB/MLELDD0YZl+7j/uy+WYuBYpm3DlunTA4YQ4m4cpDPwnDtuhD4Vs9OJegqaiQbt+8TmPrK1TFxjE1v0GPClOjVegbcIeBDh3qYuPCYlumV5RSPD5LSXZ3Gls7+TdKaXNpmg53HKDh8XlWyGp6/vRpKq6sof7BEW49WuhP/sX36LXXzrPR5PPbG2dNFNAXX1w2w/n4LM4iG2xinvsPK2umrzDJrucKu05YL4cV7vX1dVRXV8UKiHmkdWpqbqCJyWl2AafNW//ChfN4PsZVnGM3D2fawZBwCu2RQ4doju8XZQ0/5HJXt+jk8aN8D2hll6izrZFw/t86u6MtRw5SHbfO9x/co7zifBqbXuHnV2COSUOLjH4jVojH5xZZ8XHICbty/HzxEsDmvIXkLB3mZ9XT08Otb2rXK1uHcYXh8qX8Asw1YfDmEd29e49++X9/TQP3R9iwUF6+2Y+EwYZ4PD7Ez+KHe2keKQj7xpiAxwaFid15Tv7B4lj4//137vHbcpG6D3ZzxxnnQqT+PIwiwfVjezIXMDYao7npSWotPkCT7Ob18xu9ll0WGBMdKDeLaGv4DYmPZpmNg+zbo8+CXZwY7MD3ikrLcZoP9wuWEnS4vYCGpxapaKuIOiqLaJrv4wB33v/kj9+lVy6cozVuPWZn4/SLX/ya7vJ94gAUfD4UGw2xqxSfn8EwPPoRPYcOmvtMTTRja/c2u3kJio2NmVE5nIY7ze5YIhE3KxgeDD7k1quI77mObt64Ti+fO8sGV0v/+NE/Uj23JGhGhoYGuNxjNB6boDPPHzPHG0/PTJoPEuCsDUzUnuTfLdlYoTu3+yi/7ACNzSyzk5n6yh6GxjEknuC+IE4hwsuopqreLFjF5s1Nzjc1MWy2srz91tupgQc2JP7PtLJolRDHH4YXxce//4T++r//DfcruR/JgCFhDgkTsiMjI0PYSnHt2rXrhrlPkHJg9xGwdcO1OBbA2+3i735Pf/WX79O1q9fN6BAU0qzT446yOfeb5bBcJxYbpbs3b1JyZoYrG53kVN1vbqYO7YB7B7cG/Sa4htjVCyPCmjG8kTEU/GgbC1fXzHxQVVmh+QYVVq7HuczpuTidOHrYLCbFeds4CB8jajdv3KGBwWEaGBg07szS0iK/1ZfozJkzdOK5Y2xkj+jEyZP02uuvsyHUs0uaxwbXQuXsOmIpVGdXOxtVjMsrppfOnWIXcpPu9vcSPgyNr1Lga+vjk2Omz1VSkmcMpa6xjmrqaujqlcvcUnVyy5EyYLQe2FKCfUdwkwdu36Kp6Rl2F7kcdg1ry7DgdNUYMlaiwP3EFgrsIauorKZFvu8kGxWGuZcWMcG9Ql9cuszG8NB4Cej/mOFwfq4YVcXDnxgbpw9+9gH97Kc/47ypLekyh9Ta2kpfffXVxd/+9rc9jz/+sK+w74xJ8Nig/tmSe7h3t2/dNsOrf/e3/9uMDMEPBx0VijkLzDutsEuF0aUEvyXhguAdijGLbfbjV1b4jb/IbhcrQ10DRvSKqaWV+yw11aaFW2FfHhmamlrMaBYW1sbnN7mvVEJbTO9iN6rjSLf5qgPWEsLPwVCxHHIJVwZ9MKxtg4EuLy+wcuIgTpzwg4PvK9gIO83wP9Jd3H/A0c64sP0EfS7M55Szy9nQUEWtzdwvYlcNCn76xXPsXt43hvXuD96l+/fumDml8rIy49phJfhXvXfZALZoe4NbDO4czbLhX7lxjwYTq8QdM3NEGo7taqsupi1uLbFGb2Fhjl2vaX5Z4LOaS8YAMVACNxOjmnDxMFAz/HCYPv30E/NbmESHx4DnjpbnY24pf/SffmxeeBgSBw0uOdxCDH339vZevHz58hPdRpEJ9q0xAfCnubJ6OPrP3mKJxDz96v/9mn7yo78wk4Bycg3eghiwgDtYgpGxxhamo0OMPha/JbnVWWFDmp4cotXlJBteEbcE+LAx5pYKKBFfoMbm9tTQOCaKWSlxaD2WAFWWlBjFKS0spuJ17C/iVo6VHqursRTn+Knj9K//zb+iMW5ZJidirMjccpq3+rxx0UYejtBL51+h1rZOs17w9OnnqLau1rQe6KPh6LArn3/G95bKC/cKH3k7efwYdXV0cGc+Rs+/cJbd01qzrXuLjWWVDXVxIbVsp5X7IhgZfP+n/5PGJ6ZM64XngpYTk8pLG4VUXNdMpWyUywvL1FhdSAc2l7kFSrJLOs/lzNDM5AOaj2NzX5KNHlsjcHRxzAyy4CWFE3KvX79hWlv0pQAMp//kz/+C/uuP/xsNDw0bDwL9RpwihKHvRCJhVjVk+7OYu4191Wdywa8fBV99enqaLnNnHy4f1qHBtcJb+fIXV2hqcopquD+yCJcvGaeG2nKKTS+bBaXs6fPbHysIqlgpCs18D77tg9E8zNpD4RfxyRU2zO21BHXUPGLlyqfJmTU6xr8zHIvR2MqGmfhta2s1b22MbE1NJ+n6zVucN0nlbJDoi0xNTZhBEgx149y/SjYGGMrRIz3Ud+cOGzuORMNRWdNmeB2Trpgrq2U5nFj76WeXuMUrpg7uf+FM7ttf3aBubs3u3b3NvzfNLVYVt7RLZii7yiwQ3qZTzx1mv3iVJvgZXL3WS/jMaVVNBZkPU6+ucOs2wAZeys9vkeIbW6kTZPFQ89hAsROWo/V1jWZoe4lbLf7zzGwSRu7GuW+HuazGxiYaZQP/8Z//hK6z222y8zPAaCQMCRe/NC5yHb11/fr1fTPQ4IV9b0wADGp8fPyia9cukFo1cZ/7KQOmMmEclz6/TBXcv2irqqCF0RHqY/eptqaUxmdWKLmyzm4T+/xsKHDPcKDl2hoWauYbVwyKDvdmYTFJ8cQEbawuUntNPtXVFdLo+CqdO3KYloqKaXhuySws/eZrr5qlSpjrunzlOs0muNPPb2azrKeiwqxDm56eoDffeZtufXXLKP2Jk8/RV2x09+71cX/qlDlxKMl9l8amRmpgA1rkVrGWlbmqqpy+vHqVqmvrqb2jnR4OD9LA/X46/9J5OnbsCA0+eEANTc38FNCyrtHbb75Gh3o66CD3w+KJGfri8lW6cfMeswtNv6uFW8hKbp2H2JgKKtk8ljdoJLFmXiAANvNh+wY+h1pdVWeGszEPlcctE/pE6E8ucqsP966v9w797f/4X+alBaA1qq+vN6N1eNH19/e/99lnn/0Z6s8I7HM8FcYkgEE9Hj53tlJx7hvcutnL7tAYtbe00NpygkqIO+HcMvXF58xXxifn1mieWwGcvQBDQscbWzZwFgEmabE8B8PjC/MzbMTD3J9YNG5LR30BtTWX0NDYKl04e5a2ahpoMrnChsLuFhsRN4Z0kF2apuZ6dvMm2Q3jVo77I5hjwsAHBhuaW1rZJb1FE+OTdO7lV9jAZtmdWqCWlqZUy8bX0kqSyrgPhG/HQjExWd17u5f7b41c3hYbVBeNPhwyLRE2/M3OzZpRN5zfHYtNUc+hLjaobxLO3BwafkC/+fvfs+Lj42KV5nfb+bfKNldpdZ77SGsLVF9RQHeG52mLXyRYsQijxKqNhqYOqm9sNa5uavU4Gxyz0Set5dZ/jV9II5gD5NYdLzDM7cGIcM+xWGyIDQjD3ntusWomeKqMCZBW6vHZ5vjQ2h/MSUHxpyYnaWBw0IzwHayvogR3mu9zv6W1oZam5lYpvrJq3qJQYDwirE6o474LtroX8hObn5+kidiQ2XEK5YFUc1UedbeV0IPRZTra2kFjySXayDvA7lAeffTxFzQ4MG4U/vixHurqbKcKVrirV6+xcjWkFIzdoQcPBk0fbHp6klra2k3nfPsRdhBvmAGJudmEWWgb55YLHyYo5pYEq+fHx8bp3LmX2OWao7raWhodGTI7Zae4tYNL19TUygazwYY9RxMTCVbwNW7dqtmguQ/EL5j55CK3evN04tQL1NrdQV3tjZTP/ZjeoQdsXOVsFAla5JcBjB7GVF5Rz27uYXadsSJ/3SxUxdB8Pv+1DfyccJ67AM8Hfx+GvDGYMjg4+MFHH320Kwfp7zaeOmMScGVd9+pLARjdSySS9HBylpLcR1rcWqPm2hIam1ym+CKMiTUHq8sLoLRl7N+38pu1hTvQd2ls9AGrVGo2P1XYNjVWHaAj3ZV0f2SFzh49QSU1NbSwnkcjsTHuI2DOq5hdszhdeOUclbGR/O7ip9Tb95D7cJVmOHtlaYXdu1mjlI+4qRjh1gUjhVisilYILUs9GztG0dDnSx37nEexkRHDL6+sY/o69d66TtNT49TS2MDhNN93s3kJ4JMtmHjGSD9WKzQ319Kt3tt09Uav2SqCYe2aumZ2YeepOn+Tith1u/twhKrri6iAXbnR+LoZrsLW/6rqVu4LVpoBDMyDcaeRSovw0Th+XujgMfBssMobrRFG6mA8Y2NjP7x06dKOfiPpSSL1lz+lUHNSGCVyvgkTy2s0ts0KU9ZCU4slZh4ltZ4M0/b8Vm1oYdfoOLtqeZTkvgBWeRuwDPpAqRNLuVPOb2mzkPMAlJWVn19TWFKDUUV0zXGOAtzGjz+5YpS/jFuW6ooaMzCCT5C2dXRziJG7BTPnhO/mXr92mZV805zONMMuH9bpVdVgfVyr6ZussVFMjo9Rd1eX2YSI8y/u9vXSmdNn6PTZM1TNBl1ZWW2MqvfWbWrgVvidN8/ThQunTX8P/bet7QKamJzgvhg23RXRvb4+SnLLV1tWTC0l5TSVXGU3sYSK8d7gR1JYWm6eUXEJVpOs0vZGkmgTX05fNo8FRoQWtYvvCa3R/Pz80N27d9+7ePFiD0ZfjdBTiqe2ZdLAW9GvlTLgVmh1M58KyyoJH9rCtm7sN2pq7mId4r4Tv50xQYmhaGxnX0jiYI9HX7dO1aUF9PyhGhoYTdLRtkN04oWzhMUU2Oo+PIhTfbAWL49+/vNf0uHDh+j1b56jyirukHNr03+PXU7u4GOjI4bvz58/R82tLTSNCWXuh3S0dxqjHWbXtK6x0QyVYwBjmt1VTPqWccuCL16g35LkFuVb336DW6QGuvLlVb5/fklMjHGfqJZvt5BeevE5OvXcIXo4MkxXr93gftamWX7UycrPvSFuvcroeTbE7pZ6SrIR3ub+5NG2GnYHVyixyS5eeZ35wnzBo1Xa2lihPBwQyMBzgBuH1ggrGbBaZHh4+D126X4It9sIPeV4JowJkL6U1wCFBo66wt4juFnYzoFtGEVMg4Jg9h/D61iztoKDPza5ZeI81SX5dPpIJQ1OLFMTvpy3sUAPZuYpNoXDWUoJ6++wf6e55SDdvXeP3n7jG/TGt16l23cG6Msvb7HRbHIrUsEGsUEPhwboxInj/BKY5P7dNLdanWaLenUd5qJGzX3haK5hjnf3HDEt4yzOVDhQQKPcl0PLgHVv6OthUGA89pCaWttoZZVbyIVZOnqok40pZpb8YL4NpzHV1daxq8nxsnKqa27kFpBbtNt91MuuXnkTVqJzu1hUS7U1/LcVYr0dyk69TDC4ACPCUDeGvQcGBi7G4/F9s0A1W3hmjEkQ1qigJNwAcf+F38CYWF1eNhvgSkuL2UWCApazUpewy8YGxUpVUfyIXjxaTSOT3PeoaqCXz79As6yA1/r6CUtr6uqxqS61jQLjGq+//opZ1zY4OMKKPc28FYrPTpmhcqzhgxFhQhWH6mNFBD7oZg4ZYdezlt23w4e7uTXCCgN8wnKTabUUGxtmdyv1Sc7kwjI9//xp06dCy4VPkS4l5+i1Cy+aIflf/PI3LD/JLmMDtbd1Eg7n5GfDxpWk5YUEbc6MUCEb44P4Is1slNJGQaXZCIiWU54PBhdgQDjjGwbFfaKh6elpjNK9h+dsBJ8hPHPGJAhrVBiowBq8gkdrVJC3SZtrC8a4KqvqTd/BHNnMSl6wjfmlShqeWqXK8kb6xlvvUDKvJHXiECs4ViBgpcXg4AC9eO4FmosnzSdAuzpb2YWapUR8jl2xMnbtZunY8ZM0M4vDNtc4XwUNDd5nA5uiifHR1Ogcu25nz77AMnFuTVZpPjnPfZM45x2jFjOnlM8d/y6+R5znMMZ/Qx4dO3KEXjh5kA51t9O9e/10/eZtzrPEBlJEba2tGE7he5ozC2CnxsdpdHKWbk0laCWvkPClQHwdA8AoJ4wTRoTWCOnR0dGhubm5//DFF1/s2ofF9iKeWWMSRHH/Uur0iI1qm7bW4eKlvgmUzwpXUkh0qjOPppZw3H8lddVU0sO5RfPto9Hhh7S8usx9sGZWwlqzHeLzz7+ivjuD9M7b36C3uJWqq62mh6MT3OotmTmnzq5uM/mJAQq+N85Xb+bKJsZG2R1kV6u4wqxcn5gYpWtXP2P3sYla2ZXD0V0Y7auta6ChBwNmUKK9s4sG2IhPHuvh1jQ151ZYjLO9cWzYhhmeX0omTcu1ZBa1rvL9rps1h2Zmif9GLMMy3wiux0rxGrNIdWZm5j1uiXC4yXv8DPfVCu+dwDNvTAJtVKw8+LxCDYdfnzBrw+zc5QtzK+hD4FixhTUyRydvbxVTR00ZrayvUX+M+z1TM/zmx0cASqiuocFsGNxcJyovK6a33njFnEyKRbWffHKFGppaufXq575HqVFibLFA3+TQoUN05NgxutN3yxwRvbiwwgo9T/cHbrNbWU3f+va3jSzOQscZGJiLwtpALKrF4frlpfnU093MBrhMg0Oj3Cqltp0vsfz83Awl+IKLiHk4syiYfzs111ZgdtjKx5YXFxeH+Dn9l08++eStWCx28Vl057yQMyYLj43qOl8fhmmtgFSLlUfJlQJa3SikpfUtGpplpS4po/4B9nryCriPVWQ+01leUcMKms99olH6/h+9SSdPPsdv/QNmAhar17HJEf2XvPwtmmEjbG1pJ5y4itXvleX4al4xxeMz9PDhECUSc2y4m+w2vmT6XHzv3I9JfVoH28hLikrYMLilfLTOBldGsdg49d8dpJGRMTa2BPe1sLoDm/XQ/qRaIBgPBjAwNwQ3Dv0hYHZ2digej8OInpnRuahI6UEOvjhz5sxBVjIY1L9jhfM1rCDg1CR8tBotRFf3QeroPEQ9h7rpBz94h+Zm4uz+XTKnql673kdV1TXcT+J+UEuD2e6Ac7qr2MXDkqH62ioan4hRc3Mrt1Z3oezc9mHuCcPVqZNYOQMbJY45yzerKLyAgQQYKQwJrQ9CuHpLS0tD6+vrH25ubn6wH/cX7TZyxhQRYlhsVG9w8k9T1PSB1kBaBig1FtLitJ7JyWnTUgFFJUXc92H3i40DC2zx8TLIrbLhYNdqFOD3APSBEIfx4HcRxx6j5eXlIXb1Pnw82Z1DBOSMKQPAsBCyMv4pG8QbrJAwMsOTfodA0mI4Ow19H2I4CDG0jZYHIXhsQENsQB9CNmdAmSFnTFmEbrX4gqG9KUYkyg1EMSgtq8sQgCYyMBAxFtARhwFh9A4y3OLg86fE14egMZ7ol/aeNuSMaYcBA+OW6yAr80FW8DcQspJ/3YJ5GQguMRKEMAxAeDqf8IDHRoNwiA0GLtvvEWd5rFPMGc4OImdMTwjayB6TYCAS78Z/kobhwEgUvh4MYPrw49AYDLc6Q7nBghxyyGFfI9cypY+n+dmF79Tl8DX+ydnOIYccMkKuZUohG89hPz/LbLREz3xr9qwYU9S/c688F9d97CWljXIvT72xPW3GlK2/Zy88F797iKKYKGcnFTnTsp8aI3vWjCkbf2+2ntlOPvtsKWg2ygkqI2dMTxB+95zO3xM1T7afWTbLy7ZiRi0vnd/3y7OvDC3birETcN1jtg0gbHnZel7ZKscP2VLEsOUEyUW9H5d8tv6mHcFuVGpU6HvCw3PdY5T79pMNW042ytgP8FPWsIocJJetcoCwZe0K9qIi2PcU5h7TVfagsjPl24gqnw24FE5orvsJUtCd4gflA2yZMHl2DU+icl2w78PrvrJFB/x4gOYHyfohW+WkC61wmShflHL8+F68TOl+v7kreBKVK/D7bS+eTQ8rBwTRvMoCovyOC2HldhJhlS2qUgOa55ILSwNselg5DT/ejuFJVrL922EU1iUTphyhuXhAWL6Gl6wNP7mwZURBNpTMJeeVV+iZ8gGXTBAfsOlecjuKnahMP+jfc/12GFqUtKs8AXhBfIGXXNj8YZFOnnQUxy9PGIUNyh+2fFsuahoIorn4O4J0Ki8d2L/j+l1N85NPh5dufiCIL0iX50IY+ahK4icvPAn17+t8rjL8+F5pr3L88rvyAK58gF9ZO4KolRwVXuXbdJ0OioelAToOBOUFoqYFUeleiCIfVUG85MPSw6Zd5bl4QfGgPALQbLpLDvCiZ4yoFR0VUr7rdzTNFfeiaTpg01x8CfEgdVrglQfwkwNcNMCLDvjxsgU/pYmiaJrmFQfCyAXlcfGFZsvqEPCKC1x5soqdrFQp2/UboNl0W17ztbxNd4WAHw1AXKcFfvI2XDQgiuxuwE+5bATJesUFQrNDIAzNi+eiAzYPcNEAobl4GWMnKtgu05X2o2mei+5FE7jkBDbNKw6E5QnC0jSC+OkgSFH8lEzDpum0F89F96Npnk1zyWka4EUHvGgadjoj7ERlSpleyuXia5pXXEI7LmlA8yTUfMCLhgdr88LEBWFpGkH8dBCkIC5+EC1MHLB5Lr7Q7BCw+WHiEkoc8KILND9ryHZl6vJccR26aBIG0WS7vRdf4OIDfrKAjgN+PCCID3jRwwB5M6l4r7x+igbYcVzyd/jJ6RDQtCC6F01fgB23Qy+ewIueNjKpYBekPF2uTUPoFQe0obj4mm7TADsENB/wkhGIPB60l4wgiC/w4/lB50u34v3yuXialm7cj+YKvWiutIsG+MV1CLhoGSHdCrZhl6PTiEvaKw4Dsuma75e2aYCEgIsPBMkKEMcDd8lpuGiAF10QxI+CIMXw4rvomubHd8nZNJ0GNM0rbo6cZQjNlrFptjzgFQd0HLDTkZGtipRydHk2DaEdt901l1GFNTRAxwFX2hUCQXGEeOCaB9hpwEVzIaxcFIRVCpdckIJ5pTXdptk8r7QrbtNgMC4aIDSRAURWp3UIuGhpIVuVKeXoUJdt08NcthFpw9OXQPiA5ulQy9t8QMcBrzRCPHybD7hoNsLIZIowyuGSsWlR0hK3aTZd0wAxCEB4WsY2EG1UrgtwGZVAp+0wbWRaqTq/HZe0DsNcYkRhLkAbkTY4O5Q44OILdBzwSuPhu/Lb8OPZiCIriKIEQbI2P0pa4nYIIO7F1zwxKqFFvbQBSVl2mYCOA17xSEin8jS8lMluJbSSyyVGA+i0zQ+6AC+aDgH7vnQoiJoGQEMluHgaQXxBGLmwlZ6JnE3zSiOUZwBoOVFmwIuPtObpC9Ayrsvm22lAaAKkNYSnZSIhbOV6QfL7hXIBCP2MBnEXH9A0+wK80gJNF7hogiCaiw+AbldImHw7AX0fUZQkbD5bzpaVtJecDr0uQOJeRmOHNh/QdCAojIxMKlbyuhQFoR3Xl5fRuGg6LTTApgN23C8UIG3TAE1z8V2w86BiwubdbdhKE6REmu+SBc2rTDsEtLzEXWkvA7Fpmq7TgOYBdlzgooVGJhUteW0FktDrEgPRhmLTXLygC9ChxAE7Ddh8HWr45fODlkPlpJMvCGlVOiNsPlvOlU9ofrKI22k71BegDUAu22B03MXTNNcFSAi4aKERpeJsSF5dBuKShhEAQnMZiB3i6+8iI3SdT18AQvABmy5xQNMFXnFBWJpGED8I6eRPq+Id8CrHRQ+iIY6/BaHQbb6Edjzosg1n63FoG5CW0XEAaUDTAIlrWmhkUvmSV5eBuL4AhNogtIHoUMtoo9J0fQkdEBpgh4AfDdBxQRDfC2Flo5QZFWGVIYrSuJTOBfBcsn40hDpuK7+mSShGJDSbr2maDggN8KNFQiYVKnl1aMfl0gYhcR3K5cVHKJdOA3YcfIGmC3Qc8OMBLprAj5cuopSZVqUHwK9MF8+PpnleNE23LxgA4DIKhHZcp3Vox+UCdGjTIkErXligsu0KD0oDmiZlCE2n9aUNB3Gd9uILQNMhoGlyATqu4aI9y/B6RjZd0pruRfO77PqWCwiiAX5xP2jZ0IicgWHn0T8soSi1DvWDkbTQwsTl0mlA8wAdBzTdhkvOhhfdC1HlnySivoG95DXdJSM0lxxCfQESt1sTu6WxL03X8hJKHJAQNAklLrDTvoBi7jSiKJet3H5pwCWjIWm/fDouEJpNt6Hlwsj7wVVW2CtdRC3LS07TtIymSShxGy6eTXPJ2AgjsyPYDWOykc7DkLQObRkbdp4cniykHoLe9rpudShxLwTxdxxPwpjCNJ1eza0Ow5QDhJV7kshUEZ64IoVAlPoSWR2Gzf/E8CSMKV1EfZha3s6rK0fHBUKz6Ta0XBh5L7jKiXqlg6jleMlpmpbRNB1mAq8y9G9k43ciA/M5UWG/BZEWmh0KbJmgtIQSB3TchhcPD9XFs2le+f1+EwjiR0EmZWVTeYLK8uLbdFfajybxqBfglRa44pqWFaRjTAKpfIQ6LhC6zddxCfUlcKXDwM4jD83OH5QWeNEBP15UZLOsnYKXAtp0nZa4F82OR7kAV1pCm67jfgjiO5EtYxJomr40NM2OSyhxQIbCAfkjNV//4fZDQNrmS9pLVssAtpyGV54w0H9DthHlXsL+DZrnl0fSmqdl/PhCsy+BTddD3oAr1PwdRbaNCUBaLoGmCd2LL3ClNey0fmAS1zJeNJ3PLlNgy2l45QmClOlVblRkozxX3qAyheeSC6LZcQltI9FpzQc03XUJ7DTgoqWNnWqZBEi7aFFCDfzhNt31gASuh+WiCYTnxXchrLzr79lteN1nmL9B80Xepgk0T4d+8TCXl1HZF2DHBULXtKwgkwp2Kb2m6biMGkpcXDe5bJrN96LhAhCCL9B0gZYHvOKCIL5GFNm9BFvJ/BAk68WXuFcIRGlpRFYbEuK2YXmlAaEBEgIuWmhk0jIBojiu0I8mcMlo2Gkb+KNFxn4o9oPRfMBLXqBpLr6GS9a+niRc94ML0HEXgmT9+JK2+ToNJQckbstENRKbL1cQRCaMrBNByhoElxEgbqel1RCe0FxxSQM2D7DTEnfRBJquQ0DHAT8e4CcfBC/ZKGV4wUsJoiiHS9am6XQYnh0CiGu6vgCb5rr8jEzHAU0TaD6gZdNCppUo+e1ykNY8fQG28ejLj2dfgDY8CXXcLwR0HHDJAEFpG378oLzZgJ9SBCmMzfdK+8nZMn6hxKHwgNCCLtug9OVVFqDjAs1LC9mqVClHh7psnRZjARBqY5BLGxRgpyWuL0CHLpoOAT+ewI8HRKXbCCsXBmEVwUsuiO7i2zwtE8STC9DpIDou3dJ40cSgAJEB7LiGnQ6NbFWklKPLs2l2CxLGqPQFhKEDNl1gpwH5XYHND0oDYWkaQfxMEEYhwiqRpgfl0coLgG/nl7QObbp9AS46LsDLiDRfoPMBOl9GyFaF6nLsuFda4voCvIwK8KMBdtwOJQ7YfMBF07DpYeVsBPGzgbDKYcu58mman7zEbZpN16Ff3IsGINRGY1+AjgOutEDH00K2K1XK0+Ui7pXW8aCWS1+AjgM2T4eAiw+EpQlsmktG4McDgvjpIEgp/Pg2z0sWdM2TuBdN0wFNs/kuXhDNNipAxwFXWocZI9uVqctzxXUYJg7YLRXgFQc0XULNB6LS8MBtHqBpLr5GEF8QVg4IqwhBcprvkrX5co+Iy6UhaU23aQhtvovnivvxADsucMU1LSNEqbgw0OW5ygZN6LasptsyfnxXXGDzBX40wCsuCOILvHh+ebIFLyXxUx6XsmnYfPwdCF35/Gg2T9PDxCV0xQFNF4SJZ4SdqFQp01W2zdMymuYl5+IBfnRXCPjRBH48IAzNJfOkYCuOS5GCaEFlIO2St0PAi6fDKDzAjyZwyWSMnaxoKdtL4Wy6pmmeTfPiedF1KLDlBV50wB71c8Ev/14ElCmMQunRMA2//DZP4nYIeNFsus2XUNMBFw3QebKOna54Kd/1O5rmkvOiRZHVIeCiAS4ZQdS0ICp9J+ClNGHpUdIunpe8K58XLYqsQMcFLrmsYqcr1lW+F82m67QdDyProgFeccCPBwTxBenysg0/xfHi2XSXnKb5yUscfzPikrZDQMcBLQ8EyepQYKcBFy0r2K2KtX/H9bug+clF4QGgpZNHEMQHXDIaQXwgjExYhFEUP5mwyqdpUflIp5NHEJbnJ7cjyGZFhoH+Pddv27QgmSh8v3xB5QAuGcCLDvjxNMLK+SGssnjJ+eUPo5h+MnYcf6/QwubTCJIJU0bWkY1KjIKoiqdpQXwg22mBi+4lK8iUnyn8lChIwYIUVMOmR00DmhbEB8KUKfDjZRU7XaF+sH/b617CyIWlCcKUKYhStl85GmHlsoEgZfLiu+hRlDaKLJBNmktmx7GbleoH+z6iKKvf35AuD9D8IFmByKEy08m/k9AKlo6yRcnvx4/K85K36X7l7gr2QiXbsO8p6B69+OnkC8oj8JMLW8ZeQFTFdsElF5TXix81X5D8rmIvVnyYe8qGTKZlhMmvEVU+m4iqdH7yYcoKkolahjw7O1+YcnYNmZ4BsRtwKWFYxQwjly0ZG+nk2S2ko4RRDcALmRjAnjIeG3u5wr3gd887rfTZfF47+eyzqXRRykrnd/3y7GnjsbEfWqYwCKOYO6m8UbEb95ItRcxGOWHK2FeG40LOmKJjJw0hnbJ3Ugn3vYLvJnbjDbkXEPbv3AvPI8o97AVlD3sPT71hPivGFIRsPIf9/CyzoejPfCv2tLh5mSL3UskhY+SUKH08zc/umW9lcsghhxxyyCGHHHLIIYcccsghhxxyyCGHHHLIIYcccsghhxxyyCGHHJ5FEP1/TKzbxt2qe4wAAAAASUVORK5CYII=">
            <a:extLst>
              <a:ext uri="{FF2B5EF4-FFF2-40B4-BE49-F238E27FC236}">
                <a16:creationId xmlns:a16="http://schemas.microsoft.com/office/drawing/2014/main" id="{27EB18D8-C79B-4D4A-8971-F3ED1EF2CA6B}"/>
              </a:ext>
            </a:extLst>
          </p:cNvPr>
          <p:cNvSpPr>
            <a:spLocks noChangeAspect="1" noChangeArrowheads="1"/>
          </p:cNvSpPr>
          <p:nvPr/>
        </p:nvSpPr>
        <p:spPr bwMode="auto">
          <a:xfrm>
            <a:off x="349250"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endParaRPr lang="en-US" altLang="en-US" sz="1800"/>
          </a:p>
        </p:txBody>
      </p:sp>
      <p:sp>
        <p:nvSpPr>
          <p:cNvPr id="66565" name="AutoShape 6" descr="data:image/png;base64,%20iVBORw0KGgoAAAANSUhEUgAAANMAAAEeCAYAAAAQBiAHAAAAAXNSR0IArs4c6QAAAARnQU1BAACxjwv8YQUAAAAJcEhZcwAADsMAAA7DAcdvqGQAAPhhSURBVHhe7P35l2XXdd8J7ozpTTFHZkROSCQGgjMJDtAsERQlm7bksstll1VuV4vqH6r7t3b/BZJ/69W9qsuu1dVVa7m7SHmo8qpVbkvlZcttryWS5iCSIAECJDEDOWdGZMzxIt57Mff38933vIhMQhIAJkCQwnlx45575rPP/p69z3DPjXfNu+Zd865517xr3lHmRHV/17xN5qMf/ehF7kNDQxcPDw8vnjhx4uLAwEDI/inZHUbGYfCTux1kv3xwcGC7zOXqTrzj9i9zJ+x3vvOdL9nxXfO2mXfB9BYagANoBJbH9fgp2R8fHByE2aMCkO2ApICG+zHQ9O0lbLkXU+Jhjqchc7m6G1Syf/ldkL215l0w3SNzHDhi2k+NjIw8rmeDBgDt7e3F/v6+GZ07F+ZuIL0RU0BFvOMAO24v5q48kGZfkv3LTz755BdweNf86OZdMP0IBgAJNJ8TaFDRHh8fHzd4dnZ2DJJyBzjci5R5owZwvFGgHTevBa5ilG5RE39f15felVxv3rwLpjdoCoB0/Xaj0bg4PDxsRt/e3jZ4dnd3/fx6gVOrDSvuru1TU2Nukf29gxgbb0azWbc7/o36SBzqt7a2affNdieWltbtf7cZGkISpuR7E+ZdqfUmzbtgeh0GANXr9c/VarXfbTabISAZLN1uN3q93h0q3N1meBhV74QBceHCXDSaIzE62owL981Fs1WLcYHmwYfOya0Re0pjfKwVh5Ik29s7MVIbiUGlsbOzL/uQbAcxcGJA9xPKd8fqY7e7HW0B68rlWwbR8spG3F5Yi83NTnzvmVei1apHV2F73R2lk6B9A8bA0vX770qsP9+8C6Y/w3ziE5/4vVar9dsTExMXYVzMxsaGwQOQXkv6DA4OxMmTE3H23MmYm5uOUTHz2fOnYnp6PE7OTMToWMNqV1HduMozoNs/kFQ7IVDKfuLwRAzKWsLQXNIi9SybQCX4xgBuSLP9A4dhnHbg8BEL80uxtbUdK6vtWFlej8XFFQNtfn5V9xUD8g0YgPX7qvsXnn766aIavmuOmXfBdJcpUkjX705OTtptc3MzOp1OX4W72wwPD8ZDD5+LD3zwfkuZ6alxSxoYu9GQeqY4jKWKKcApSRWwlBk+K2hqGUACoPoBCaMLEJ8gPaQUcVEAK9ABZiQb4Q4PNU7D38A8iG2poTvb6gg6O1ITu3H5ykI88cRzcfnSrWhvdF6vasosoYH1rhp4p3kXTJUBRFLhfnd8fPxzgIgx0NramtU4QFQMTF+rD0ddKtg5SZzHfva98dFHH5K6JvUMJpf/4MCw7zD3cYMb13FTwh2/GygCCM0Dlrg7mvwNDlzkMHhC0lLPgGbAM4bAUP6yJ3gFTAByQv76EdbGwJOzwu3Lsiv17/lnL8fXvvJM/OD7l9RxUOc9hbmz/K9hDCqpgL+Xj3+xzV94MKHKNRqN3z516tRFjYkshba2tnw/3lPDvGfOTse5c6five89Hx/+yINxanbS7pYUgMCX2FZMXuL2JVJiw6ZIIK6BgQyLpDpuBpAwJDGo9AnnsVJObFjSyA8Vz4nypwveNyDxJxEZSyepjQm8at3K4QtQDTN3BMRdXtqIS5duxtNPv+z7zRvL6lC2CfhnmXdBJVNo/hfOCESPj42Nff7cuXPebbC8vGxV7u6xEBMIqG+f+OQjHgOdv282RqTWAQIzLYypcMaKuBMQwMoAQIHsZ8bVWMhh+VcZsa/TUWA94Z8gwyS4iAAg0i/HVIAhwYL7IOXQb39/z+k7LOM77OQJAMnHYEzpx8/qIGm4qgqnB9wJg4q4q3HhSy9eixs3FgWqW/G9p1+JpcW1fvn+FPMXGlS0yV8ogzrXarU+f/78+ceREOvr67G6unqHKocZGRmOx37mffFrv/6JmDs9qfHPQKW+Ze9uMPEDMAYIPTsgQDIJTCQiZ4eBsXlIJz/Dt/tWz5AMA3Gwv59p6ZdMnWkdHMidWIoEIPrpkkcFUEHb4Yhn4Fbx+Q8ADxIxis8kSj4PKm3sBpeeXSaZghXuxQ2Vb2urF9/8xvfjX//B1zyZ8eeYv5Cgqsj102+qMdHnTp48+btS6WJpackXY6NihkeGYnp6LD4iFe7Tv/pxr/sAIjp1mMtSQF24e38xJtIC5k3GFoNKIuBnNY4E5ZZAg+OT1EVl4yklhmyWTDKWagkCTMbI/31DftX9uJToh6qcAMihgET6zsJlAUzpR9mPm+wg8Mvwx83xfADwv/xf/jie/cHluH7ttkDWrXxe0/yFAtVdZPvpND/7sz/7exMTE7979uxZT20zsdBut81AGHrvCxdm45M/84gnE06fnu4zHgQ6gSoGQ+lvQKAwa2HH/ZgpYML0JQSPsucYKIFYwnEBPNJ2LJhfOZKnk5EFF2BXOJyQVZL851/O+HGv/vOI9Ekg40JZqGs+Z6GKUQ6AvypPieOcXIg0xa+EQ1I9o3HVd554Pp757st/Hqi+sLe39w9+2qfUC+V+Kg3jounp6c/ff//9F5FACwsLsbKycgeTsB70G3/tZ+PkzHhcvDin8Qa9uRQn99wZbuDEEKxVMVT26DBWYS6Y1eMnq07JeFbRxNAK5HAohWQLU5dwjFN8lz/hyGNQ6dP7Z14Zl4g5qaCxkdIEFkMVOBVRP6IrTacvI+u+1L6Euh6qtPElPcpliYV6SKGc/Z2sUDqa4yaDULYMTzm73Z7Xrf7dv/l6/MnXvuf1ruP0PWZ+6qXUnRT8KTLM0j300EO/y3Yf1DnGRWVzKYzZqNc0Hvp4/OqvfcxrQVa95G5/MQoSIpmiuCdDJ+8lgxLOPnI0QPDXM4w4xCRA5TdkyaY/BQYK/ckFMaPXZy0ZKlA4j5y1S3WRFNEACcM4S/8UULlVgIepMw2MwcrdkgmXBA3pHhzs4eAyAG/SPFC+CfrMB0O9jgPC9cvEnG5RUwE2hrz39w8tqf7pF/5tzN9a7tP6bqO0viS/3/lplFJJoZ8iw9hI0uiLSCMmF5BGx8dFbN+Z0rjot/7up+Khh86aEehhPaEgaiQTsVaUqg9sC1By0E4KyBjcCpPJonjuqSumK8yXIMm0ZSGQ7zC2mdP8qn+gTH9YjwOoOJb0eMbP4yyZhE9KCPwzTIa3DwBy2gA660n4fcBEuUhfUpi6HRzu9zuUkh/3flrHninjgJz3BE5ok+EVV1e7vRX/7J/8Ubz68o24cf22JdVrmJ9KKZWt8lNiGBudO3fud2dmZuL69euWSEVdYd8aEwu//CsfjgcfPh31ej2Z0kzoIH2GgVn6jmIaxk8w26BBAAtWr1WQthlJ7hUTEs/PVXzccozEU+aVzAfY9Cx3RwMEjiI3/svf4JTd/6s4gIlEkHYH1RYi6ki53DEgLXT186/isM7kfAivn8PoeY+OhF5CD55VJL7COC+l67JSNzu7B8mwlf+BsskS459lQSrdvLEUX/vK0/H/+6NveP/gn2Iu7+3tffqnRUrdOYL+CTVIowcffPBffeADH/gcDXnjxg2vG5m5ZcbGmvE3/9avxG/+5i9ojDQTw0NDan6YDykDI5gj4CEzpBmJiGIiwUZeME8+w1TEMzMpfdzdwztUMjy/PiBhRpjQCVRhiUM+eiIjfMiPu2MTD4OjLo9vdCm0TBWKCRIKI3sps8tFGXH1c1UyoTR/aJbEAThZflQ1VFKHo8yV8XNVDseVfXCAzba4Uaesg32rcJZs2PU3MTkWFx88F2fPznin+/LKa06nTyqNv3H27NmpW7du/cRvpP2JBxOTDLOzs09pfGS17sqVK154xdTrI/GBD16I/+P/6Tfife+76Ncd3NbiARjEkkG9bPb2MEIyhy/ZYR56ZRtFtMbkMHawG/4wIe4wUmEmDOGTwQTc4mdWN+x0q/KumNJ+ipRMikumb7vT5Try4y/jE60CctVB8MuxGeMtmvkI6OSRbrqzqx3JZBXQSVpikQtl9nqUOwTsiu1sXXpCEFoX5aYaypPy4SR7fWQ4Ltx/WprAubh6ZcEL4MwC3mXYAPm4AHXiJx1QSZOfUPPJT37y85JIn2u1WpZGTDIUtW7u9FR8+lc/Gr/4Sx+I2khNLtlvmDlPSMUp7CBmsQSj95bdEkfuqEdmPi4c5ArDDp5Q72wQEB5/PzouYXOAnjsVeCZAMm5lCFOpT4VRyQt3xjE89yUEz1U++cy/zNDl1hOShTxRJfFiJpKtRg5JR0F6VvHkWJXTxlmVvOUHmMgGN/2UKwkoXal+jHsoX8a0oW5lN4ZjyM7iMYFY32JcNkBvIuN8lP4zT78U/+7f/oknKlgIvtso3JeefPLJT1ePP3HmOH1+ooyA9MWf+ZmfeVy92R2TDDDZhz50v9eMPvnYI36Gmbz6T0OLqWAyVCIaGce+JBBj9MFEYBgIN4cCKHaqGDkf8M+ZNzGxmAimoXfG7TB5S2ESaBju5AsjepZP6Xghl3IqybQf5QXzEz7jwaAK54SImeEJDJhwL2EzfObl4CRWTGWXb/UjLcqd7mUMVqKYFv6ftCBNj8WcFwAWeBi/VX4eRxVaVOXHkO66VL4v/I//Jv7ka8/03e8yP7HjqIpcPzmG8dHExMTnNT4ykObn5/1+EYYtQL/y+Efjr/0nPycVL3duu4pqs8IcnjoW1+ZCrKPJpHpCGLWwmEFsI2boM7WuMtXN1DS/wrAOo/h+rsiJ3UwF89ueALS/HuRkN4eVu2DnmIQwMB1Az6x54Q8w9ZzMy7iIkAkkSxwFtpSr3IhOXQATxvWlM5EhLWXg9Hgtg2gJSD1nYPthUOuch+wk5TpWYQEM5SHVhJjuhFf61Id0nBfuslNmxrPYMd996oX4H/67/2+sLG84nbvMT+RsX1L4J8QApKmpqUvvf//7L169ejVu32bqNdczmGT423/n8fjVX/uEtwXRPDAQTAXD+1cBKpsTFzGBHAiboKiAIjuvNCRDJnNirPqVcHYkMYU1CDNMOmeaoNAABSaKx44il0OeCb5kSINHvXiCBriXPJ2Y3LKc/Awd1yPjY8ygPOuCL1MakHb6ceGWhrTTzSng5/Sob4bgpuJmHZwG+Wc8/a/umV5JK2nDbCAZp1sxx+3FzJ2e0Xj2AYNpYYHJosojzU/kOOonBkxMNMzNzT11//33e3y0uLho5qOh3vu+++I//Zu/ItVPap04lh8NymII7ei25A5Tm7lhiVTL0g1PtSZe8A2cRBSFTTAlc+SOAzzww03+POuf0/CTc3dynhQQgx35cZM/jE16heN1wYQGAWUi7cpLgROsSpVHq5CVxMs0AQrNiD0lQT5nOhjupR4p9crYEHWTKX+AlOmVOM5PSVp9dRz8TJy8bLBn2R3+WFys7njkd5yGGNqNuvL28Yc+8mDs7OzF9WuLr3VuxU8UoH4iwASQRNQvlvWj49PeH/zwA/Ff/s5f9t46N5b+aKjCbLA7ak6ailG5Kn4AN4R1M+uezAOTJCNkGAFCdkcx0DJ8TiDgSPAMzz2ZP91KOlUOfsbq8CoXWcCMPhbMq8KUHaAn2K0qkaejk06W12jDhQQEIuclU8oPDUqZilTKMFW9ZE0/0iIeeZVnyqYb8aq6IC8TgNAvO5mU+MfSka9p1ScKSR2V4W47hsNhPvChB2N0rO4zK3Jh+Q5D218UoP6wen7Hmnc8mKqF2M9PT0/H5cuXvVEVU2+MxM/+/Afi733u131yDyv8hVmyUdXQZoaKwcSk2fTJDNmLp92uYmDUJ4YgGV6uxLWNcHoQs1vgVXk5LsHyH1wlvyqs06zyxF1u5IqP3WSQdHuSDIzH8GfWzECEn3TLzbH59mxhXNLOMKlqsphMoXmHyeOiu3ixlAXTLxeBnI7ShEaOxEXZecbmJ/8wDqufSpLP/HMypJN3akg5oaGfDTAFU1mLwT+BdwQsJk8efs99cfbcqXjphauvtcj76E8CoN7RYAJI7K/Dfuf6US0+/sn3xt/8rV/x+IimMSTUgH5QK7uRBQq4P5k+GZYwpW2thhC+crdb9YihzZO5xLjckByKS3RLJdKq4sIYZjc/K4DuMBf/4Tyc+G8v/ZBGgIcZPcfBlZsH7eZSX2W6HAA5Ndxd/mN2FdQ/6qv7cZNpk0QlHXm0E/GpVJadhAqQMr+M6x93XWVi4cgkyFEXScdS6Zg3dvtU8Ut+GLIsYbnjz5rUxOSox1GrK9lpHjPveEC9Y8H08Y9//HMPPPDAf4Oaw2QDZ9Jh2JT6d//eZ+Lxz3wshmvDcsl1HFgFkwzFkxpWDG9A4U5DZ5ubuXkYYIOZwva3xKhBYQzCpSQhcLo7jkNj9YgrRyjJCWZ6Sw/SkN3MQiTWcIiu/J09IJQlxw1V2gqQEiLzZ80mmU9BJb0MBNIlqEyf+fU/x41OwRKBnt7pKoiDVSbj4E5IR8j05Z7pFyAcAzM2EiUvZ0KZqAdpZb4JJhk9QLPMx8n72VQkoJxFIdPBPRNZmF4OnmFkkE6PvPeCOs9bsfzD5wK+owH1jgQTYyRJpH8FgUW4PpDGJ1rxX/1Xvxkf+tDFGPb4Io3ZA2YQIxGn/3NjqdFLOPm5sd1wySAJOhjCrVvFVNr2UygYDUbXdSjUIVFwtwojPvPEAek5WfLDF4ZTKkyGOBEi6E/3QTnsa6CNMwa7x0ykRyl04zrgNXS5GISUWcYLs3KtHu3u19X5KRwzm55+doYJEpeferlsctY/l9fWvANIr1PpsYSnDnnHP8MS2lVxmVx5PWTaSGqnR3xo5XAuGUn0jenWB2j1bJPloxwcTvOLv/QRH/LykwSodxyYAJIk0hcZkN+8ebOv2s3MjMdv/RefjkceuU8Ep/eF8WHZbLTSa9MgNCgeOTNGs9G0qZvjlcABMmIWrKYCTMri51DVe+JG75vAYEXFydqd6ApDvvg6U7vmfz0TDkDgD4OTNq9A7LMmVuXDeIdJCNx3tjkRthv7u3tW/fZ3tmNjfT16vQ5Fj+1e16cIeUJCcZIGmR9jqwSDaCK3lGxkA9O6mClBVCbuBpOuBE7eqwrLDs24CojJo6ojFy66Q6NyEcbpVJMHKWWxyI34GS3DkI/Krxi4KOmMyz1pqTK6HgPx6MffFy88fznW1tpVWfrmHQmodxSYANKFCxe+yImpzNoVIE1Nj8bf/d99Ot7/wfv9UhzcZWbGgCK1AOByo+t/v+Fp7KrZaLjSmP6pcfJMBENG3jQWjUkMjJ7NbJlXH6yEgSFdDuJlukDT5XK8A4PGW2xULlRNfPf2dgSW7djd7sXm+krcvnkjbt+6EZ3NrbglVXZpYT5WFm/H6tLtuCW/leXF2NrajL3dbvS67dgRsDY21nTn0Jf9qs7O0WX0FiblBLCKH3UoO8EpFzfKQ/3LlaAsd640pmNlXEddJa+scxqnw726oAM22/WvgJ54pI+ENw1L+TNSlWYVVn6tZs0TTTeuL3rnxF3mHQeoI2r9mA1Amp2d/eLU1JSBxHFbmImJZvzO7/zleOiRfPeI63BfDaDG8NSyekNUJBrMja2WKYwtx2qhVIaGqhotgVGFlx3ngcFkLNienvHoHSGlw7NBS1yNdRTBUo4EzQC6YT3kHDpJDzEtvb9nBZUmUqezuR7dzkZKoO52LNy8FUuLiz4RiaOTUfeY1dtT+PGJ8VgQoBj/Xbx4MeZOn4rWWEvSeTqGh+ou55Y6mrGxyWi0WmZGyjk8XHMHwQuRA0Mqt8uRdbEUpH7Kgyvrh/QBYNQg64vgS4lM3bOzMU39nGouhKjwYdrZhXYxmHnIdnDBZFJ6MTaFgEjiXJxOMOF0ZC/GYUhZf1ub3fi//V9/P37w/Vcq3zvMP3in7JSoSPLjNexsmJubu3Ty5EmPkcr09+hoPf7T/+yX45OffE8MijkSMBVz0GA0sJjcYFJNkq1FfzcabaoeVGjiVXD70bZc4vyi13u3AU6kxSJvNTjGeK2nApFnspyJwrijV/z+orDyVzyk0d7BjpkaRtjp9mKr3bYU6rTXYm11NW7c0MB6cUVqW8/X7naeU+7ThaiX4tWa9bi9uBS7u/sxd+pkNEabMTQyqLHiB+Ph97wnZuRGvhvtLfXerRgaHlEaTGgMRrM55roNDg36rPKhwZykoQa5WwTJBYjoPKAnoIf5qQe1VvXN3Li5cgYJxjTCv7Lb4M+tAtMA6RY37PoBJp59kZGMx3akV6WTAM98MnKGLdfi7dX4r//v/zRefeW62/+YYevR7whQP/aF3XeEmvfII488pXHSJDsbeI0Cw3b9v/RXHouf/bn3iVlUTDM/hFdD9duxMEP69UlMQ5SGkmO2jfxpyCpuadTyrMBiBtRCAU9MmWMTesucEmbmzzk4iZReMIoSclzMgVfwDwSetViXijZ/83pcvfxK3Lh2LV59+ZX4zre+G5cvX01ArawKVMuSWL3Y0ThpZ3tH4NqWaisVUFJ5T0CiokiydYFwdXlFY6i2pFhXnQd57fkVk15nSyBdlvq4q3R6knRtxd32eO1gP8dmppNKBtioF8zoslMT0Q6TtJRdATN0XlSNOKUjAzQFfPaU6dNSd5zc0ciS7opHHv1nrBmvtN3dhrK5PFXnRVH4AMF99835xFk+SnDMeOuRtJo/XFhYWEunH4/5sYPp53/+578oMD16TQxXgASB//JffSx+5fGPqEfOF9KS6NnDuZ3d0HKjAW3HsbojPbgpPKZqwvzvcMeMHxWSQ1MU0LkoLze8I3LX2KcKh2qHpCMw6pwZQvbd3k60N1Y17rkRm6uSQkvLcVkAuvTyy/H8cy/GKy9diY21jdjd2YmRoeFo1GpikFHdG1EbGY4RqWYY1p5QyTgEku01SEHhU6qtVDsx0e3bixpLLceNq9djeGAoNiXFX3j+hVgTODG7AImjjSXpOFucPYbmSUko6AEQqBNqpSdbXFdTIElBHelHXEfoiVvF3BlAJumMKkvx+iDh0j+ebMdRfuTR9yMvwOYeMdupmGzj4+lVEbgr4MzMhAB1Kp544tm7X+HwS4Y/bkD9WMGkcRKLsp/jxKByahDEfUzS6LO/8bMxUk8Gg6huPBjBdMbOeCiJndOr6QbtyzYf94g0BOYoqtOyc7E734xjY3ce5K7/THHbEBQVQ+E5NNLx1Gv3upuxcOtGLN2+oSAHsb6yEU9955l46bmXJJ3mBbKNaDYaUsGaMSoAjY22ollvOkmrhmLsniQSkuSEVDC+hMEOeF5OJB9UOE+hy519bLdvL0labQi4y/Hi8y/F4uKqJN61uHqJDknjMqU1qrHUPrsjhMZBgTfBIvooPUDgWT9Vpc/oes5f0qzQSKF8txvxqT52/PhXDLTQzfGPOROGR6vJsiDREzQZCH+XQ89WFfVQxnHZnoRzpn4+dWrCp+p++4nnK7W1byYV51ENE/ho24/F/NjAxITD+fPnPw9Bju/+vnD/bPzt3/oVMVwD8pq40B1pkGDLRqhYIP9oMLsrrA0xabA0JU7p8eTgHtVWQrrBnFAyGU0vJuSnSI6PFDr01p0qHbkxRtje2pAKpvHNjsCg4M9+77n4+le+Id3+UuwIAEOSOPVa3b39jlSxra2O1LhNf1Npq7stCST1bGfX32biQiJRFjOVwONdEpIgg0wq9OtxInblvrG+Gd2O1MTtXYGRDw2sa2yx5LHZtSvXYkdjsq7UQJiz0WjGMNPx3p4EY6pOFFh55MykDCTwHXraRQZKZX3xpdOxmmc/wCH3ikb20z3pDI2JB7hwk5PKffRemSGZ/nInfs6uJs2Jk2nqon0ye+c9d2bar8K88tI1dzTFKOzFH+cM348NTO973/u+ODExMXn8xb6HHj4Tf/d//6sxc3JMTxWR8RABTXf/wyWJbd266lmLgfjFP+3FjWc/3mFgI/fUutPeGCYiyJN4Rff3IFxMmT05IQ+jt7kRbammnc3NWJWa9ZX/+PV44pvf9gk9IyM18ekJv6a9LvVufXMrOltdxaXXFdOJgUkL9c756+JOVSkoQAJY3LN0GSbDSXWrCosUBiy7Ai4TFkiudntTquBaLC4sxu35BZVtWfH2Y3J6KoYFbE+Nqz4wOx0Eg3+nXeWD8X/ysISWoTlwrYJg9wQGjxVg9Od0HMAVKWVXGfU/Eyx3t57B0c9DVoOsPBNb6dG5kUemrTqrvA88cDa+/8zL7pTuOgGJKfMfy07zHwuYfuEXfuGLFy5ceJTTg8rM3ezcZPzW3/u0XzcvDZKEheCwvFxwh7iitXtEh7NHMrut6e+GVAOQBj1wppNplnRp02Rk0lc4/Gg4Paa7yGMMMWbKXnd3l90Yh7Hd3ZKqtRRbG+tStV6Mr/7Hr8bLL12SKtfyOKUt8Kyvdy1x6/WhaEnSjo8yRqrFWLMRrXo96iMj0ZL6hxuHvAAsHy6pcqDqMQkBn3CCkP4kuZiRQ0KGwuahMLijzlFlPxN+j0kGlVUSr6Nx1vraquLuKsxhnJydVV4CsGjqjbSWuEnjnC5PepCH7VWnQuqkXzq4VMkyrC+5GRSOl+1VtZr9oH2mg7//99OxoQxVvgku/IkjLzmWOE5fvxHR7Jd++WNx8+ZiXL0yj+dxg4R6WoB6W9/WfdvB9Nhjj/3eI4888jnOawBMGA46+Wt//efi4UfOmeimmExpFExFWv8wNF9pnGwBwuu571SAWDnYq7JjZKWHxsBkJU/sjkJabB/SOAYQWQKIU/Hfk2q2vr7qWbZvfv1b8Z0nnorNja7SG4ktqV1tqXJkwPl8sxo0n5wcF4CaAk5dY6d6tASmIYFBEaK3sxNdSWa+4reueOubXal/vVhTels9qW8CxI4ABEB2de0xS4eqJsbn/AdgxOwjb8WCJL/UqB+qI9IKgOxJWq2tSAWUpGo0auqwZmNAgMJAg2R0aM2dqqcUgAymo2mCG+dfyD0JhLUySTOHB802pJXh8PfN/0qbym5vUjdMnW/l4//ET8DKRXev3wE+3JUPx7c9/J7z8ewPXvUuiWPGM3wC0z/Kx7fHvK1gqhZmP4+kYKtQYfhf/tSH4lc+9REfkp/GpLUf9C0NjQE30JZH+eKS4SpHh6qeaSR+rAEBiISLozodxxUXII3sSTyFlWzSQ9XzyoPc2eaDwaW9vhI3rlyJb3/rqfjeM89pvCLG3TkQGHKheVrgmZya8ic4m5I+w2JwKgIz7EtCrLW7cXt5I24vrcfCUjsWl7fstrwuIG7uRKe7F9tKT1jwhfq2u8e2JGb6KK0L6z9s0NG7z/VjgqEsyvIqA4vA7IxgkmOz3Y5bojvT/KckoQaY4QMkpMZd9U8tQKmSPLRBcsnFTnQ+CpPiGreq4+FZDknzDOI4kux4Q2s/+ylNtlf60TYlUrpXz7pcOt3tLEP5qG8GPnTnwGmy35PK5zHgkZl8u9W9txVMDz/88BdPnjzp9aQy4fCBD12Iv/Gf/aKlU+npaNjsCfUA4SBq1diFqG74SiUqDYPBDqkJmA3BAy6koQcnRy/nULaTn2WO/ZQ3XmLGVIGYRs7PzcDGG2sr8b3vPhNPPfGduHb5RuyI0TekSlGWUyen4+TMpOoyougsSpLrCUuV1Y2tuLW4Ekur7bi+sCYQbcZ6m3UhPtyssc6u8nKe5KNY4tIiAbhUFEsiiETxXERlgFoIyzLrx2IshsMxhyR5KNu2JBTpeEwFoDS+u3H9WoxNjMV9Fy54gkN/DgMIjwwFIRf8RGfKoefMPbsb1y/RZH+Hrugpi+5ykze09tiW8BlcRm5+IFaVj/0yXglLKzqzfpjiT36pNTz44HlJ2kEB6iWHOWbeVnXvbQMTx3I98MADj3MAyvE9d3/n7z4eUzNjbookbvZUbo+koqlKuxYiZu+Zz3c0Bg2LNHEY7jhmGnpKMOWD02AWDxf3q7JgT7aRBNDgv0y9kz5g3tzciKef/HZ846vfiPkbywLDltS7zZianIizZ09HTapbpyO3Dt+HjejwcWapVzduLcXNhZVYleRZ1TgKJj9wBWGUign1jzLlBta0F3rYTXaeLZmUNtMHSBzcOZ+OkBxXPDA4ZAmG+jaocRhfWs9tQYorsJIfEz5rGu/dd9+5ODN3NnYFRMZU3oYkulEe0iv5m25KLyUC409AT1qEoR7QscrDYbKsGbukRvvynHY6KoepLvvTfg5D2hkfwDgrPaMpZDrcKSdtxWm9Q/H+DzwQL7xw2eecHzNvq7r3toAJ9e706dP/EBCxMEtD0Gif+fWPiwgXTBBIl4PRBI67Yp5MwIp48siZnrRjSkNYVXM4DKoZHFmFozEgPNZM3OAgt2ysjAvTcPFaA5KTMrKbYG+nKwbsxQvPPecxEl8qX293rLefn5v12tHa+oaA0tZ4ibB7sbW5LZWtG0trWxoD7Uo6cc4c+TsnX5QlZ+uyHozPSr0wuA0NHTEc5CGNYsxuVXimzwmD9GKtip3oTMtva7xEGMZUBoXsSNFttcX8zVsxNzsX05KoTNEDhOERtkKRdgIaQ7o4GkT4iHZ2S9+qHBkuF7Rl1+WiyQ3A+ZmQx+MVIFZ3V7DKi7geo/ZBl5IN09+RIRr6TWPiypycnYrnn70kdfbOHRJvl7r3toDp4sWLvHZ+kQmHPa+jRDzy3vviL/2VT0atzg6HpCH/+PkOgdPRpEpiJtAKoJLIsjoMDUI7ADig4wdfGUZtpYuopUGrZCSVYG6wB0PnIJ8JB3r/3b0dgWk7nn3mmfjyH39ZDLgoCdWVFBqJmakJS7Cl1eVodzvR3d6VZNqWf08NykQEIEKSqFRq82QuSpEFox4UxUd6yYKXT03VPde1CJWH7rus9it1838bx1WkchwZibLIy/Q8IOGriDCf08FbKQCUroC/trYsJpyJsfExjfu2BSbOYFcBlH/eoZNiEVF3j5tw07OBj4VLAQiHlfJQbkqIVMSX8qaqRxtmGxU7Jtuk2KtxkZOGXpmXnRzOKcqeVuel8raadU9KPPeDS/1hRGXeFnUvS/oWGt6YPXPmzOMcglLWk/is/9/6O7/khVmTD6pwQS1dFMpT0Uwc2DsbKS/9o+HsRmM4gco97QTkMSUOhFYgVJz883Ugf8ZJDqtnM4B6PKQSdhgJqQFzz9+4GU9957uxdHs5els9T21Pivk2O71YWF4VaASgrZ1YXtmShBKQOnvR2+F8B6ao6VlVDzbcSsoMDacqN+jnBAAX4xWPfwgj92H8ZEe18c4IpWHGrKbrqS8g9RS6/FkgZmzGCEriyduPPGGh/F0O1x26kDeq4KG35LCN62tf+XIsL86rriGJ1ckOB6okcfOui5/hWNwdytSznd0W3smPU7nszpXWAqRijtvdMCVpGdNNACT9DJcBisTEzlvWfs1F/mNjo/GZX/uZmJwadedxzPDd4s+n9a0zb7lkeu973/sUd6bCMfQcv/Gbn4yHHz6TFabOIsQRsTAV8Xh0yx4Rpowlsn0zPM/plg0FYTHFn+eSAv6ACB+HIw4eujMT5rTkibo0IAvvFn39K1+Ll1/iJbXNGG221Ak0Y10D+eX1zVgXiNqbu7q2xZySQrweok7RzJtcmYYMZaf8VJu6FymU5c9g3MtEAKWEWYQFg4L6oKIhNQBCxqnqS/p+TDoAJOFFzwOe5EDikj+qXDl3AslL+M7WlrwOgmPUCAPYhmssOleJuh7QFjsOlAOaIkEou8ZT/lWUJR/d7e4kMm6RMlnfvIq523782biwWz6Xe6aNe/IE7myQfvTj740/+rdfP6JJmkl16lcknb5bPd9z85aC6ed+7ue+ODs7e/H4B5jf88i5+Mxf+ljUOAhFlU8CZ63d4yR3+eKT+/jxH6fj5m6CY8ozzFT4AOPeVIYGVqh8UgDuROHuXIwAevF894e3XZ+RRHry29+N5aU1bwuisVbbm1LtNnMtqIMaJaYUU2WeFeNQDeUMo+cUO26ZE/8xhCtVRgrCvOQLeHiFQjFlL7OCxIT5xchOs6oLgFQCBqb8cGdxN2nALop8lR3aZtrZsyMdUdk8PpSqurW5FVOTkzE5Me5yoCImWFRelQ9jO4WRyXYjT5VFTtCv32n5HxXDH3vVBn7gynRID/Na7Wh//TItTNbXKdnfjpWhLKWQIZW1Fa1WI77/vTunyxWPvXtv2WTEWwYmJh00Tvo9QMT3YzGod7/0qQ9pDDXbJ65JZGsS0D+1TjZV+onqshw1pCPJlDilUYrph5Oxv+6+qn/2rYKUsMlo9Pg72TR6vvzqK97ZcOPmQrTqTXUAI7G4vOZJBdaDGA/BaWXM40G+LlQ4SyBR1+pc303lFRMbQM61MsS1e6bDwZCUEylOyQEJKiFFRRU10yosfhmnGlfJPdey6AwyDyQSdfNMnaUJrorjcilP/QgLoDqb7bjv/PmoNWp2A1DeemR1udCZ/KpxEE/OM2mabUbLVvlQTqJQB/tSF57tVV2Vgwz2o2en4EAk4XfUKC1ErYJQnAxe4mQHgvvp0zNx5cp83NIY95hhMuIt27v3loGJTaxTU1MXGSvRuBDpfR84H3/5sx9z1U0E/sEEZgQ4DGImaSB9BuQPgmZD2i6rp3llP97zYFLkpx3Ckq+ZT8E91V25YywJZdyActvZ3da1I9X/MK5fuRL//t/9+3jl1Sv+igbXzYWlWNS4qLfNzgLFg6EVr0gUJ1uBHpaiICQtvhXzIg0SWEPccVSdUqLgLhVFgGGbUF0gYtyEHZCw6DtSjamGAC/hSVf/OFhmWGlgT7arBKx+dpGud0JpDQ4rPsBTeqSdOzqUP+kODXliaGtjw58nvf/BBxwfNZDpdepAdXhNhZOFsq34qzxccUzWxUZOpjv+IpbddfVD4uew2QZE4LlI0EwdP9LPm0Wk05CDwmT8ozvRsHKx1serLU89+bxV4mNm8q16VeMtAROTDvfdd9/fRyLxWjaGNaX/8nOflqrE511kYCIzM+/bQEBRwMRIYpVfUScwJhrhKvtxYjoeRMdFlgIYDM2CSRdS5VYaQVYxFTN4vV5PDBc+Z+E73/p2vPDsC1k29YY3FpZjZbWrgX6ClziZRaZqdQtmrSRMtjvMKgvuygrmIj3uI2JuVN26Gn2sMRJNNfxEsx6jep4Za8QpqSpnp8Zlb8V4rRFTjYbCNczs7OlrwCxKm3TY1wcQ6SwyD3rv7GioLQua1JQrwYtd0kxAolwjig/AMbygSJnOXDivOrDLvAAqU/AMn+ykS4fiujrBvEN32hWqeJOwvPyiJm2dWdgQttDftySjaWVJWNpd7vhXrSYD3QVOVN67TJWc7sSNmJ2djpdfvhY3b9wpnQTYybdCOr0lYJIo/Vf1en2yTDrQ2/z6Zx+Nh95zxo0NWcx4MJaobaKa+lCOC6uIJnc/4o9FYRXDzzgRMP0yfk6Zp3u5mbBOF3taCZylgOi6iytQ79jqs93r+IW+p596Ona6O2KyWszfXvWWH7b0kJ97XLhQhmd6dxjZkkNMiT9MC4MPw+zM4IkG9cperw1FQ0Aaqw/HVHMkplq1OD05GmcmRuP0eDNOjzXj3FQrzo0LVALYjPT/0xPNmOV7vPIbbzYFpiEBUJcYv1kblnQifQFMF43Kgi4zdoy9oB2woh0o64jimekVDlWSsiH9oBW7yPf3duLUmbmYnJ5WXMtYhRvOOAqr2lP1vPuvYvyq7TAwv8hgKhMP0HHHuM3uNoTFmTDydxg5EANroTeGJoXGtvue7XJ3utT9vgtnpKo/9bZIp3sOJqTSqVOnPseBKGXS4b4LJ+NXf/0jPmnG1R3IfoZtOyYCbnLJXk68bd8EIQY3wh1vDHrF4tZPATuB7za4k5esHo8pTIZSOlJBuVic3e5uxo3LV+Ppbz8ZS4vLkjIjcf2mJJLGSCy6AhbDj3KYqcRkulNMBJDPkJAj4VC9AJbtalSAMyoATIzWY1oAmda4ZFTjmInGcMyN1gScZsw0hiSFBmNaYWcEsvGREzGh58nGoABWi5lRpaF44wo/PTqiuCMx3aprPAcgG9EysDTOEYgZO5WPQzN9DkmRRKiOAId3mwwy1QU6s2OdejEDyd49pObE1FRMTE5KajOBISlGJVVrwOOWgAa0QeUqce0O0vQuIY/R2nGw9duIe9KsD0j+KyBhMhxltAiUr36Ayqom2ZFPhunHdTxbbUfdW15e99kRx8xbIp3uOZg4hbXZbF5ExaNxUHN++VMfjEceOZvEUAXdq6ihTQjs/crrnwFVEdZETWshNmqHCeZwpKBAIjaSwKSVm1WwRFvGcivKjbvCZf5S7dQD7+xsO/6eJNPy7YV48dkX49Klq+7VF9UIC0vrGndkj+4CVYYkGIMUwIwMo7ql9BmVpKjJHfCMi/mnWyNxUkx/ZqIRs6MNgaces5JG4/UhSRw9j9elxkndE3BaUvfG6mJ2Fbo1orQEpIbA0RgZiDEApmtCbhPNYcefVDzyAKyofzWBwhuGVVTGqtt7uwkmjJlPRo+0DSDiwBkmIwAX4y6UJyQXKuVIXeU8fVadTfbq/qatAcof9FZ69CSkRaIqM8+k4WAQifZwe8rIbjeZkr8axG7ZvabfsUL6zv+ceJAH2eAtk+ln/BI2pWs+4szsK/W69OpNv0x5zDAZcU8Xcu8pmJBKU1NTfx+pVE5hPTU7Hp/9jU/442P0LRi+/G3AqLYQolyY3H9FSAhkJxks6Z5P1XMhIITDA0Jy40GX0wVThFJYNyBuugMiJhsAAuE31lfj6qVX46UXeOFsK7Y6OwLSWuwdUDbyJWWwiCQCXIw1eK9GKpsABDPPtCRdRqWOSRU7LZVtVmOf+6bH4oKu+yY19tF456RANC1ATLckkcb1LGCh6rWURl1jk7qAQLp6lCon9U0W8ULU5I60QL2ryb9RG5BEEvAE1Fal8o1IAspLHU7O7mFY0N3WOC87GEkpT5UjtZJ2ECcXjXP85U5JcVD/gNbs7OkYm5gEhwpXdqvogfiiRWk39AlMaZt+e/JUlaWExEDTo7gY7BkbQzvRXm5Dtyt3haAzVRn9gB92RbJEdOxsz4zrpOLUqelYXd2Il1+6YtpUZlJhmNm7Z6+531MwXbx48b8ZGRm5yM5kKoP5jb/+WNx/cTYrL5PEqWp5jOh9d/2ZEKJNepXKV8QEbHJKL1b88Yfw3Ojh5Cw1helig0webiL8UBf0jBRimw2NDGy7WxuxeHs+Xnz+5bh5nS8RHkgqtaPTZRtOkki5+8f5ekijETF3XdKiKekwzZhHIJqR1GH8M9MUSKSWTVk1q8Uk0gTGl0pXV0+JxGpK6hgUujfEuMzKIVDgu5rcWgIe4GAsBOBxA1gwfk3uAGxY8VtMXgh0AAvVUsJRah5SkkmDwdgV87S7nIAkAFF91aFqmmR/0cXbheRI+ryoCGN2enkK0ti4OoWz5xVO4IJeutzfKR1f+mMZwQYgYlWaKXUwSTfcc0yrJ/J0Gg7qZ9z5o614doq6W3oeD0z+rkXlplpgI3yVuv8fN3QUk1Nj8bWvPu33xopRumwz+vK9kk73DEysK42NjXldqWwbOqex0mc+8xGpDbyAJuJCDKialHIYTJ9YMpAJP9xEyioOPtkg+UU/wggwTiv9YQyCARg3HOnI0WoHWxLU0IzJOB2Il/s8MBd3dXtbwQGRN6/diJdfeMUHm7Cze3WjY6Yqebk8AumgwIRK16hAMYa00RhoXAyNdOKaFGhSWiBtYH4G+JETENhhdl2oYwATaUBPDG6ZoGB2rabLa08qA2MuaMjG1ZyBQ7WUJJJKyDFoSJSc7lY1VVakFIDzliFJoW0NvgGTtxwJXHTOO1Ld9qAVlBUNqSULxJ5qV922UX9V16bGcnNnz0at3nC+qVHoD9oQV0QudNIfHhnG5ridnDAESkOc7HQJxyW7CidbFUrPTpSb8ihJVHd7Kb7TEQ1xKGHwyyvTnpCmsLCwIul0NQMcM/dq7HTPwKSx0ufr9XpfKjHG+Euf/VhfKrmOVIyGM32y10nndOMOO0BJiGIJ5ZBc2FNNw/gZu8J42w4Z4OXGkZ9vOcDGHZDt7eWRxayrEBevve1eLGms9Nz3n4+V5VV1BPuxsLhu5su1GE7zoZxiGt0YF8G8DPYnJIGmNbZA6oyKgQEPYx6AVoPJRQMzJ8BRZEs0NXqqcQAMSZOvqhtMyoc3cCkbwEcd5hmg8L4XTE6VDTKlB/CYFEDVIW3SzFlF4uYs49Z2jncA1Z5ovy/CWNORPyoPky/QOWfz9Kz6skDMdDvqIJJpcnoyWqNj3lHOKx7HgUQ6fBsqiYxrNkG2pb2rOxYyTuDdbXByurboz7yhtFW3bEJ4RG56SADKTTfbqrj5wL/0L8YdrO73XzwdX/rjb/st5GOGiYh7sivinoAJqTQ6Ovp7jJOKVDp7bjp+6VMfjLp6bUifhEqmgZQwi0lUETaJyTPEqiYZ+oTRZQJyKVxlJyYLi6aqaOmUZM2UAZvuuENMgYjdAAaSGmpPEvTwYC+6nY7GSS/GpZevBNuCeIlvo91NACkeTOtpXaUIU3uCQYAZlURCCo1XQGoAItlRtQwkJIXS4M6Fuubp62psk4AALFBHnY/8YGLcPVUtsLLQalVP7kikYUk774QAPPJz2QCT6mtgCsyod/lOU35FA1AwbuqKgbYrScWXQXLswJVUzl3q1aSA0veEBOmrjKdOz2ncNKH6U6YRxVcY6E5ME71qRy6eSDA9jhj/WLh0STecKy8b1sisxqkMmU8VQukkr+hS+Ut6lCHdsVKmrIfLVhk/Kk6zVY/19S1/DOCYuWd79ijtj2zUA/4221VY9MRQuQcempNobagOVFBGNYKhffGrKsw9L4LoX4UNCJNhsB7ZCcgzdzajei1KDZC9ovz0K3dm/gDQPgutpdes4nJn7HTt8pW49OoljaEOosfJPpwW6rySsejdnbfyYvaOmTXUO8+06c7kAwBj7COvZHxd3GsCSo5jBCilg+oGc9tfcbjL2/SCeaAhV03jIGagzNdINYUdtEon/3o9RhhPaWzj478oI8xU8RO7HWqon62GVb1RptZZqxprCvwjXuMyYKCQqsXOJTqRjiQYV1c06G7vSDJznp86F0nrhZvzUn87sc9XPDyzR9figidt9OwrG051STDgb/AoTL53VPn34wCsDJd2/Zgx4i56Z5UUziDBKIyDVmzrqPqnIJTHeXKv8nUAXdRX/5XvifjU4x+PsbEWsftGYf1BvR/V3BMwjYyMfA6JVLb2oJJ88MMXTCOkggHFHaKIkBA3GyEJd1R5iF4BB2/f098EURCIjJujO0iVFvHskmUgjveo6QIEB0w4qBxIC95BQgLyNYmrAtPywqrinzCQeCcJDveiqxi4lFMdvtW4UQb8emiI2VHpkEI5JhLTK89cx0mQsH0cFlFBbJfFTHVCACFNH7kMYKifLGWAT+VgOD1J2oyotxqWKjWkIjIJIGBJOnAgCmeMc9IQAGSnN4xpVVF9S1Pjtgn1xIB/oj4Q06OcR8Ei77Cnvn3IpeLAbKxHiSQaW+X4aleAYqDO+Lfb2Y5LL74SK7cX3X5e87FRm6lqRe3O9pKbfvjZofJLZq6A4DERIWjPvJyWwmInGafhwDJyoA3Sn+fkGefBs+jhz6eSDunpeWAAVRSlq6Sfd3I+NTsdH330PXK7w1xEu6rsb9qQ049kmA7XWMlSKRlPuukDp+Lc+ZkkSmWKese/rGjxyzhpkCacvpOASr05iWmiqiGw5w9QcaHzI6Ec3f7E3wMwcqDRDCqFN13V89G7Iplu3bgZi/O3pXqp/OqNewISR2RBeNZeYKZcsEzVDQlUl4RBEWGSwOMe5WsgyE1RXCbv9NYzTERcxj2Ms2BiSyO5s0UHlY5xENIq7QKI1DvGICPNRjRHR6Neb0lSNQ2eVOmq8pEGZUE6AV7i86wyoBIyDhtvMaPINiSpoMobcI1KOvF6vbcgEacaz2GQUNu9fY8b2W1evs6xurQaNy5d9kmxSEF2i5ROTdW06bcRF/xOB6q2VGH1wEXZlY+eiZKdhiw2VRjC0pDULxsL4rq+2J0Hhpsv4qVb8kSaYnPWNjzzcCKaouvHPvF+L+beZX67ur9pk1T8EUytVvttKgnzFvOLv/L+ZCwxMPV15fKvMlAbpk/Gh/nKnZYwOEpjyaTUss2X93yRHt66GEQ7SXq9Q/VAUu184YeHwtNjEYSDHWnOrfZGXL5yNTodOoGIzW7X5yUwTrAhfaXHJAAMVBfTMoWNb01pYR9U10yjuz9VecWbZmLUsrwEEu4jYlpJAsBUbyAVRvyFigbbguosjtY0tpR9tCngSD1rCUDNVgzLPqiwfFVjRICvCVgjcuNdowGld0KAYHbTPTNlMHlgPklVla8uFW9ibCSmxmtxaqIes1K7R+vKX2WEBqhFzGryEqLXs1T37R0OYRGopPIhoeiIONmIt6RXFhcMYIjjTo18C6P7p3ZATfNFR4Y1w1IuM4PLmu2HKQAhdmlDrAqYv2N2G9JxvuRZ4qMSKrLsRb10Q2EnlMPID2e53X/xjKfK7zI/fsmkAf3jnO1QiDI7N+EZPD9Rl+ryawVYqZFMn4iiFocospfMg2L5WyTLHynlMQ5G0fpjIwBD0bkfIidog1Sh/HU+9PpCQHo2IZtsATyvGnDdXliIKwITJ/xsbudZd9khZOMTnawpH+obYyJm4epKi4VTJhVoTn9tQnmaORWbTmRY4aXBVeBilox0BDZm32BeMW6tUY8hSYkBACdgYCcCzA2gUp0DMEgd4jD4l2omcJ1QGMLaT3bicJ44Ew8UwCDRxYRETUBueGdF2dJUi5YupFO2i+qqOhKe3poJh05v2+f18YYu7cZYaf7WLR+7jLrsSQLT6KhN0SIABD8TAjcs2DFqN9OhPLp9Mq6No5XwSsWg4pITQWV3ilV451niViYntYpJ1s5wFZuTjsyDD56Lxx77YD4cGVS9H+k7Tz8SmFDx6GXLWImCP/rxB1RoSQVVHNeUMOkHQY6HLUybbJjuhwKIfG0nrGI4jXwvR2GcDEyPzEn1zcLEabO6v9fvlLgYJwFILnpJmJ7PsNy8AXOs+ygspNOuemTAzHQwmezukzKZ7XsioSXmG+XSmIOxB0ABMECKcZhnvhSc4RCAov8elD/PnpFjFky6PPp8TnfnrOIgYNIFE6aUEd1U1rJT2+qOEvZr9tBMF8zh17WVLirhAOqhL0k8znCgLAIa4AMgqHnTo0MxJak42ayp/Kn2pXqnQsK42ERD1M4h+W9LIgEo1qr2NI6CLpyp3tvaVP6EFf1pPLcPd8pV1Hc6udK9YGRLEUNE16uACdO3KwxpZ9jkB+J6TCkakBpelc2X+Ur3kka521nGktOMoIs0dEGfz/7GL4pWeRDnMfMjqXpQ800bqXi/y3R42dA6Nlb3plZLFoihilE1KuxKVzXsV1T+EMeLr2IgAttL/44TG3AidfYPduUuaQWIuFcXcZlo2FfjEx9G8wtsSC4lu79LeNJTOPWsvKZ98/pNu+/09MxhjVJlsowuhhkahuHyVLcawOtGCmOWqcpnxpWbRwS6WxIqDmnBAF7voTwKB3PBcINMKAAGSRLGOkgQxkqWUjwjoUBrRYdMa0BlQp0t0/VZR1mcli+DTGlKSqWb8lM6rdG61L16TLboCAa9a4MxHF+uZ3ZPEQ0WVDroTP6M3zj8kl0gbdGHE38W5+d9bqDVckulCjBoC/A+7Sea+00A3FR2qJS0T3pheKYOxZjuMg7NH0HlxrNjqR7kg3umjZPqrTDUuUiewjPcC91I0O+bwZN+Js6JOH9+Nj78kYcd/pj5kSYi3jSY+NqfCH6xSBrMzMxYnJ6dErOpwGZGenskSBLFd1UMCVAqazLimXSgrrITF4KLWYp7Fcg/qwBJUJiY8RGqG6bf2yq3nMxI1c09vNLkXDs+HLa6tKKwQ+p1BShPPCQAKECWUWqh/LwmpDS9C5x6KYSscgM83PWMBVPlAR9hJTnflQaNSS/volM/qEHYPvmwpxuqVU7pc54dnQd7CXdiuysJqo6L1wmQFtypu/NUCuRnulJK5UUlkIDM+I1KrZxkg+0E62M5+QCLAmZ2jFMf8iQhS0YqpgSt7gk3HPu8vLwq9fiWOp5t1UugRzKaZhi3bpZBT9j9gW5aCCKYciQpN12U06FEAHcSxPX/ozBpdCd89RNl/Ow66plwALMA6s64aRwGC7Qmg8p88rEPVLY7zNsPJjXS7zIYLRtaYaiLD5yKVlO9ogps8lUFp2fwmpCfk5BcBhp2BXRHxk/hylqGCe3riAJ3EEp2Mx8TELLTmxJSMaTvSzWhkdwW9LwwH7NTB/6EzcZGWwAZ8stw/rCyGiT5kvRPiIEAFwwz7PFRSosci1ji6Jm1JO8BJA/8pNNZdVMngArmvkCe/QaWX6krKKJ81Dnrh1oMkCh7tjospAIFn6Jxp6V4gMt1Ed3pQHD3LKdVNWJIclVxaQN2Q8D0zD6enh6N+2ZaMScpxfR+aQPy8pS+VHZm9CCbJ1/UvrQbdGPXAB8B2N3ejm11SEz6uE4uO2lAPO44VXUU/Urd7jalHatbxlHQ48CzwVGXOyx5cS5Ipn0sL119GlfmKP2K/rLTVophd8xHH31vzM3NVE9plNanKusbNm8aTOoNHofIVAQDcz308JyIRy8DIyKfpHLoRx3ICHpQq1LREpeGM7BgDBPGrgZSqTruDo+/HfQnhndvrkePN9JZRqwEg1Xp06DsEKcgzOYtSSqRFyeZ9na25U8YXWYs1EIisX4mELEWpPiUv0xv90ElN/R7YcTggQa52ErjZT1wO5LEWQ/PYvLAn5gcFW9QYzEDUeBFDYQRuagCqVnCDNcMbk+J96WC0ndayTQ+jFIo5tMxg4PsVmC8pjFSSwBqjcTU2EjMVGtOrovBD9Pnuhf5oN5xvgXjO3eYoh206Wi8tKVO6FA05HtUbLXCJNUyf9eJsuDkOmM7Yvhism1EJSEDDaRIlhLWhuC65KI80i3XtZSj6J4p55Xmh/PB7jD6h3Pxwn1icjQefOhcOlRG7hwL9qZMqcEbNhovXfT6TVXx8YlmnDk7pZ4spZAZky6EdRvsvlRRBS8zdBXJXbFCgH4vDQPC4SIFbgYaz8fSwI1Yvoinq++u9BD/lI+enLdoyWJjbd178Jj56vR6fg2dcHmaqpNwfLbtsKtbePK7SUwn05BIM2/tsWQSuBiw6zkBpAyynWWDSVEMUaeSaWhV0mdnAXcc3MHg7ybPvKkD2538JQupcrh5PGPRqQhIPs/qIYlJAxArL4BLaoCQnD0GA+QqL+dYMBkxWospXQ/NTsao3P1mrUCRoJIkG4ZuqLiMR5Mm1IFZv67otXBLap7KRp1Zg6OdqMIRE1MiKppud18Y7q7nsWdM4YFicgOu3OQNTdNkGPKlQVPRx/A/2fnu9JLfcOM53TCsOb3nkQuW3MfMmx43vSkwMYtHA+1V4xTMox+7GEz9ejZKNRdLi+/Vc1FpGwiI/iCi4ibmNQvxrOuo4ncSvcTGn2caAeMw1dWPS3guhTnuBmMABJiAMyk6W7kjfEt2wmYypMNdZdTdm1HF6XXVifeMAA6TCTBavkhHjz9opiqdqhvcZRBhFZeiZtoqexY7646/JEaZYrakQsoK9OVFPMpcNqGWOmP6q/u6W6EzcEgStlOaNKniAD6ktSc5yEfunNY6MTEe7704HffPjcaZsUY0h0acB8CA2oDJnz+FFkrXB2AKvHwfl4ma9Y316G331NYjCsMeR5VXlUvaZd2hfV7YXezKnu6Y4xMQSft0L3ebY1ZMH1gmuJ7oWCrjeMfSt7/slAeTNMoH8sPQRo+89/6o16tzSSoj/ze1veioRm/ASBX41PGeBcK87wNnDZyUEPqjTqQ+IEY4qrPiwGG25Q3wIBUqJgNgEK1PFPyVl3tAORFrb39H/9llkIDNRizXnUAyI1Z5MmO1uLSUK/uy72zDQLgDchVVjURMemi2ByGN6lK5mISw9JEbiCF5QlraKCzqmRuOqyr7nsYefMUPKcRleklKH3JIpcpFR1SYwoDWBR1JC/FCOvwBWrs7bI7rPLegvOmX2bFxuM/gjN6VOIKTAMQ0uSsH2P0MABlDDcXkaDMeOjelayY36EoNJKq/5wQIXQ45qR7YvbaktBhPbWm8xCd1+DIINKC4OUmiBNzoeedH/qpqv+yljbI+hJWr7FzF4H9kiOz/efFP9QdE2UEUk/mSJnnlHXe0CdKnA0ppbY8qb8zcadGgcSeYFP9NqXpHtXgDRpV/HGYoFT95aswzea4UjGGi4aN/chJLu+KFgNUCjevEgLzq0vVcwuezVSABIdMTFQGG3FEl3Zvr2bsfiCF/L/JWZcIP9cVfH3cLRPAGMOtLgMczYnCmPApQPZWsS/znHrrOPjY9ACRPQLhh1IiUsR8WKZXjDjei7pQ/DzRJoJcGhmkYk1BEq5V0IHQWTJdxBp8Zpaq78uEMCj4w5rFPJYlMAYXhq4AHiucpbWoBs4jBvO7kTbCSODzr8qIvZVddCyNOjTfiwfPT8ciZaamykkjUR7/8ELXUXNITTem9oRXSCXW7vaFxE6/Z7GkMan/qK6BBe+iiB0+y4Oq2y86NX7YjobMOxd7nCxncyrOikhhNlM/2s40H3VMiEv7O9Ch7cctn2sWzw9h1FXPq1FScmpu6J6remwXTHVPizOLBHNRMHa/VvJIyFbJ+i52f/EvFXXnfEzCYJIyeBQTGWslcusNGDl/yTTDBTKmqVXanl+MkVCbspAmw+O4sX9BjirrXO/ZOi5I9atDsbVls1bDJ6p33vMmRWToA5DAKD8hyDUmsUi4ByxJK5SkMBKj6DKJbNmyOp/A/YAxF2XWnmvZz2kc9KszBwq3pq3RQrxKweVQyu7wpF0yfFRjSHTWSuPbKsgIppcks38OnR+OjF2f9ZjAiD4YiKLOEoqLLlsXmH5Mgw9HZ7MXVVy95O5bbSAE8re7OVSVTUOK5lPKDb/NZdhJzeml4xi/9/3TjZY0qKiEJTvlIHDt0piPOpPlf5UVgO5IH8bJDgz65DSrN3/rbvyZNgS7pDvPWg4nxEgUqYIKRPvIRDeJQgWRcFSpIbw/n2CTRMEgV73JAPSEJwtgud+hPsKy545APdy+IKmghPsEgmJnbjeKc7ZY7Idxf99NgQXfl9pLfpJWTdzwwxqDnhiEpK1XylLjsrFcxuWDpxECeaXAxG8xK4w7rThjaxvkrNU+UqBKUDhp5ZwOZuaIKprLC0EOSNACF/Ijn3p06+dIzLwwKDGVjq8sv5iTtne09b8hFVQVAG5IUm3ykWlIXycurEnvbOfs2OAIo6ZWVr8ruMRRbmvQMYDkW7OLcRDwwN+M1NG/qVRgMSx5IKQg9IhrQOVGvXm/Pr2VsbraVh0qlMkFzN7/suahatY9Tgh5Zfwz18V1xSohi0q0y0A1jZuJZN+gNCEiOfPrsayoqvp6raGnkDsiSqXQlL2V4TNL3Ix995IdUPZk3vBuilOZ1G8ZLRX3BzMyMmtHcK6kBIeYAQOJyBQrRkuEgEi+nZQVRwPTTc6oG9LTqYRXXRMOQjy7AZmDhV6WH2oPNUsBEowhKzz1m5sozIXd627Gxuq74gAV3VBcykFFAyiYv+3mBVkxfkwo3LLB5RkzMbYZUgyKtYMiMp0ScEOXUn8oHIAw6hfVUtu6UxY1dGEJhiQcTpKoodq7i4MWEBK/Xs162p15/XWVvr2/G/MJSPPP9V+OFS7fimWcvxytX5uPZV27EpSu34srlGzF/43a01za9wItkNl2UppJz+pTB9dEFYMdbI3FuZiIunJwUUHiNhnJm8Vg6oFWQwElXps4HY03g3VjNnRBEgGa5wK429voPtIHqMnScuDvFNFZvTZE7TcVSigr9oFVVECck4wD44Q5PFA8ZkoPutIfuRHQ9FI6y57PKQRr6M3CrCzX9wx/54dcyqvvrNncoiq/HnD179h+qIJPZ8zNeGo9HP3a/enC2tGcF+OeCU/F0IKhok3cIi1XVds9m42BZYYeqKOt0bHdqJqABAiMqYCFOrpMQNtODKRlTHOzvmplXFhbj2pVrsSKmRC3ifR16/vwkC9PDUsdYW1Gidel4ow3Oc6j5DAfejvWZDLSvumAkUlH9AIZVQJWNO34wrc9oGBpxHvT2XNQFBqaCNKCNyk9ZTQ3ZXV+podu9nheUtzY6cV0AeVlgeenSzbhxcyWu31ryhwNuL68FX3Xf3Oq5Prvs9JZUYgqb9L2orLShHqpbsVMAS2OVA9DyguPLt9fi6tI6/Zi1DMIiYUgHMGVjHUSTFxPlNjk1HqfPno9are6W4SJBwpc8uLKdsKdr8gCdSIbIf0SlQ876Vw78KctsE+wFkIQxnXguwSlgP4wuAGeTcWzkBA8BfuzFkPbt2yvxzHdfrFzSvNHDVqoWff1GPdod46VxDWQ5xotCHyufGkXVMmNzR5KlXWjQpbtuHktBQPlw4eyeROHw6ufjtCqrap7+RWTjjUQ7kpZulLQ5YdShsqGV3QXMWhWVoYDPRg3gA+3FhJ4K911AwV71km5IgFGBgzW1HOoMaBAe0dFQbPdgILZ8V5qSbFXtXMau1DAmTXzkliRPfxcD5VClD1TWvV43ep2upNFGXLl2K+aXVmOdD6h1d6XK9cQMAwLajgHMKxwz05MxMTkebKDlbeFljQtv3ZyPm4rblp29j0gi6EKd81JdVbb68HBMjtXjPaenozVSF21EaxWFMLArZSYcywH7u5x423M5t1XGjfUllZ3X/1Oj8CIuedA5mFYAiatIB5wTCDa69e0VbYvJtqxAI2dAggscizbDnbZKDQGfO9ucm5O4wyg9ykanm495ybzvfRfvyB+jMrwh6fSGJBPjpeHh4b9RGJfM3//+M/HgQ7NZOBnc7eenLC3hsqCoUhUI9JhEgi7y1x17ktz1zQDcSNM/+VdxGNfYV34MxN2TkocDZUoc50VcmHZlcUVq0FW/BAiwWE5SBNk1kPfYQJJM0YBqqz4YE426jx5mzORjttTj0g4GGb2v8keidTR2gflW2t1Y3ezE0nonFmVfWdf4Rfmo9QTm3IC7J+DwYp3LqEhMOqCyePylcClJBS7FY8G2rXR6isv3b1lwHW3WJTFrMca5fHNTMT0xHudmZ+LkzHhMjDYkNUZiYmwsGs2aJRSgZYyIhOPdKXb4Y5KxTUVdMD47Hg7i2asCbYczPJC+MCtS94SXBkgbAFJ3dlNMjI/GSaaVmwLxUDXekD8t7/Z3AyppaOq2p02rNiqmb82ypBf8k3GyPUkxf4RRK6RdVShuyUEY/pMW0QoP6n4sT6dEBranoSNjf+a3vvF9d7jFKB6HVL7uz3e+ITBJ7P2f1cM9WlQ8Fi0/9omLcUqqHoRGGhUiuKD6l4TJStipqoj/HwtbwJK+eMm9CosR6/nCoHNnmnIXQ5ZBcDGZ5glvgzEQpTYt3lqIa1dviJklERAZSopxhMFkgMNkzOAdxqSYBRWPU4Z4VYG9eUSgjrwpSwfMi4Qb7V4sA561tiRHx2DalDv2ja1OtLsK0922Cgazkomn2OkZAboKAIMxEUAPy4wYOXFxLBf18mddpBrWGw1/c4jXzmHs8fExAaflQ1xIk0mSsdHRGJ+YkAo26S8btgQgALWzI0Bt99Qx1Dz2M01UWffSGIHphMqyrnLeWF73ORCUlTMk6DyoM+fpma6iD+mMjTXi9JnZGJ+cEeiGJYCR6jnmA6yAyW1USWbqx08Vdr5+sn+6u/VwqJrcYOTRHWMJJ0Mnip2wdieYfgomUrpuBEzVEM8SrsRJsDqQY2ZEeOB7T79kda8Y0hKYXvchlRU1X5+hMG6ILI3N9FTLDWMCyt0Vw4PC68aAFORb1RMXImxKGn0VC0ZKW8aRH4BlOpt0y2UQKWurXCaK3ORQCHs8LG2A9ODVDL5JywectzgURExKU6K6QUDC2igJOgPGB5zp4OOyRB2YHXq7zsqHN1BXNMC/LaZbE2B4Q5fFWbFRtIZrljIwodeTFL4ntW0HRkVN6+wIWLsGV3klnLdZvfCsevjtXMVDIlAOZpjqkpBjAgUSkneWWG/al3he1phpZW1D9Wr7RCW/k6U0qev+7rbKMBwtgW32zKmYOTVjBuYYNqQjIhb1y+9hqYxIvdNTjfjAmYmYG2/GsDoQtlnRAUAr014kQrLxaR13nKpXd6NtqU+bki7ATbVO9KLHUezkFRMQR1rNz07TfjB5jrOI5/g0BgZHmeNaB7cjk/yQTvBe2p2C3fPnNbvqcjolIFbyqzqBc+dn5XhkFPatU/PK5ENhQDZKfvoz7zMD2Lgmhbm5pyM3GBXDf4iI26BagUpjTGugnVGTyZUADGmDXYFY7yXF0mPxvwTBuJGqxt/b0aCcgfz2drz6yiX1OotWpVAWiMQbpdt6JkUiIHDZPoRk8nnhI8Op1gm87nHFDHwcus24Rc+MQyZazTgzMx1zGrdMS/WZmZB0GG3F6CivpAtclhp5BJi6G5cvx4rO1enzQh5v3rIh1TOR+BFe4XxopAJDjk2pYDcW1uKV+dW43e7EtcW23ZCGy1Irt9oCVbsdI0qAFSPxjqVaozVqyUamADelhJ6UKG3lne/kIkBcUZorPamj6gCYqEEKsrUKgLeUBjsm6gJ5rTboOjbHpGLOzFniuV34r8QNVo2zyIhODx83MnnLz4FkHNa+2d7+4eV/SSfyljNWOStsIiUvpUdYg7Qf5ig87s6fMMqfIpB08qj85UBw2upLf/yEtJcFu1eG88hf9yTEGwLT+fPn/2EWiGLmOeKffCzBWwpHaSFI2rMCGPy9DqMGpGfjcm1lkhBVrCp97E6TMDwXKziWJdNC2slBdhxL2dzbKALM35PkWF9bj5dfejW6W0z9wmRM9R5G1y8FEody6pJbszbkI445ZNKMbkZCNVJakirbGovwOgNHaU1PjsYpgWhW18wk45ampEgtRgVGensAwevhABhQIAl5g5Uy0pOrhpZi7JfjfEGm0WF+BbX6yVl3PYVDui2stOPq/LJn3Ba2duLmejcWBKBFgXthczvau4cxL4nJGtTmRkd5dlV2JhqGYoj1JuXGHrScXcwJCBBKh0DHAF33lOetNaUp9RVpyvtcAH1M9YGBRxstdw5ISVR8Psg8IjrMzJ4FtZ7hNCMrtyJNeFKF5aJLbkeGNgM4liNY00XtIEf+bJIX8qG43WmSN+70OopD3sVQnsIjfZPFsNmSev7d776gThUm65vff71gOl67P9PwMmBl7ZuzZyfNgBTYKhuF1A1Gt9WMTsisGg3I3R0L0WT3+Q8wmMKikqEqcJmIBLD7gRhRaepnCad0aCzuztcpVRfx7M6jmJbNrSKS+kmpTmKqKq6ZmfLowgAubDmlzJuorP3AEEikQ2/yZFKAMcy4mGhmUmMWMdIYjKWisCaEWsoER0fSomegMmOndMVoh2Lq9e5+LLclRTZ6Gl/txoZAwNFa0ImZOejjd7KUZ0eMzSaNvf2BWBNzXxGQbq51YmXnMJbVKdyQbj8vNe/aajueV2/61e+9Gj+4uR7fX9qJVzd03VqL6zc5BOV2rN6e91fUlYFURSYSRA3RIDUKxoJs7B2MkxOteP+ZyZhqcHaEwqr++eJktie0atTrBt3uzkFsbUnF1Vis02lbtSKMlwtsV7uhvupOvAQSjcJ/0nMDmebFGIAqTLZ05mc1GwPIHEVp6SKXCoZ2N0jECvCM3eVR0qYNya6AqLQ5psQnAB9HowO5y7zunRCvG0zqwR6nEMdRfXJ21L2/pQQXP9UmSYGbiOlFPFSbvTghZuNEH5OrIjIVz3EJkqYCn2tYEQobFvIFuFXcfnwWVWkEfIiPv/LhlQsYnNkzppn3dWf/Gck4C+K4PuRJmllqUvJnWQSmHATnbnNm5HzGgiQOC5dsSaLhUIVuL63Fy9cW4nuv3pIKth7zkgxLAkp3Z98TEOtifgXzVDkq2eJ6LzakSrU1/uLgR78MSK8u5mbP34HIsSuG2VEe60qL9aSegNlW/ZtSKXcB7U7PL/NNjI9bSo5JtRwcacWTz16JZ68uxbO3t+KZK8vx6o3lWFzeiA2NGXudTuxsbcV+t+dpbk/cKD/UPN7D4rjlWU4yGuUUo4a/8EFHh7SDbt3trunSk/qMhEay70uN5qx2UUmkgheyDaANxlS1XbROcrqtCi9JXuuBOLoRtGogSyhCOkICx8/S85PPxANwr9sIL/zynssnGHit+pGs6uLTfclDhjI4LuXQdXJm0t9dPm7k/rpfFnzdYLrbMMNz3/kpF8JShTs/F7YiKgWlQri5dytVBDhYoBqVQvVLRqaCQIxQe4BRZMmU8+7YVfr0mJjsOY8ItFcBaUdjJZjBXwWkjARwOOWA1BGgvI8Od1xVBl6aQ7VzOfRMJ0Fc1lmQVmx8pVNgCpvxyjUB6anLt+Kbr9yI795Yih8srMaTVxbjZY1t9sQE28prXwm1O2I6MeGmGHNFPfo6kkvlZtIcNdIv+yltmt/T95LGTItv9roa16H2qbEnJuLBC+fj9OlZH3rCbm3We5ismBSgHjw7HR9++Ey0GQsqfnv7QKrgdlxf2Ihb8ytx8/qtWF9ZtZSic2EWT7pBblUStzEjNyYV1wvU8uFTn9CaSRdUH15Z2VLZeIFxR5Kd1zHYabGzueGJjzRqKdoZ+vFz++qfTd7NK7pwLva73ctzBqI7lh8WTBWvPNhGHF/5nL7ZjjZiKezQN9tW7pUXgQHvxPR41Dgl6phRuNc9CfG6waREP1Uqi6Fn9vHHRyXv34+Hk8UMiWdheq7crXCnG2F8GImfAQvNrDBkonB+yZA4MIHu9D9IPM/6VWlwQaicElbDy+6ZQTW+JR+GNIpe7KQVT4QVP7t3zh3UqD/0iEyX84atJJLAJ36zO8cpXxaDfvvlm/Hs/FrclOp2XQB6QcC6JPXqiqTBV35wKW63t5XSsCSP0hSAeXViV+XoCCic/Y1U9aGO+nlxU+VC8vEKvBzs3xU4uNdUzo1bN6OmsGdOnoopqZv3ndSYTeO1i6en4sz4cHz6sffEb332E/HRR87EqZlmnDw5FjOnJqKlcQ/qK0zDxlqr0rpkEQ1EZS792PlxcaYVA9BUtGViIcemzLAKWFLxVBG/BrLd3Y319XWNRTdjV1LLRDSzFraiTakHJM/25eZxksOoI/EMm7tRIvTDihJYzAuYjP0ahvSqX9r4fxQ6bVXMCkQGkow7+Mqd9mlJKjHWfbPmjYDpDoSOjvL9IBFBpXHRIEBV8ePGlancqUSOsdKtuOcEgEPogTApjjEJNgigonJ3XPwyPj8im4gVkQjDK/XuIRV/jyljv4qNDq8YpKkr0yYp8qdhWfPJRVkDCcLrR88PwOTtsVtXad1a3ZT0WYkbGsccDg6LcTnBlqIcRkMqV7M1KulRj8b4ZJw8d0bShinrfY1F1Ns75IB3gONOIdgXxxoYDOwxlPKs1Yej2WjG1MRYzM2Mq17sjujEdH0gPnjfyfjl95+P9+n+2Z99KH7pI/fHh98zF+dnBZ7xkTg11YyHL5yO83OTce7keJw+NenPqowqLc4pRz026SClkMG4VFVzE7BozSdx9jj+TG4sTrs9RCPUO9xUTJd3TeO2bmdTHRedBgSgOv5XPWOv2t4O2POCBrSB27UCF7+8Zxs4GKaKQxqlnTODDM+VcbHKVoXhv8ej2Eu5qqtvFIhn4vB+013m3ksmZXbxeAHGx+u+W3JQENmpOiQklAsspnCPpobImBk2AZXhYHgmIay2VT/3klUYekUOQbR045lwpKkGphfHGWp4gqKy864PYwIOjwQQqHswaB5UoiqrsISHeN6OglHcEfWSvFVbZriQakg/xhR0HIz3UK2WNzbj8uJKLGksRDpTY2LgqYkYUa8OT7AdaHerHRpxxMSImGJ/R/kMaYzR9c5zZtXKO1nDGgOwRYexF2WGZt7XJ5WSxdHWaDNOSfrwfaaJFp+xGYkzE7V4YKYW56Yb8cjZiZhqDcbMBOegM3ki6SqccMZ4XUpkDemiMlN2jvVC4pXvOlFPdygACSmlMkEOvj9F3Zmj6fECpWjOplfGV4A/6Z9uXt+SZOWFQb8pDI1N56Rpcir/jxjceSqvMiZ1m+rCP9uEdacMY65yNNmdXuXuDpDnOw1OTlv+zlp2uM8dNgmRVhWx5FcMtL9w/5nq6ci81uTba5nXDSZV8I4Ep6dbKmRVeH4qiItYVRDiZY9TFTgD2t1W/esDSHfP6lVExVTBHS5BKfDIxb5yhEj8aDzbFY4G3lHPiVQie9RBJg62dcG8ngXyDJ1KgaQhLRl3BmI2emOmsv0iXUVjekekEtIJQCiL2JAUWetpzKG0piaYLo7Y0ThkZnws7j99Kh5Q7/bBB0/HY++9L6bqJ2JLjDY9Mxpnzp6KcY1tyMNHiCmPbTiWQTXjPIGOMlO+7Aio367CHXi6/syp8Xjo/IxUvImYmZSUaXBuOOmoJirXgVSw7XY7egL7IWMbFXZIdfPePNWWkdCQaFDWzVw32kP+7qxMy2QK6AWgwdgeMyK0nMLvqbwbm5tuJ8IiqTrtrehttkX7rsIk3ZUN3Op4/BGWiwfvMHe+ACiDYe+r4TLmEpXTrSw6wDcGiJz1P40S5HeHIT3/sCu+it7nQbmSEjHy+ciPH/Qo574fN0NDQ/cWTHcbv3YBZxVD4VQ5L6qq58ndEHISgUQLEwFiOpgC7Z1g4ItacywNNyaAIgLPCi8raaafWhYHZ1WFkTEAiaeekY8+A5S+2qCG8/kGDg9oaEimSquGUAMhBV1W/Wds4rMeeK56UCYg9gTmHd/5IsaAv3J+bno0LsxqzDI2HFPNE/Hg6fF4+Nx0fFzjlQ/cNx0XJDk4o64uaYKKiGRgXMap5yNuQKTIoCTTTjVZkrSwNITRkCqK5099TjRjZqzuT3tin+JZgOIznByQubvVic7qanSWV+NgcytGVN6GpBD7Cr2zAtVVNSRdaAVNqaOlMGUxeeSvHwwlOHmDMJMknD0OqSgxZETCWrIrLGtomxsbntTY7m1lW9AT0dBOkoSJnvdizMzOs4SByek81FaqfzJ7plF4JCVZRktfyiO+UHiurER6GsxK1zdiqEMyS1TG7V/K5jvXQTz00Ll+OxQj/3sPppI5htk8F7q4mTiy85g1cOLUL4mRFQMofiJoVX/AZxDqIh7+DHBpLP8qKjgvXdzwzbzzDtA8/U48MRdqIIfuc+4CLwJ6kZLQpZFVpgQcKTD5QD54UMaUkJKXSjcBviugEnxmvBEPzU3Hhy7MxYfuOxXnJ+pxWkzOl9RRv85N1aMl1W6QeEoBtaoxPBBNoUhKoGfRWAzmtQd2FlDPouLxvSg6DSQJ6h/nm7MXj4Vdvp8LiE8wkbLTi71OR+pkL7bFyFsC0fZmJwYlmcZG+MZuI1oKO6L6IFGzt5VsUgV896A/AZTrPxjRUe3AfYRX3sWNABlG5APTKlWGUdmYfGL8SXqMA9vrG7Gj8nCeHh+Qg4Zc2V5ES5pj7MS/40b+Znj/zzjKPfmBqNV1FK9Kj5tRg19ehYcIm90VaWOy/NTb61mFD0qaisjvNQ70J+y9A9Nr6YxN9bZVh5Gm6sVhoaxYPrs6+CmwZ+eEeh+gQh0AE5V1eNPAFSpxU0LJvzSG0yFgRQjHVeOKwehNSBdE5HhK6pJ+qCGclQcTOTkZSyr5JVFlc2PSFystQKQ8qBr+7ABgG83M6Gh+QV3XeQ3oHzwzGednxuKkgMTHoMdqYngxV03p8qlN9rexXsXYBQkxIp2OhVyYz691sNJLvXRBxy4v8zGrJxoBaiTKmKTOBLvEkW4qyyAdgOp5QmkMMJlCHI0PsbeU9/jISIyyJ09lRp0cawpUuur1hoAx5PowO+d665d/6sj0TPvkW9AHUotzsgZSA0YI5/aQA3RmLOd9gKIjnUBXQGaXOjN6+9IMFNp0NsPqT4nnXc84kVYxthNMHpSDVrU7d/z0R4daOYvnFa5KCyfi8UqK6yM/3EjTF/6OgyMX/KJ7ZVw+h6C1icORdaN4vSnzusD0WmZqulnFRmWikFlK32mFfPBFcfORZxVcvZd7MIleSy2c5Z9VopIObMZC//ZrCQqXaRO+uuTPHdABMo+LAJPAw5202utt5Q9oYIoknS8XKgmOC0kzxY6bQSx/Jie8fWZQzCzpMKLyDjKmURjhQ2OswZgdb1kSTEntY08fX+njtNS64tUUhjWpHalxXWa7FJfxEgDzZthKBaUDol6pxmh8gzSrjUga5YemOU1orKRLOZA2Ak9L90ld4wLtqCRdfsyMr6/Xo1FvRqPJ950aBoT3zsGApp/yo+JcohvMBm0NJtWOL7T3djX+FKholVwqYOyUEp4JElTh7iafK+Vj0nuxyVdEdrej091wHaAvcbiTXbZRlbX+FdWNZ/InrMsCP5WfHQV21TXBQmSc7HFk8FIi5auDmRg2AqsdKYQM7Ya9lMH85DD4Kw91OLz0+GbN6wLTaw3AOIuAIvQLpT/GSdbF5WE/rn5F+KeKyII7qozHQnpCYkHpo7TwwxN3AJXExyWllSP2w1vdUBpJ45RMVIx1Ka9DIYlgVvvCHqRT5acGdIrOAyYScBV+UM9MAnhaVZEYv/CKBEBVQNUVKZHlZiKBt085FB8pxLunw5KSBzCkpIfP7VMcDrPkLV5Ut4akjYqd4xLyE7C8Qq+0/EE0hWWsw6ZSgIWkMkBVmAGFG2BHt8qIKlYTWOqSSt7VLanhT3QiieQOg6DOUm8F95XkSxpiSkflXSFKX2TwleMR2am/iGvpj7tozYwgH7iD7lzr7bbC8v6Uxk10fipjRdlMO0vgC23AtPdVtYPzSv/jhnL0F9xpCNX3jo2uGNIX4TKHjO+OQ+6pris+HTe+Brq5w+EUpLLLTXHYpZ8S8o2bNxdLht4TAlB8Fxxb1sP3QiATFTvuIgoGWuBgBpcfDGTmVqPQsAZP1cuke7r5rvRs93MCgLSIB609lc6r6krUC7Vi1vLKBkRz48C0/BTGEkxZkQ6bXvnYF40HYZiq4FKmZiSvU8kPpj+UenOotE/sSc2SP1KIV+SGlNgQeeGPhFTafNOWGULAzRl1SBwfpUW6ctvqbPv9KJ/ww4XkVicCwPgQ2pDAx0IuHzljb6Bn+pSHjx7ThTrJOIf3olp8JE2gYt/dIAdMqp4ilWkFDfzDgSfd+4vZooPHT0rPpzdJbVOWbhvLBaGW9uQZVRgCwZzsLueBcVNnU2Mm1XvXa07ype249FMSlvRHhnjqCMmyagcCuWQqVwmZ7sUcldt2eRHXHWxVJ0CfKdEJcmWdXGC5MYbGOE8qU6VpIytf+zA9KpNh4n4//DmGHP5co8JbMpVGwDBtynMCKjMt6h4Mkgwvj+JfhSmdiuPqbuA4jJ4cR3GJr8Z3O0EWuScJaJCBBJQYkQbLcFku0ofhfVacmIlpcXYPEMZgg2Eog8I6b4jmbCmv1BZJkq7iOLmqrIQhTffK8mAigtNNKYMZWmHYmVDXnRk6wJcskdIVEI0MDpvQqHW5cIi3KQJOzbwAnPebSJdJCiVlyQQwkDi8zsDqPIu+dQNHAANIGiMBHC42yTL1TzheuWAXunthJea6qvyWxBSBfxSjujucAQWNNC5irFcX6FVGM6SMaVAxN4A6IR7gS+6oepsbm9FZaxvojJuyDbMjrcghO/yR98LcppYc6R54NB8VH1lS09ETPCK7wUJ8eMNOdMaEPjK0sF2qfEibi3rkYrXc74gDTcj1IMbGm9YG3oxJKr0ZU5WFIuTuYNt8F5ldVz8TUIWHof0zcGRwJiyX/Lhs3OCEISyXnRwvn/OiYYmTK/MCEI1MQ4rZMRBuT72uP7tJGkrTejWeNBgJH3+BShe97EZ3NySc3FB0CjA5x3/tCGgMzHkRkNk3JlKQDKhYgMjHflEEpQOgYHTuTFt794R84MldSU1eZ+dNWnYQYKARX+fgFNh9pV3qiIqqAkidJE3REGmn+gEaXtLjUzF5bp/ywK2Zn/REzfOmWcojP7OW0oGQlArAwpxIRngqxxHQQHeVlTRPtcbjZGs0Giw6yw0QQlsAn5M5Gk8qf38kTrRgep9XXZDEXHx2xnTVXwG0iaoreSClnJuhqi8/Sxl8dU//yg93/6U/Zc3/+jltGbyoi60ZrsTDlVAOqivhlnFtLx4K25Cq92bMmwYT24mySBRbRPBFWSigfKgDFcFdxPNEAgwtNz05ju1+1qXGMqAUGaY0oAwUbtlzJ6CqXBQmpZMDuEek1ydNx1d+vKrNKwIuB+Edn7gEUDIy2RMTl/Qitnr5/hD2TFoMrsszVwCYpMQcgJU4bE31AF9MSySkT6pfApSkBEBi0ZWxDWzN+ROAiQtwsj+vq/Enb9/udHUJrDtdPWtwv7m2Fu3VJddhn53a7a3Y0UAf1ZWCQDf0JCYXinQCWJQvJQ1lEmAUFoDQo7M2SMwiOaCrjemiKEpjZqIVF89Mx/SoemlJR+Xi9TVox+4SpCRtxdcQkdKohPQUSyvLwYExIkeqj6QNkZRuZpF5cHebyED7Yqedq6DKk1LK0DZydLjK3YHcMeYP11TvHLDyw7UY6nz0S+NEqquKpiv50Dn3jcp379eZjpvNdtklnAVyRVwDKlaKiBMPNERyJ3TDCuFsqsAJuCqcAlmVowPFTfGpaGmEcjk6/2SHua3C6GLgDZPQW25Lf4dpWHMijCcLYHgxOQDnMyosQJdydHk1osMuc3py1JlkJEsp8iQYWUPwA3ZaUO4srzfCKhHWcRjj+IvsYkZeW3Avrl696xcMURUTSAAXSccxXbwndLgj4Io595lqFrh4baLb3hCIup6C3lxvx/bWlmfOkBKAPBlNjC71KqWxJJgKT+OaJqKh24dih+oMEfSH5PMWIKWDQ5n1YnfGRGvIs5VIXjoE0qPKeR652oQH6q30vU1LtOWDCIyXIBoaA2NX6KauMPOCbpQks6mewTzjMYCG39FFnShnRpMbPRRxq0tOLpfDOUh2cJluuiGdVTq5Ec4uCseV4UlIT3bHlHMsiqnKcm9fDizMe7exMz3eMX8zmy7rxr7sSmfaD8eNCtJbmwF1eWzkxlfBIIwSInwyBI0PWdKUdAxCZUCD2p805MU4hPPjeLktG4YSpNSDvMQHBKgwbB9x0grU3Tv0O0cw6Z4bgLopPflzuQ4wsO5WoZT2AJJH6TILxxZ+mJE9fv58p4BE4wCaNUkbxhjk40kMZbq3ywIt50YoHHSUO/4GPufuDXCaakplGp/X5pFi3U7POxF4BcKvQfjaFiAFJApsOqijULncMWWi7jiQUtkuUCRpo1tVF0NQquV2nDk5FR/88Ifj9KlptY/c5MeOc6Qn4EE1JT5qMPTrCPB8L5jXXxTYV1aXvMglr4pB/QgYKW9xK+2KMR9V/tSf8HDK8bJzJwr164fRRVRr8TIKhW8+yBy3GYCii/P6Ec3rBtPdxoV1AShq9Wz6ZOOoWn5WafUvw5oR9cOv7wYI4FI9uNKEkZuZXRGOAOTE7IZJ/wSQJQOggpgyPNNr8xoys2Q+LZVoGdWNZqapwrNu4vR0cW8zu4aaonCE4MopftVND2Z0gCTyYUe94ghhJgz8zhMXbrqIxnoNh0b69QXFQwLUFN5bl1C/lCZlGq6N+MvrgyP1qI+OR2tswmtFY2OTMTo2HpPTMwo45ANUmJbmCC+2IbGdp8dbrwIYLzKyk4IvC/KOkafzJRUsaVXlogaWPYppCnH0jJOYi3W0j3zkI/HX/9bfjve850G3iZldAQATjIzEJx3vhVTi7M5nWxHSDrrwA8jWFtxlViQXjckOXnARZPdN7uRRytW/84/icSMe/+RKZ+1fFa4KQkS50r6EBWZkmmHuNHIjUjJuPivuliTsmzGvC0wq7A+JOdaZsvDZI3BZB+enytIXwty5Ixyy8SMcFYRBiyXjQqAkUrmnyTjpBtG4e1apcqNxU1yjXegZmikczMTXGoiTDIQ7KlsCD2M/XYxtID5BkA49Xsne3veEBAuYElZKW3VhW42jZgPyYwoe8KDOMQXufCi1Avr1boF5cWk1Nju8xCdpJXWvVat5Rs6nwioCd3Za8HrE5MlTMTFzMprjk9EUoBqtcUmTuqggqdeoxbAkX1cA4qPNecqRxlhSGdmBYMmEVBXI9hUGcLHFB6kCF7vT0hMA8MymfkgOypsF111BoOZJlWX4xE6M1kTTg5ydIwz05k3fqqKmHTtPBBu3xzZlAFwKTn75IiXagcIo+VxfVM7kqzQyVz3I3Ta3KfbKEKa6cgKp+GV4F0PWLI2stuif3KiHcyC/ikfsgsjKgDKZ3iHSuor3Gq+uX6nuf6YpObxhw0KkFy7psSC0iJaAgiB6higQ6C7iYHM1FARLUZUwGTzjpUSSHeanQar07aZ7CXfkpnCoSDLiEzHZts8oYOYJyeHGkJ/TUZruqQkLY7GvU5Rgehw678i/q/qx4q+EST7jyKKc861UZcKubvKlDh5vKJxPZGXSQ2URq0r16UW73VPajEXY/TDcn9YuG2rzOOWcuPDuAtJTWXi94eqlhfjaV56Op779bMzfmreUQa1izNWRSsfbu5wjwesQe5JCqHvbitfT5cP3kQyiETTh7rGfCmNJo7wtYWEk5c1MHuoxewhHW424fftm/Ot/9b/GpStXPTEBDVkaYNzEcgHT9Eh9SMTRZUgoz1R6PJc7PqB9rh9CN0kzXyoLmas8tDPpZismaDCmMwQlLA6VO6AEid6ZTix72iPjOljGw+CElMSvpG2/Klw/enXPWWJK88bN6wYTTHPc0JgwGOaobHrWVd0cBwLRbEfFlhEl+/W2yYqWuhZjoCiNQgTeJaKiZYCYYNIFc4gIli2yM4XLzgLOKMAAoKMMKUmWSDlK+cjelXGTgaEw9NbbEkduYLlRTbOe/nDlmU6eFOTt/XZMc7sculBpKDvMtS2VC+b1qa0CDFRob21FB6kCDfWM5OPwlI31rWgvr0d7aS0WrtyKV59/JZ79rkB0fcFnOPChscZoPabnplVojioDMIBqz6rfujoPDn5hPAWQABcdDNuZ6PwYT3H0GVd+FEB0AWWqRzKc5IvKubjRjcW1zXjx8u34+refj8WVddeT+sJs0Jfx6Eit4Y6E+DtKb1P5cvY5NGT3PpHoLkib2E7EobnKc7qloW2Owhw90y4mfrpW6WCOx7Ypfro5rlGbcWEnRyCMr6osFX9hmAw6bvBTfvd2AuJuw7FXOcagXNwppYzLiJ1LQFJl3OObbbnko0akZ0TdOh4/k8jKF7dUySqwHXOvSFSlkb0J7uTL5MGW1CreXgV4+FMm2h26wT80MJKhDNIBlASJSw3zc57e/r7KLmSRbE6mEF9lkL9ntFw3ZrjYssRalFRfHBQUiUAPDoVrNeVlSYYKuRtLa+24emtR981Ybnd9LsSGJNjKeidWBKbV28uxPL8QPQHk9OxkPPjAXNz/wOmYnp2JGV3nzs/FzMkpqX0Nq3xbXdKQWivQbAAo2elIkBbdLhtRU1qxKXaf3QlIMYEfKeXKqVx0Jsx49oTsJ16Zj3/+1Rfj33znUtxabpuGqapn/VGnOVQFFX5AktYqMHRSckuLSxq/MQmxk0kDJgEUO8av5yglBIyluVtRxcAuenpB1vGqO7xTgYC0oK95gauKe9yQTVWlTMvP2Yb29PPRRUDXzA8RqytrvmPI442Y1wWmvb291xwzYWBi+KdPCJc4Gdx27roAkAL7MvOr8L5wI2RVGQz+ZVykf5Y6EK6oUn7WHUlUKoBK4SlPue+rt17WOAVmcsfrcErB+oVApXTKWhAGZum/UnIgxlGFUGOclxiBs75hAfOet6PghhIHmFEZqQcSUQDyS35Iqjz3jvMeGhrnSNtRz90x8/uL6tItGYOhit6UJLqxshErG51Y50U79focsDJ35pTP877v4uk4eWrGb93W6jVJJz7GPRunz87IXpOEQb3aNojaUvOQUFsCE2VgXQs1kEkDpJPLWdUtDwEF6KKOiME7gB2V78nLy/Hcra2YX+u4jmY407vqdPRAR0HZ2UHOViaowrQyX+3otDdS1VU7+jM29GLIeVQzDZxocTcFbSI/2CY7TbW17AUs2SDK2Gpd8snxsY98iJGP1Y07VocniePGScq3Ss97/Ainm3NXXitqhzdrSsnesEG9oGwukGtAobhUPQMGd8xd/hhFNK1kUrplWO5FwliacLe77OZkP6RdTGFyVnFgYAIQh10EnJVn/Zc4ZAYgCMt0LltKVO6yYOuvKehyQyqNPHyS8IpLqmQjHyBNeqnz5/O+IpE/QKIuSCnWtszcqFry5yShugDlQbhSgiE5XJ/P8PTP6FN6nI3OWG6o1Yyx6akYadRidGI0xqbGoz4mlUrxTqhcA6xd1Ydianosz3UYb5lJu4qPsovERMVkJzdSC0ABXAAFkKCDlx34Kd8Tqq9VZwFro6tOYBdVmtNmYXZCDVgawceUVa4et6HWQRxOvvXygtw4RReV1JpHtQ4nqrsJzMgybnPo6h8mn9y7mbZ50TaUNUMchU4j+/HHYyb5Qn/4k1YJWOXv/7hX5bCp7Ovr7Xw+ZlSOe6fmPf300yR2R4LbPdYalL3+DIDKvRgTAXfuvo7cuXKiAkeITgMTtthpbNW2MlTTqoT86FFQT/o7KqRewMgYqy0yzGytr22YsQljwNAweOruSQ/V3JIJBtcFgArhmw1JkpGawxIHtxz4imGqBkEaAWCVQleuc7Eutaey76pM2/LfF2iRaozBqBPgYd9cOYOh1hiMyfFGzIyPxtzMREyONcPvTwkgwy2BR2UCJIeDAmBt0NPm6KS4oTHzTtTsmek4dXpa4MzjjxnLuLNR5ejoGBsxGdPtMCmQ4zh3avQKEAAdFzVMlUcdu7W+E0sb2yqHaFS1gXtx/XIxOsHE4ZqefheNWdRNkJHUgPJj4oPxGtoL7QSFMOgHGKVAO2AlbfOBrvS0wc2zd3Lz7gYsx0wVmyaSIW7m4DKTtspUym+NpvJXwnk/Zpx/FbYt1ZoF9zdjXheYMMrwDjAh5jsdVrVVkHJVhnJzeQYHhqfhZEyg/pXgKaaofHeGqS75c08g8US4BJ1RwU0/Pu9JD8snKZeXlnO8ozTZmWCxXzUpDQjpfCUNoz6S6yB+TVs9M5MC2+TtAMpbN2b6nJ9CAlzAA1A4+oqEoAmq3aaYrCN87ynffRHCOwQUBzWINOjth9Trezp9ZMhv0XKNj9X8chpfK3QHUZXN0l8X8dIByZESb1hq3/h4Mx5++L6Ym5sWDXcEuogxXmkXIL1pU8wMU7veStOTESqr15sEkJIR0oeFZb6CoaKJCVGFVWDRBBhAS96P4nw/2mt9g09xJi29jUr15XxB8gHEllS6l85MHmoj3aiPGw03Upa/fxVE8OKmwAmIbOPqn425Ql6k5yDFzRlg+o4uKznghnfhq2JKPlxXLt8ybTAFjOow7p1kei2zsNBWD4vSosIoUxrCPZiIyz1FOZVQoe4qeFaExslnuyue7b4qUlTPlZPSTHdXUj0VIOWXQXUX07AnbFVSqaOxQ+5VS52deM5bQMTQbJTR6ajRGQrUxNg8c7zxzcWNaEv6IkF8wAZBHROmU1lVBtdb6XB+OIcysteOmbWOGuNAee7CVMrOUFJYis1Fz5ebX+WnMjOtza6JwpDMxDk3yi3GpezuDGRhIoNZQcZ4njRQPF7NYBF4Zno8pqYERtVjXGCaOzcXc2fnYkySb1CdhQEJOJQuhh3U3mGvhJWsJO1h/ODVedF1ryorlc6KAyovJ8jdklXjPm/WVb29s72W5/K1NY5CzWZJgrD4w2a0nTtQqCG76a5bjnPtmW2oP7IteLOhE3GRlSCmuMukC/91kQaP+lf4inbuSzXniUs/pTSO6khx8+btyjEN7pVm9ueapOrrMGKGOxLkQ8GcvQ0zJHi4lDk/VyrvFBBmSgmVgCnuhWB9Nx79XMLJDu3zX0WGdMu8cKeBStwDqxhLK6uOnycAZRUR+06z+tHY2eDpTmrwmE8E0vPqes9nfMPyMKBzrsLxn1zpv+jFmMVjgRdpBTAYR5VJCGbNkNDOzwDIRWIWeFmsBUCMz3ZJVG7Ep0xeb9Ll94iUuyc+kLwAwEWRaiomZnzEehTHJdcaAhTHgknlYj9gTeMydpKPzkz6DqDYcQ4ILZGMGNVH9xMCB9+T4ntT2ZNjdCdbPQNaHgCUF6flpiprTKZxk9Ki/el4AE+n11U++XG0XoeTjFLNs7rrhDN1Rp20YZG8mGxN/ZT+8Z+LmtFKM/jqWwmPpRj8qmfXgZ/zKW6ZoPNTwCIAFm4tZQAZwsjvdQEJ87rBJHPHKjAFWF3tqmyqqLlbxeJOAbiQGro806WwHvOU2skOsIibFcm7L7uJ8KRH2lRaz96Wggfp8oMJ0sOSJcdgUvE2O7HGqwDEM73EKAKD96PJoQDDmz0V33b50fC8om4jR+rC95T4GoSSVn7ZuzKLl5JODCnO8ISCBJq/5zSsZyUBw3G8WJJFkRT6UB4cgzw8zFuwApaYnfeUmmz3HxhySfIQoByPbEs6bm9xcMpu7LRVjrYk3/p2rN5ai8Ubq7G51ovbt1bimj8KveidB9S12Wp61o9Ogbr5U6KSJE2Nxxqjoxp71SyxLW0JQH2os2oyv7EZN5ZWIYhpLS+3DReSiNIxgYGKiYoK0FnXglawJecBunNVWxGe10KoMzsiSIvOIdsg287NCX0pgWhSxjkAjsttSK5VGXikb7SzH+zrC6tfFXG6GbbfWx+7KKv5jDC4YK/8+H5VWZs8Zl73lwPfCJh+KNHVla7+qwKURYY7lYaLqJYrqCvFOH9VZfwDAHkViYU906nC273yq55Jnx4xd3JXYMWdsPLYEkOwrcZ5VO5l8qFII6ZrYeh+nroThlfD0z0ZjHUbxg+uiVox11sUXI9DGqBzdFerOSImGo5RjVv4XhHfrOJ8B77JhIoHGPcPGJRzAD67vKER+9k40HHXU9jtre24dXs9NjY6vlaW1mJ1cTXWde8stw2m3movlm6uCDjL8eLzt+Kb33g+LkklW1/ZjAFJre3NnTiUeEOiMbtnxhLteD1jhKl5VLOapIXABafB5J6WVt1hbkEgvv/KgiUT+/KgF1SQtw12OiJ2QKQfYQ49ocGrLuyGYBJnRCBjFwg70elUh6V+wg9MSJCPx07QUAk7b8pAE7gZyC8z5H+VteJle9hLVz6rDtU94zqo/PQPtZB7ZlTFk4MaD7sfdcGXdIv8MLduLLmzwDgPXaU8r8e8bjDtvcYg7LbGTcldevCVDOwJB5c6AWVzzM8XBEbI4l5dJQ0MFU3JhoogcIo5oFTSBJAAsGxs8uCiV6R32WxvmUBKQUyDRKrC8E8GRgNUNAbJ8owXKpg77CowYGIHuSUXPSciCEA5LB8xy2+91gCVwDQzOxnjkgCtZj1a6qUhLj33/OJK3F5px/xSOzY2BYo1DsBnjBW6DtVzH0ZXUvD27bYk665oLaaVmNqWG1uRtnRtbm7JLbfs1BoDMaGx0fkLs/HgQ2diZmbUZWGD65A6hIbyRxoxs0bNy4lEGNNZ9Uv1EZrzwK6M7bh8cy26AnyhD3TwYrPiQSdURLYz0XZelxPfbap+8krVUm6cRcGeRDbY0h5Q1mkp3752QQR8lAE/1F3439vBlLasecEDtuedf31JbwSlW7EkH+Wj88FkY1Z2QYc8nW8V1f6pabDXscwMY6CZ0vly9fjnmqTwmzAUiEkI68MmAMydkoN6cHlSwkyfl0tf1QuBwL9y8hAGAqDeFZWQaeiUREqTdAjfv+hRUS5IFn82lWqcs6aeXExHRtCb/AjnwboZikLQQ2ocAKNwWR3gq4EM7Okt8VcHogRWva+OhsvyQ3vy4/QeNsGyrjN4grdaT0gCDGuw3wo+4twUY41pDMOiJjOE65td7xy/fGMlVtYFeA3UN9ptlXk39gUsFpr5GNuKQLckVWtpcT26m6hQTJTsR70x4oPlT05PxkMPno2f+/kPxLkLU3KrxfhkU+pdLUYkJfvvTyERqJue2VcHsKgvkpfXzN0eZi4kccTVpY144vkbriB1p5m4M8k0gKhSnQEokg/6lzEUs5dr7U6CSXlAYVQ8tn6pgdUG6gidJgyc7Q2/6DGJqTK4/WgDuSf/0AnD9Aojk52z/1ww2oMyswMDFPLD3fcMlTd3FBV4uOTkyQj5lZAZjP8RN64teJyLIXwfkK/TvG4wMaOhxPuqHhmtrnWVeQIBU7KmUgkemA0CAbbqEnFLIRGyKIQ0juPwX34Oox9/UMkSSj3GcTARzr0U4WkcWZl82Fhve/CPO4ae3Dq8ej/ARB+EX641QWBASUjBgskBgcANDzH1YzcBs3VkkNKSoJRZ0kSihc/KuEdT3uj/SIVmS2qVxk98G5ejuqYltc7PTsR5vlShe4vd3+JF3nkaVl04jIWDVsabTalYg54NY3bu1KmZOHVyOiYmxjTmacT4zHjMSRqdPX/a4KLHrwtgAAcg1TjdVYCmz0jpAnhyLMgMYjIVAKLZj+rYkz76xIvzsbC2KVDIRXWFvhk+JQuGFxyZGi+7Q1DreL1kVZ1DT53B8BAq70isra+K7sxIwpT6l00hw8OA2jJ5ps8TtlNmAR2WdCQBEDs2PxMmQeZWrMJkM6d/MaXcGOJkfeCZzM/BdcGjuPDDzu7+Mi2OgQbiu7dkzEQB71D1YKiN9rYlR5FABoqp41rmHXcA4HAJhuJFneksEiBUNIlg9yoJzDFrFYS0BDDS9hMvp0kd2toihAMhjdCBixSDh0qPmmG4CdLiPk83i/Hyw9AZlvx7UlnWt3KthHgJRpqAj39pzCMg+ZUNSRUkCVPIvCDImIqunQmAUT37C+li+BmBglNhxwQozsJjwXZmTCrb7EycnTsZczNTcd/p2Th/ZjZaCsuO9tpYPcYEpIlTkzFQU7oCapZdZZa0qLearhcAyk6mMIRKC03lZlVLdYNa1MVbiBQCqbeisj9/edEfXmM3u2cOnX4lUdRA7HNUYAGTyRJqf+BOAZrx2n273TUYmACB7nwVA0NeaBtuX6XrHepKnDFUmmw9ssMGR1LKNApvH13UDffq0e1ZLodNQ/3Ng7g6Gf4RM+MqeBr72cn18yywxqkZV9mJPthf77Q4RkV/Q+aHZvR2/JWEAqR0yx6gsldAS3WFKmVh042GpjK66ZnGKpIrdydnIxSCJeCID9OkREMa4IudbwXR6DAOzJKvB5AGC5TE4c44IP09I6VnikH6cjKoIIqJrGujsydVryvW4Yk2FZEVyWXRM4DiLO4u23A0xtmTnZ7fh5pUwDRIdXGqKx+KzuOOh6JRE/M1hrxYyweXUTFHBJZmc1hSRmqTruHWcLQkmWqjeegnoIFGLEjn8ku+tlGr17NspiGXyija+DOakqzQARpQR48/ZUxnpXVlcSOevbRkSXOoMkITJDdAggpltztjssmJcauRaBtMtjCtzzkQbF1ifYw1KGb19jRmohxoCSRT+IPyQv/Mv9C5sujuunExfMAJV8ftP8mOPx1yupXZ1X4QGYd3mpkDObsrhAZ+Ei2xV23P7Oni7RXZ0hBO5XjdQMKQ5hsxd4g81TmuXhOaXSl6lyPJY6mhO8ShliaIY8HUttitH87+FUAcjxQznqfJS5j+Re+rhGAS/XYlQVZWVjxIN5DMDHyTlbdMoRihaMr041TU3Bnh4rnBSc96v+wwP04dqVy317ZCWMmxHMGURm7EVQiJDnaYc/W6uz4CuRStTHD4E5diVD5LMyypwjjEB1aKGfl486Ce2RGBVGQyQ8VWXuzK3otBj3lyfQeGhMac/3Cwt2Op47d05caYha1IaSg5HZw8UWR0p/PCuUiGA771JEZn18Yzr9yORalqzK9gGDOSQubHViF1PiobewdJd3x01Om50xjOj4PxIWvW2ujROVNx0ONO1tvYn0fGWSbajgoODg5bIkB83ymqDeHSOKwMZXBrVM8Z5IgX0gla67/zsQMhZMmL48votQnuGFU44jPYaGv8WtaYstOxZHrdKh7mDYFJvc0dSKUgrDX51QM1GJfddekpr1LhqhY0wtEYKv2OLtJIO2GoLnb9K4km0KowOLsHEVNw/gDjJYhKj8NFjwrDcDkduREe5hNmVPkCr2wI8YslBswsJxFUYRVtZbMXtze2/Jx7BJWnYjGxwF68HaVPPXtitna3I9Wv59fl2QuHNKLwro8SI1+DSuDiQh1UTRRkVz07H1veip29bfX2vdjp5ecycd8HQLLnqbJ0QNXEjfJlIZeZNqShioWe7/iHAkzmnm6e3FHJ+bwpkoOOjC8bfunJy97BUYyZWwbJBh3ZGYJEdB273Zho8WVBNjtzKpEAI3fOG4RoqLVIJ1IwpZWHNQJ+cuRCr1cUt4Wnw6vQsLVEo9wF+Ep6lXT4EdnteJcx39FQCnPkz/0oLM7pV3in8lOy2BZvr3ryyk4upMO/7pk8DGzzus1rbXjd3OTdGTUEhXXbHjG67wrDPUGgHlIuCpbPdjvuD9OViqab3dWoRS20CuOMSERhpO7g1xWYet0dMasaXd4siML8nNSDGoJBp8+UTUPbaCSYjHj0tN4vp55VOTk+kop3kK7OL8fmrlwVcV+9Ll/94xMzOwIMC7ld3XlDt6cBOeMo1pfytQ6YCElArTNf7J6JEmvTKw6cQKUBbAfOnzEHcfZV9t3tXuyKgXd0+aU+lcWbSJWfpT4Jqhc18+leq+Xxvqi60MoTN+rsuHMo5w4nGCk+p9cy8fC1527Eq6obecLYSRdRRnGtoqoOpDUyJLDq2lEZYJqpyXGFTRpRDiQyu9MpN9uZkIC0JWXJtZuUZMpEZaYFsEIT0UZ5yVu2CkjkQNUIKz8lSWj5J1iSPzBH4Cn3BGjxT/dyFYONKzt1GaX/4otX7kgDvnsjkw8Y6PKGjDK8A0ydDqemqoFVEApXAICBmAUcvsT4lrYiEI11PCzGlSTOMXc/U2kxX96P0iMC4diP197Y9EyMCS43ztxWIM/mMY6ikTwIVwHMf2pYzmNAOsCL9MCUaWiQVwoUTmHkYh5ljDG/shU3lzvB5CWSjlS4sHv7kOLy6gLjJ85l4BUF3D2trx/MSoFVG6rlMqK65fFcop8kTa7hpFqLGslWJI7P6una6wpUAhYD+xwDwuzIVBoRQCpd0QcA8EX4BAcqIYDMU4tMV5WRQ1go78rGdjz9wg13FsQrzECHQVmRmrgDRBahsZM3HyGYnJyo6uSgPiGJ/L0vTyltC/wGu+w0VTJuSik9ZST+04ymkYw6FdKwn+pHOZgLUant7zbpg8UxdKPdMn3GWRjCHL9n+LxXsRRWdj3YT9fVSzcrH9RydURyeyOTD5g3DCYV8A7R15aasLEhNcTEosL0ICofhFSBcKVgWbEECu6uGITIuuSzGIgHnlMSZYpE0WOVun6VH07Y2QW9udFWZRRW5YD5WeuAKUkHFcblqhJySfSP9SFmrxRQSWeaSCLUGtKikSg2QEOVe3V+NTZ7qpHcSQfVkEYBxHvq5QERYxCfAKsxXE/PnARLnT2+ITH+lBcAZrGSIjGJwW4In6cn4HuvnSc2cNuOXkeSSdJuT/6oeTSax2NSIZEMGFQz4E36MINqaDWNC0AdCLCHlTSjU2Od7MbiphdrGd9gSCvT5pJkJQ89+I1l3FRoqs5ucVS5ifFxSznWsKABEzBJHG7Kp6ozJcwzzUVj1Z22cBjdXH6FAWiM4w5OqKy6AzpaOFuZamX7FONs/CgfuRf+Ml9U4YqdJ/77Xv0jNK5cHdHgO99+1i6kY2m6v/8FO7wB84bBtLe390OZ3LjB4i0Fh4AqKDWtiGkVTW4wFH7uHXVPInBLYrgnRn2pwmFs1wXn+yZnny2nH7S0qiSqcMRUt9MxbejtywIlPaqJSSPK7k/yy92bWZmaFRMxriJeGbwOKKzXf6rpZ+cpKnEtrW955guJRNqoIaSX5ReoVIdtMe2W1EomLnpiYj6zyW5s14kklZAPUyGe6uDz0AWadQGIXdiEZ6yjAqo8qFjso0sVlFlEdnQgEcqMJHv8BjSY99vAqEjKgx7a9ISBKZuIh4T0hIPcd0XDTQ562ZQ0VxuxBmW6qDxsTcp65Q4P8oa5WGPiXSwAQdq8RDc5MeG6qFjee8gmVwNSCZm5dXl9S8/UlUMpbWhDHKow1uwIQSObujR28o9C2BCcdudX0k4+0UVH6Huqx27z45d+0KTwFmkm9TPuU08+p84vy2YeUAUU9g2NlzDQ7w2ZuxdvMfM3870WejwYN6UK9OA5CWNS9O/lSrAYiPLx3XHTjzRhBE50BT6oGPgLRc4LBkEidtRz+2NheiZOvcbO6DKTdKjePg8QGZb6xqwXwFEWZmzGKITB0O+SB7NsLHS60aoyw2xIp8sLq3FTkrinvHpWK5FhArSSQP5t76knZ6q8xxiF+qEWkq4CUTfFwbApl5337NfbVWTJKqte9ONIVc4Sr9frKm9NYMlTgPyZGDEMQPIX0+WmwosZk+ExSABOVeWNV+zMwAFS6MI4i/PMO1LL25tSHSmLCCEYKn0kWgIDZk/1V6MYXTAe7cEGWWhBWkgrVLmpifGkgNLxjneVg6lzRYt9qaWGqBJlAsMHhZKWM3FSIolcTGMnIYOfc9RzdSked4xIlG6kZJCSIp2m7sfCESLv+c+1sB9Xtr/DyPL1rzxFKBvanI5S1xsaL2HeMJgwyvAO1MIUt+f5nqmq5h5RRJPdwFKBDS7sAMCMxZigamAu2fFHVSmAcL0rAvDsepOO05V7KtMef3m3L4CRtCEMYyEa08xQNRzqlyUWDKNnmM+vQkhdoSEAJkdxkS8My+sbpAHgKAqSAX5d2ujE9y/fjg2pcbxNC6iEHTMKJxQBoB05MMAXGdTMNI4YTeEAC52DN+mqztAJPjpxqLx0MUBgkoSDTRq1hhdIE0CujJkZgA0xuTKk8qj81BHWQ5LlyUMCTzcPpyxfb6f8vP3rcZ164LX2lqfy2XDLrCDp+1UVaKtiME7EjXESnY+ZUM85lZ3jRIjY6WxGs55nQKCW5thUoHQdDCPzg9tWdjxpfzO+HtNVebohcfFjloPLD/mc4TIY4QEh7lYTTePUQjDJI1VcGfOPTHaOeiZ/wupvQ7R4/vmjoRE0Jq03Ol7CvCkwydyBWs6DWF/dzoKqwBSdhqO39uKq7jBUqV+CKHtoCOKpXgNKj1zy8iydCG8KAh7HhbGxJ8igDR5dxhRiHC7CWyXSnUYFGLAbYMrZJBHexOWqxi5iGGbI2PnsPBTXLwqq5co0Me3O2hMIW1rbiluLaz5br6t0e0rPr6vr8pqTys4dieBXOJQv6pXPFVfa0IbcTwwkU0AP1CvWXkY4EllgskR2HZhqZpvQiN9Potdn4yqVd+elcKhPHO7PYY/QlUkG79pWPuo+DFBAxcwjh1dy/Bg0RP2kXahnSodkzrL9pkxwMD5iIqfQ3Kq0/Pys39joqO8uizqUDEPnkjzB4gOdJB0Z5UM9P1o49n/n5+1dOJOu3fWgO1Z3zhm48scDoNKmykE0w7+E4U557KYf8Z1SJlzZI27euG2tBuMONsH0hsdLmDcFpr3X2EH+ve8tmGG8tQgHlZXGtFRSg7mn4M/uAErEpzEdOAFikFF5h4MAMBrrIxa7uueYip9iKgwSYD/a7U03ngmmBmGhk3j0RPwwrIkMiVkZAyRhCZrqjFUa2WHaYa8L8W4OwFK59CtTtB5XyBtM0ruvb/CKN+Mcxkoqyz4MKuCqXnIWqFANRS+lwbWvPEiKE4ugFcCmjG505elvG8EgiAZJVz5yVm/WfTE76bd+JZGIg1TzmQ6SCD5nXFKBZ7WN0oIx2OiadTX9dN/a3nHZBiTtGCv59RIVQ8npyskX8xphqCTl1Y83aGE0/akMSHJeCuw6fSZJOFSzKYlJW8OM0IjX5wGNJxyoDwBSPLeH6uuMZbjBG5ZWBDCgsgPM3KGH3B2QwnFlmTGMhbL8xEu3DFOF00V5eDY/kY/5R20i1Z/DPTkfA0Mdq/Z4w+MlzJsC02uNm1D1bt3aUH3prWRUF1QwCGcA6LIoNuFUnQI8XZYYGKghP5MQwvFHWMet0tBFL+twugwy+QFYCEXPysCZSZCcpBKR5cYAE0L1e1RTnrB8OIyjquQnoDUbNflLSkkCjEkSqAJVjwmDCahyYQMrVVvd3PI2Gs4QZ80GVU7FEMMKvCoTVy7qouYhkQBXdcYECajeTIAwvkuJY/1KTKVLdyYXfP64mLUwGcQFMIAHEDHTx5cxANUBYy9oQf1cdYFT5aZc7J+j40Fas8CLnzsk/dgJYmpAfoV1Bwg95AC9oHu2Bc2JxMm1OwOOkMqD48x82qzyYHsTgemErCXwI7LLpXwFgLLFKa9sC1kJ4jpSGG60qY3qb4eSlg1pZX3z4rmy64exfz9OcUv3zmY3Lr1yo/LLWVDqJp56w+MlzJsCU2V+v7rbQOT5W5smEipGf6s9BZefgVRVlMayyVo5LlcSAfe8oCMD9YqKCgPBAQ1xIDSSQNJK6o0ZXmEaUkmakjD08jh4pkh2rweJ4VHlsgcCVCqfwrADm7CUHQlAWv6G7IjypoxOCCvMgeolRtdFQ28ITJyHx/T7jsrS08XZD6h8jI283qQyp2oHmHQxrkKKVPX1If8qN69LIEGYFWOngU9lhZ5KzyGVt0+PRVUTiFiD4jMzTDb4FXmkEhJfRNfN+Sq60pOKKbBBIQBClUgPmrcEArupHHRU7uHFFjwTUMmYfkg3j0nlRvsRFynF2GhQ+bFHr+w4YUKE2VMOvKSh6DgJb2NwkZ9+FCQzkB3pJStlU1jnD3sq/YyrgAYdNgDOsx8rwKnc4hU72cs1zLvyKRd+TkXWdanrL794jSfXG81EeX3hzYyXMG8aTHejl3KurWoALL3GBYcgFdF5pomwl+eMc+SP05FfPttW+blZHQYGUTwu22ksBlmZR7PRUKWSOYgLMFLVYYatmxJAbvgxJiBPOlhW+lEZyrQzB86Pter9SQnGTsQhbXZIDEnsYadhYFQOcGEbEa+ro8apJs6XOKVeeZqRGFPyracie5EX5rXkSYAn4yke0k2gQfL0JAF7m5s+KZUFXN4mzsMet2ILN9a3ALHogESDEoyHAC0SifUrel3qqxxUFuiVHZ36vZSSMoDKYFIadDiMJR1PksZ10IU7EpRxbk6hq3NRHD7ZyRf3Bjn7gX13Sm9nm69JsA4l+ikcbWDaqhSM4wiUGgKG9lXZTSvajsshHQZegl0PD9i1DuUZI2XcHNfK36qIOcV1yzhHRlQ1n5A4Lffs916J9fVN+1FPjDqwN6XiYd40mF5L1VtZ6cbGWp7bZoZQobkwVCQZi8ttWV08F6nlerq+mEwDN91NZN1FJZiBnhKVBvWGTa4QjsNJUM8Io9AGBznTXjRId1t6vtJg7QNGh4BW3RQPELH1iOnmRr1mZmGKnd3cHjNhxBFIOnri7JHzwpuTWvmCXgcpxUyamLnUnaZn/xGzfXxBwmqcGIBvQXV5y1ZhuwICm0WJoiBWW3lXrLclVY6tUh3euOW19k1dbUslzibnTV7e1N3bUX2Jg4RkjYtpd1/bpgOdhdd89KMj32cmRGWQ0JJES+biJxy5A2FNDvUPmlKPBFp+2hRm3fP4lXTlfyLPf2CZgc4NWtM+uzvd2BOgCJ+UoN60BxQhvWwXGyoOXbDqohyihO0O70QyFcqdaclqZsk0isrnTkxxqTe2YtgkUkVSJ7IbX/3Kkw6PQSqhCTz55JNvavIB86bBVJk7VD1m9W5K1aOCMD+qHT0aV9oLg2UFXC9dgAr3tGeYwozuqZE8ujuALhoi6ZeSKWekmIET8wMmJ0RY/ckvdXfGdZIcIhhTzqiiVj2VeU4Ba9zEVLGYhUNOUB1glGZDvaxalnbAjXSyN1bPjRSTQza8GExMfFRftgdlwwJCelOs6c4sn8AjcHUEmI3t/dgQ43NEWE/1aUvF2xIIOt0drwdtCER85Gx5pR23b6/GqtST9fWu0huIkQGNqUgfCSNk5C4KNs3SyeyILGyP4g1c3pIVmGBY6KXC7CqSN+mqnIw1qQfzL3ykjUMo6WCgJfRj8gbJAliZUKAzYABvMMmdLzByJx86JauYrHF1WdBPmtBpuU1lh/FLJwpNFVt3LiQEDuSdhE2QZBiLnGPmKExx51kXiTpsdVX+pKUax9Wrt+LZH7xqN2jCxInK9aaBhPmRwPRaqh7jJhgck0Tr10OmAIUGRGpkuDT4JXEzDoyYPU3SIxvV6pbDo77B4PlEL8oLeN6x7DhFDRNR9QizdCTFOHCeiYbUszMfwM8X0f1KhhhhREzEzBZl9Hl2g8lsbiP9UD2AB0yc591xzxkvsvaEiNJ0hyIGZ4aOhs3SqHdX/T02UhqMnThnYlVqYlud0YauTQGBaXeOV96S2siOivXNXqystaWqAtgTPlwS0DPGI0++aIG6x0m7293chqTieUqdvXrlTAiregBKdU+poLL6l7TMtSvUXoAnGsiNtbaiElMv6pkdBXGzfl6zY+JHdKLOCuzv8HY31gQq9ulB6yMAeSJJ9+QRyoGkybaCRklp3I+ebRy+uii7nAtYqQMGShfWJpz+2TXDZ7n//R/9iZwzBlIJ86OoeJjM8U2a11L11ta3Y2mJXpOnZK68kljl2WOdPmFU0codYu9Z3ZE7DAkJ5IHANnAU5wRgRaroIhJ71HitwdtdFI8e2gN+N7j8xRSsQ7Chc0M9POU6kpKZr/6rJ0Y9IW+peGJCdgyMa9zU4hP+YjyrOgoJrgwulQrGKy/9ASxcyy5tz+hSbrcnmSgNRXDv6zLlaT+8vsD2IwOK8RfSSqorbkxnc3V1kQJ1BESesFCe0BC1jtfHmWhgZpHPu5Telp0UqLNJY6WgAjLFrlIa1HQwGGgNxCyhdLFvkGfXWPHIB6mUIFAbyI+xJ2qgOy3VieOfkWyE56MJewJ0d3PN0olk6ECIr8C6qI3Sp5MxqB2k+l9dlBfaqZlzwViPunB2XfRHOWgHc4jKZYOXJygyjmdjHJI7X+pYiye//bzt5I00pfP5UVQ8zI8EJowK8w8qqw0q13MvrLhhqbAZ2r1RAQ2141Id7Zf+NFYyuHyrcOmmePoZUFWYQlGUL7bM0HPlgueQxitSb8RcTNHmToNUzYiH+rOxwU4Nxkkcv8V4gvSlpiB9AIOYiLioRkgpYTRanLeg8np8pLL6zD3+KAZqpNzx44XDphgKUDGyp14mMHVwQ3NXWHpx5U/avHULiKkSi7wJLI291KvzMTOm0unoQW2j3lC5JXkROUoHAOUHp6VOqc6e1lWZYXLegm1IetHrUlekJHXFsLM7ZxTpDJAqgIFWUSF0ofayNZGy59oTdGQig8VN1VfByAPw5E4RygPQawo/KPUyX5LcYv/f2qok5ZboxCZYaAU5jrd1PhM/nwufAJAjU/gm3aq4/RA82KF/VzYy1EB1zwcb8v3OE8/G+rF3lyi3eOFHAhKG3H4k853vfOdLqugd0mlpqSP9vlMRoKhzeSVwuFL6JGGzkhkeeiSQuBd1CQKZ8WnYyh+ADbJTQczi2SGR0Lu2lb7XPCz9Ml1Fg7/Vc/PiHLo+YwAG+UxeSLVTOmCAMRdSxeMMudEbeyJiRCAgBxFfPKx7MhFqDW2FFGBdiLsP6FfcMp3MyJceOMcBVFCFkRsTGQaUxnBM5/uLgioXgGZYw2wHEyK4cVgJYw7SY5zDZ2I2qxlEpuXpAAA26irrZqz7cK4fO8KZmfREi9KFbowb2fLU0ViN/polAO5ITcDALJ6zV91UYoM/1T+VRxeAAGSEoY50BrRtvT7k/Y8cL91ub8Xq6mb0OlJhb12Nw93cakRIOgO6wiNNhbaET/QgmiSgshOE3n2jwMyFEs4SzTZ+apkTuSsk6at/kNgoqi4nLZVa5frWn3zf7Y4BSHuin8wd4/83Y35kMFXmrjWnw7h+ve0BOYyckwRH0ifveZnRj12EK1eGEfFQ60QNQMTaDFPMBorsZdFzX4CA0fL7SABJ4ap83ZOLnqzkQ0QWWv26tcS/spAb6dM7J8MZsIo3MTYmBtWgWm6Mx9xsBk82pHgvL+VvaSA7PToTEw01EvmV+sOWhJWX8yLfVJYUQeXzlLPyh0lZ9OR4Ye8LVDirrUqDXegswCKFmKBApbM6C6MoLicaNTgSrCk1UHc+P0M5mcpGQlFyxjPkze4Ejx/Jl4KpnNyR7lZW9acqKe8dLydYCgns8DaMnJ2P1EjVE7ABBr4dxd5BgN1e76hTXYuVlbXgu7q7VvVEQSVAfJOh6mApO5c7S7CCK5W6yxAaehkvOFA5nqug/Y6TdJRHdr7y0IU75sUXr8YrL1+3HUN5NzY2LiMUKqc3bbJOP6IR4/3QRMSixk1IiRwbUdG8CmhKuPJcgJXuR24Axnalkz0W5HSL+p7HSzEIZzAvZhMIUItgMnoc3NnLphRsh/jrUvVQkTwRQQOIDHvqpen5WXyEOXakOjVqGuCLCZmrZstRbUgMq05QrEMJ+gDIsZSArf+obXmASkjlQ+IMCWQKTacgaUlc+mX4t/S61IsOgIG8x2wmFBKYfiQnKdigyqvw7ALnNY88s0/BdA0rH6QCJ8ty3NcQEknlUI11FzhldwcherhjE8cyNmM2EbjV6JCoB3VQWFQ61DePgVwXJhxypo4SA3h3FopHZ8YsKp0P60yZFztO9sWknViYX42t9mZ02qsCSo7lYPJsb3iC9s22QQuRj0qhNlY4u1UX6cvi+lrKA0ziKQ4TTrK6bLhh5OR4xy/MN776tI84wAAk2lBluWOo8mbNPQFTtWJ8h87Zbu/G1eubFbGOpNOdFayIaP+cePD6UfUMwfWQ5KWx1YP742BicA53HBqAfSWqR+qQXw2IuoNEUnzdyRtiwbNM45IWJOUjXYvSmTmh1UysfPg4maWOwgIcxh+MucZHx5SOel0N2qdG+Uq60nOZk5XJHyJy9+BaxpMhElENSawxSYvxZk3AEuPBBMovDtmpLaZURAOLyNRZ+aCiUu9CK79/JDtj0LxSfSVHGLfJR9NQ6QQkAMW5ecO6A3A+TUNHgiT38oKypy7+TKdoRXkpax31VLT18gBMLIoj5dhFAlD4eFu2TUqUukAFmKBXtmF1UpFUPHeAKh/tsCUVb12A4tOWa8uL0d1c7y8fAF0GMwBPRTIoSloUtKj00ID03IG61oguI8V+qpGeeM54XMTLGV0/GaDYONjz6SdflF3pqG6NRsNvHPyoEw/F3BMwVeaHdM5Ll9oe6Gals5IGiEjiuvqC6WEc2eXlNRBILSkxJKlDA/O5klazFeNjE9ESc7PLAZUDlWBDoOhp7ODpXhIRzXNMltLDAJE7XgaW7uyNW+YTk/vmYgFH4cmfsojpeBGOUvCKuJlKvS9fD2fPH8dzMWDHwHY0Mr07F4bGI8+GGJStOkgzAIiaOMpBkRp7SbuPATe4pJQKxOXz+pQE9fBMoQoAs3uzqAmjdOUseIgujKOYAOC4MNbIJEXIi3PsxNRmPdWVKXEDVECgfqkq5uSDP38jSYcEAlAs6gJItmZx1gPjN6pEDVHbKNe+VD6XVXHocAgg55RUkkplQyznqnPK6wpjJmZQ1UabqyvRWVt2GkgtL7SrrRnXeOwp4OfHEQqIKiCJBt4AWy7AY5pgzzazoayy80TH68k83O2P5D+Mf/2//cf+oSmemFG79nq937HDPTD3DEyvNRGx1dmNS1c2rL5gst4QqFzZY1p6Vf7saEbSNBrNaLVGo9Ec031cDd00uE5ooAlhNtvsttjwTgDUInoZ1BHzuTNSQ/EsgiknO1k94EkPG4rPjoUR5cVuBxiGBc8DAEYw/duUeoKEmBgf82CcHg5wjQgcMKlSJSDt6GlwQCIeF1GzB0dlpNdviPFaujPTx8GTdQGyqTQYY+WRYgAqz2+wuiXm9IGRMFSVFvhCdeP01oZAhKSkHKqexiqSSHKjzEhgJlFgbNQ19kgCWs68Y/YSyeZjycTMPssP0CmtmoBERajXGN/OVRpWFUUrpuFJm6UIgMwEBRMsubDLzGFKqjw6+US02XzbRR3d94cJOCekvboR7eUlz/QNDqJesYzBjKTAhdbgToSaVp1i5ihgJA2sGvqSu+IBEC7zEIDDT3cFtbEbLQQN5Xb58s346pdzxwP5VDN490wqYe4ZmDASnXfonvRa8/Od6HQR7SKJKkV9s/IQjbrTuzGJgJrCmdmjvhqNlhpLvQezWOop2fMFW8EM7c1uvimqhj95cibuu/++GB8fd+O7A1PeEI0BNZMPqCfODEqL6+llmRG7vbwupSH3oHmrj64yeziK/q+wm1ub8h8WCJoGqsdO6tVIn3TJy/+UsTCQ0oVmFBMfqqycX94UAAwmJJuYcEISaqw5HKNiYMZVSC7AQrxBMY9KrDt2yqo8lCiv0fPZTRgYO9ucsI/ongdYMokhaTXCy3qov1mG/CKFpNFOHt/MxWwmkxhI7PIqPzRgOpsxH+tqDQGU9iPN0dGWt0gBHHbV48cMJ6oEWgAdFgf2q4TqoJiu37GKjHTggwM8d7d2or10O7bbfIBZAKzxxZBR2WsCGLOwCnyIeqrxrQUx/AIc4BXAZGZxvbCkf0X7ClR2wxeP6sQnAEi7fvVLT/rQHQzt2VR7ttvtezJWKgZZfc/MrVu3Lp85c+Zxgepi5eSK0dATk5wW5JrLDQDB6FJ5VLERGECqnAewema7CpsrcfcEg4ElHR3VQ6zGOABiTEyOxwQfT/aMjFRKFjbF4IwtcvwCcZFQDKpTlUQOMA6hsek56WE55rfbY8zETBocJLbgrjKiCsEsHmSrBx1QIiNypxdirYgzwokHGJCEMB9RGW94mlkIQ4oAKmbKkI4M3JEcOdkhRtbFrgukhN0Apdxg7JrEV11uSCF2YiDVAA+HVTLxgkSCLiNibmbTWKTlxCMkPutJewIS6pQefS76BlPVm9uxonEjbwrzhUOOKetsM8bpxemZiTg1NWYJBAigAfvYeIGOcSqSeZTZQpUNqQIIUTc5D7011jS9FpfWDFZPGgls0MBHg0k9qzcb0RifFv1zmn1oCCnFrCe8Qf2lagoAPNF+Ipf5hMZLt2JEJJXNruqADDbZuam2GcRmwJ+K+Rf/7N9Ki9FwQPWFdxgTf/3rX/90FeiemHsKJszZs2c5Qvlz+SS1QQ3J51GmBCaw4DGBiABoUmXgXG4Nmt1QCR50ctQvpNWQx0wcTp8LljzXpdI1aVCv5xCfxVqpMAIT+9GY/rYaKbKmkb5Pryw37FasRHWe2LnAuCNBKMZT23CgCjN6HrwLcKQHmPxah+J5YK48c/aOKWIBSOmw6EtjoVh6pqsCS+4oYOCeql6qSJmHgjs91pk4ADNVtFS9PBbi8tkVAhx2SQ3i+wPTpCVa8HFoaAAj5RKBLsYkAglSNlVYqVq9PYPJgOruWiqzXsUX4RdX2jEump4/PROTYy0vQaxL+sPoW6jSShsaMPU+LklF5wRdpqZallaTUxPeunR7aSWWltdMX7ZbcSQY0hVpxhHOUkSjqbHvSHPSKhsmm6XqYFUm+CKPtgYwUq8dQLBROpQDANnF8eSmfhO+8hIIPiDQITAn4l//wRfj6SdzxwMd4/T0dCwvL3/h5s2bf2jHe2TI/Z6a1xo7tTd349b8FvVyZQwamFG9kGjgakMIL04yMByuy0GsKoIqQvjN00GBZkQSSteQgHZCQIOoJ6R7D480pOePRYND4+mllXYuMsLMSkNURw2AccnPag3SwV3JoWcBKQPSCgnFTmx2YHM0GIfuM6XNJlmYlx3lHP/rgbvysJ4uw5iKMRvAoGHR1bELXlSbkuq/xkXKqaG8x9Sbo+JNqTefGqP8bBPKsRCg426pZAmUvT9My+xdoyUAtVo+sJ89d4yJ/Jq67n7/SSCySicm5I6UYGqd9SretN3y4F+9P0UX3VfWBRoV7/zp6ZiZGBXNBmJVkt69vownkWTPKXE0B2i1F6MtlUVlQkKyVxB3jinzJlv1/EwU8L2qDz/60Tj/yPuiOTkdQ/XRWJq/GTu9TeUz7B3vTEhAbxa1oRhDKA6jGBnhC4g1XaiQkkLGR4IESXTAeEp3/BJI2b5VQJtnv/dy/Ic/+rrtSDiGAxyFrPLdUxUPc8/BhFGvdccMCXW7fEX66iEqHWMgKp8Vp4KWVmJEq0mSPJzfzeDUBJbi7TGVQANwBoZ4+5VXpwELog6gqSeXisiYiR6bsURNF6CBmRjbQHyv6OtK1SrVNLpFem/OjyC7LfXeq1tdb7WhXZBcLYGILTHiTpUfSaRL+aL2MPtVGhh/xiHEM3jErEwogFmAhkS2PGQaUkw/rB6UsdSEGHhc0mByciymZsZifKIZY2JU7wsUeEZHBbbx0Zg6ORljCtOSHSnALBfrUqwfkZ4edCkHX7IrKzoI1vv88TRAxWZYMa+ZUGXbORiw+jcz0ZKKN26p1wYQkmSome2tLV3qSEQw1GGusnulOdp058I6V030z3eo2E1A2pBW5TjcjXP3X4if/9W/Gh/6hV+PU/e9N1pTZ6K9vmHpyZ5Jq6Ma10AvJKFaRwzP6UlsdSrj5obSpN1TlSMPykAd1W2oTExkSSOpZvoIgzRGvWO7FYZOvKVOSGB60y8A/lnmLQHTa607oe597/vLBg0MnXdAIlZTxYcFDAalHGtFF+evjENY9V4ACKKKREk0iAWLyh8V0cQlLakH3jUAK6sxsaFioAd4Z4GYo4xv6H1xww7f80IfOwrIlx3bG52uOsrsDVm8ZIC90+uqN2eiQRJDTNeUyjUqFWsP9RBVxAVJMJGnF18NMD2auYsfpdf4R6D0VxjENINiEsZMDal0AGlyvBUTAk0LKaS8maqm08EwM5fpI2ES9DAQs5LOR3zJnWcG3zAlLyV6ckBSwx2Y6snC9uLySow1R+Lh+88o34bD87Jjs9nybCeqHm8dTwg4pxgXqd4wTUvgmZTUyT2ADaU35E2z3BngN6TS0U5g64Q0jQFpFJNzD8Ts/R+K2XMPq1OYzfUrdUbsNkeKdXpbzp9ZW8ZS6xsbAqfGfyYdPMMEBSq5q5+XgMQxA6i3jJU8e4dN9f/G156Jq1fmTTMMUml1dTW+/e1v37Pp8OPmLQETRgz2Q2L09uJWXLu+KaKw4zmBhIQRmUTQHBslwdiThsSR3oxdV05KEF69kAgPGK0mMtMn4jPY8boUzwpHHOyMP+jBPT5DF9cze+5wVxICj1hRiEJN6C8oitnY87a0sm6GI6+ZmSlPdJA/vbTHVIqb+/Bydg9qwthIJfJnIM2MI6DyDnc1sNeWFCbfhQJcAhbcIqbhGONDT3JkuAJA4nt6W8zt47sMGOUnxttXB+DJBk80KA8DijzZOSEwWbVDOuXGVspDBwN96bmZFHjPxdNxcmrUa0JdpanUPb29LOlANjOTozEp6cjYjXIwozkB2CVNmRKnx6cDbI7xuRmpfupgZiTl+MYvR7BdffXlWF1clCo7LVqNiv5SyZvToiezeaIY7au23hUg2p228xwdmzQwV9ZXLe2QqgAT3qGTpbeE5Klmiz70Si454DqM2wsr8eQTz/alEkBCK5JUekuAhEEDeUvMwsLC2tmzZ5nVezRdqDhqwEGcPztpFQmC0KEDpIkJuTXGxAsiiBoMw/oUr0ADMIjOgYzQXtxDVK/twNBWl/WMpEHdgUE9eyfnbYVlTMTgGbUFyYa6x2wfvRrpM8Yy45O3XI0LNXDuNsgZP4DPhAezeahujJk8razMASXulAmQMCHBHQlMubx+VF2oljgDUABJZmZuVYZz0EkLosAQWMW9uiPJFIlORJkYrOo88rUEFVZl9yBddYK5PJ6Qeky9ARBqHWt+7d5udOSGlGLWbbPbjblTU3Hh7JywnGH5wsdGtxe31zYtocYFolMC2oTGdYwzoRMd0/T0RNSadX+9fVhS6lBt1BibidbYROxKwkxOTsa4rm3ZUbnnzpyLk3MPSo1vWtsYRAOhqip3ljk7AO/+15jYE1Ci+cbGqgDZEfCaDk/7YKAfxEU6QyNoAq4gB53hf/ijb8Qf/4dvmY50rlNTU0w6fOlb3/rW/8UJvAXmLQMTZnZ29mlV+u9Xjza8St2SGnN6bsL9CAxYZ4fD6ITVPKQDagxrJADC+rIIj+SwJAMEInpuFxGjDSH+U4XjDqOycIphqxBrJxCZo6jqAhSNAbFpEoNqn7UZwErD5v6z/klGkl4Aip4SAzM1BCgvdMruKW2F8WREBRbyxy2nyFWuyt2LsWp/0vULjio7paBDMDNQPwAIOOVUsYqBhkroeA5KvJIO3YF+qHvqpHLHBC65PECPznipw3ejUN/Ed9t+VX7fO85Hx8fi3JmTSi33MdKX+EVFjRnXmEZWRmdOTcfs9LikERMQqoeu1qjGeIrLyUlypEuKncPBOHn2/hidmIqZuTPRUJixaUnzBiA4jNPnL8aZCx/25BLlQ21jrMSuh51dXvnvqZzMGnLoDdIOMKm91MGsrC25vryCQlsyO0kPSicMnVlohhfIB3Pt6kL89//ofzH/wBMAibZFKrF840BvgXlLwYR0OnPmzBUR4m9UTmYiXs84c3pSoAIkDAwb6tEm1Rtp/CE1hu+h0rjeEiPR3GhqwC0CQxg3ek73uGE53ZRFXYjJmgbfMgJwpOMD62VnGn1Sjc9KPUD0/j6BhmOJu90dz0qRHn5MYLinlAuNBQujJvnVA4XhqsvdG1pVeIbLKoZn4LxGpHhlvYm6EQs3N7XKmCCRuzzx8+RLueTOiAQ/q3YKiMTjJ0yBoIzMJXfAg4rHkVWogEhT8ailaW6KlZqni4kBn++nOy8cMg4alYp25vRJq72odz3OopB0amtctbktKSWVc2q8ERcENqblUe2oO+tZ01J5xybH/T1dkTAOlG9rajZOnX9QADoTkyfPxPjsWXeOzdEpSa2RmDx1Nk6ffVg0zW/isvuASR8f1uJOr6t23Um6IOUkiVhbRNXb3+3FytKCKg0/1EVftAY2JhMWFT87EIC4troZ//j/9S+l5q0qvMZ2rZbBtLi4+IUnnnjiH9nxLTJvKZgw6gm+e/dCLgNixipTU2xbYbGxZR0Z4OT6BYygsYNAwmIui7b0VPRObJfxAfCyM1mAmpGnoMpPRN8VmBh75OzOvonJWgdTt7Ayg3Km5dnrx/oKs0ZTE7m7gXUTpBGNzbYlgMUsHIYzEOgZSVsFMHgSDEiPVO+QUDAcExSe6FBUZB6SEtULAFhiyQ1/ZgTVwaabLqv9UneQOABPSakcQAn8GEHpLitgIz3GT+xuIAyzmfgDIE9NK4i37IjjedGQs/34dlRN9ZiamvDYcVNSa1Mia2VrJ+bX1YkxU6q0R5tDcX5OahufA0V1lZRAxRufGovp2VMCx6kYlNSpNUal7k3GQ+97NKZm71faAlljXO581HpGdRMYVKZ9VXTm5Fl1jPnlDBbYmXygvFxM7lBmL2uINmgrrD1SWbZFdbbWY3OzLfANqvMbdedC+0JAOlMDTPX+9//2a554oEMk7MmTJ/151q9+9asfU2JvqXnLwYSRuvdlEegOdW95ecvgOHd2Sr3XuCRTrrojeRg0QlimyRtqlLrABvPxbk2Pr+mJiEw+MOHAuhRA8w4BAROgscY0JEnGoHNmelrpN6RewGiAYkBqSitOnZyRynMQ84trMdGsRateE9NJ7VA+rHu4kdRA6PScXU7cE+pV+azniAbK4iz3osxEMZhHnbO0UnzUsuxhEzhMpdN56NF+Ron+aGzEkVJI1VR2q68Y3VOl06W02E2hwtiOYVYRhkJlpG7sfkiQMdaUn5iYo4OZCu+pA/JHrAWkofqI6QLD9tQxcFzyancvFgSk3YFRS7vGyGGcPzXmGTzUO74gz0wnxzMzyVCT1Dh55nzUWhOSQudj+rT6yUGNqUaabivahYkCTwgpbHtzXZKyGxOTpwSEcdOUi0kTmJ6OkJm9PNVJ9JUGwcI8nSjA5vg4FVd80VEn23Nn0FA+hDVR1VbkdV3q3T///f9NoOuYTozbmDS6ffv2p99K9a6YtwVMr6XuYdrtnnqr0Thz5rQGq1MmDCfb9FBRmNUSQ7DJtdUaM+Pwacl8dTpVQ0CEKtZoqof0TKBYT4w0ooYYnZiOyamT0ZR6xyJny18kP6HGbMXpc+fi/gcuxprUo5deuR6jtUFvQEXl4KwF1B14lrSZRRpmwCyg7B4OR2tyNppKZ8AqiRjXay4CjBq7qTB1AypVvCK1mK8ELADZ6arTQCohrSyRVB9P95MQKoskn8EEkOTnSQ5FRA0lAc9s6kL1lEUdB7OUhMTksgLqF8CnLuwUZ0r8UPXga+jMUPJNqM3ebqx19+Py0lY0Jubi5MycGLwXc9IYUPGQROxaQF1kra6hTmhPY6Pdg8E4f/HBGD15WnRW20mtGxZz820pOjTKSGfn3eDUQM+raytSt8cF0GlLeOrKgjOaBqBmPZDO0gBT2RlD12oJzJwckjTT2Gpra0MpDsTExIzvnkQSDTkG7b/9r/8/cf3aLVOBGca5ubm4dOnSl5588sl7vkD7WuZtARPmT1P31jd68cgj5wWqWfdSiH96KUADsSfdm42a6HzvFYnljYoChVe9RXg2xkL0oaFaDEqnrkv1aKnXrGusNSxmoCdFhUSKnFKPOnf2QkxpkNzd2IoXn31BzMeeMI7EqnltxR9HEwMwTqMHhceHGbMp3Ps+9OE4c/GhWFtajpHYNbNARCYdmKljkRcwcXn6G7AYSAAspZVn+wgP8BQGfrPKR31gD2UIc7nHLaqmQZSX1ULF401apFu68fqCyqry0gEgSdjJwRHNzGsCOOjGhAu74znnj8medal5nWjGxz/5WNx3WuObnY2Y1FgWwwmzrE0xq8cufqWicZfaTD3/6fPn4+yFR2JEYyIWVEdqUvfUuVlaIC0FXMAO7QAI0olyTk2eVOfHrK1op2dARQfqeqiOVl+VE/GQQF47FB1od8CEdGINaWJ8xlLQPCOw/4t//gfxrT950uUmndOnT3vXytbW1ls66XDcvG1gwryWutfp7IgotXjoPYkxVt4BU2+7axDMqLdkv97axqpPL2U3BJKKXeWerRGhx6R6ACgGq7loWDO4BphoELiwq3liTL3ZlHrThsZnQyON6KysxMvffy66ahxe3sOgHqltFDoZgkZm5old695XJ3Vyfr0XL17nU//DMcVWn0FJQzE3M3xl9g3QDIuZABkSjDk6pEuOp3SXHcMUtzfEHpNoqLuUAGnIKxeOY2AyJkswMb3sk4HMkGiAJ7yliOl9OikmVjjyCymlyM6LjgE/enrKywTNifpY/OzjvyYgSOJs3lYP11HZyvl3vJXc0filqYLWYqm9H7eXBIrDnTgnMN3/yKNyH1E6Sk9SBObP8/UYGzJmZBE9lx16O12pW7fizOnzMTo6mSCj/aCx6pBLFUpOBPDiswIAOEBM+6PeQTE6DPhjXG2J1gKYvvaVb8Uf/q//RoDTmFf5ntJ4bkzDhqtXr376XryO/noNXeHbZqqjwX5o0exP/uTZ+JOvP2OCQjHUHHoo3msCCD56eJPFXsT7lHTvk5IU6gU1doLoYkeFa8qf8PRmApIk0RAzQhpzDWis0xg7JRVtznvDBoal0glM4xqrTat3g8HqYgT6xLbyyq9l8Cq8GAK70oPBT2gcsLd7ItZWFmNd9+vdWrQP6wYwjcrmUHpFX/6lipaLxwCLdSkxPx7qFIY4BEQcxOc1kSielFBavBDJrgJvXYIpDdIEEmmDuLLDgTMdDgV+fzBadypxQsAaERNz7jrjOKbfDzVmGpTfsB5G2Tgr962dw1g/bMT6lsZOS7dia33RkpKFchUpVqQ1xGAz9kXb68u9uLm8G7fXWbStxfyN+dje2lEbjXr84rGi6jMoWjOLd2JQbUDnprQIjyRBwty8dcXtTEcF+3kGVfS12qp6AWJmQ9FM2LTc9isbEQ2lyS6YpsCPBGy31w2+1eX1+Jf/4g/UKXdNG8aDXJcvX/7S2wkkzNsqmTCvpe7RY7alck1NSaceb2oAuW5ATU5rfCI9m42JfP1vfHxSYU5JjWvGjnq6ra22mXxqek6Mp0YHXEoLDkVNcs+oxqTX5o4er5Yy0U8MD8XO6npceuYHsdDtxPTUmIC0ExtSjfwagOJKRlgyDaixm+p5mdYdnz4Z9913QQAciOsLK9HROAo1dHC/J/DtmRl5XbwaLRjsVvXkbpWN2SpPRuhZTMPpsgkQ1DvGYEKEy86CdjWOAiy605PTyzu8EAlz0pEQhH+uF9ZqYQx3xhpYPE6jbMqT8edqezuubx5EZ2Q81tdWY6e7pfKQD4d1cjDmnrJVPdQhbXQO4+bilrhFY9GxaZ/tsLo0H/ddvC9mz100nQENU9qUyZ2i8qTzo1NMtXVfHeKaVT7GZoxxkTzuDOTfYzaPA15EezogJaBOLKUbbwrQdkw+0WlBA8yWxtz/+L//Qrz04st+ZrKB2bv5+fnLX/va197y2bu7zdsqmYoRUyCd7tBjb968Hf/6D78UK8sbIpwaEXVNjJzrRTueyp6ZmY0xqQg0XGeLr6vveuqcT1J6L5/caUxeMPN7Muw8r6QLs0tq3uwtFZaF4CHPAtY8bcv0cXtL44PdQTEDuwfU+DtSOcRQqCqdXakXasjVjphsaEaSbipOzUovV8/9nesbMb8/rnAjOeAXw5SJCS72JcLkBoFAAlPzWRqkFQwHyOwnk2yEOibgaHxDR8DCpoFjYDPZoEvxFEwXzEiyBVwKo7vP9xNqaurxAZDXwRQfwLKIS31nGDtOn4vNzkFcXezFkiTt/HrEoqTP1rbyHmrF1l5NEqkngA1ItVKnVZ+MV25uxMKSrptXVbdt5a8yqPhMVVtTUFm4w/j5LKklMNBOne6mOsc1lZPJmUp9VbkAC+p5U1JufHxKquC4pRcL0kw6kBbq/bC0Cjq75aXF+B//8RfiO9/OcRJp8GoF46ROp/OWbRn6s8yPBUyoe3t7ez/0YtayRPbXv/50LN1Wi6pHRcogpdgEOTVzypMRqHddNQhvwMKI6PM1qWyoACmJxFACDj1cznaJea06yC6wqb/TnYZrKIxASIOKDONjDQ3cQ5JJauXusAbuGjvR6w/WoyMVqQdjKyw7rFkAnTp5Ji488HA8+uEPx2BrOpoPPRaN+z8iYTbqMRfLysgJA1w/dr9TnwExheBsMHjHw5DYX6BCvcuJBQGdOgB8xSUVenZUH9RPJlncOQAshffkA6KGcOqwGZzDwNSd8N6lr/TYle1zH1TJNelw60MTEVMPxO22xkV7ozEycV6q3H5cu92NWys7cXmhFwtrh3Hp+lrcXuvE6NRs7B6OxKKk+YrUwpevbca1K7eUdtLSr35QAOVNPbnY9a9HG8ra1Dh3WxJoeXVe45ttT/Awg4p2gZ22QEtxfdUqqI3iE0sktiUBImbpWLD98h9/I5769tNV2rnLgTVFSaW3dZx03PxYwIT508ZP3/3ui/ENjaFQaba21iX6u1YJxsbYu9eSxJB+v6GeSv6Nxqh6y5NW8WAmf5tITI8kQFtSuyRTitgwI2BiGz/joZGRlsZNrQTd8EDMTPGaw7jAMxq9w3H1zpyXoJ69PiEADosJd2JdqhEvyq2sLlnynT9/MX7m534hfvM3fjMefN+HYmX8A3HpxLloDzQ5gMjMpZJQCF30xJYblpZ8xxYJ5DP3dAEAG4VJoFBejSdkVzDVTX5IWff6ShvwKF3SIC4zc2yCham5hClPgXcEHD5kTfmZmeP7UDel3t0cnItbmzWBf0zS6bSk9GS8eOlWvHRtJV66vhzzy51YXN5WnZld3ZG6PSlukeRaXvF6EOOt67fWY2lxSeMkSX2DKdVsA1l0BSjYLX2lKrPRlfHn0tKCv44PHTCobWgMqLhb3bak15bacK+ahVVHqc6GSYdUcQfjyW9+L7725W+540AKjo6Oehr8ypUrb/s46bih6/uxGcZPZ8+ehdUeT5c0HHbCK8YXLsx5enty8qR04bNmmvX15VhZWXRvfvLk6ZiW/k2v5m1I7ATwhslUN3J6FiCZRz3IRf/Os/aasXD5Srz6/e/H9ZWl+MD7Z2OnVxODDcf45KzVEbbp1OqjcXL2nFWrIY0vNjR+Y3qZSYxdcXOzJfVOPejCzVvxJ996Kk6MzcV7Pvxx72fbWr4VByoXS0Aeeyl/ykWFBQvfEyn+k5/cVVA6AINLuhM3xlwwDeMunum9MT5QkkkIMRU9OBtbmUlDRUQCbYrp2eSKysrRWxuSsFc3D2Ps4ceiO3zKb8R2NO5kuxULnfPzKi+0E8HQAsbHpVaPjVef7Tn0i5ML89dUOmkNyn9+/nb8zGMf09jpYuztsCtFtTKAVDfqoSvBLrDQCIq0qfzWV9eUviTJGMeoMYObQOlJ+qSqeCDJteMXIFtqfyWk8rM17DC+9pVvxj/7/f/ZU+UYpNH58+fjxRdf/NI3v/nNe/oa+hs12TX8GI16kt/T7Y5FNYj28isL8dJLN9UwvDzHWgYvjEnFWF2UutLToH9SDT2t0Nmr07gwp7ffyMLaERfHPvEjAJLCap1ABjg0AFCarF1xVsKBV/xh+CmNzWZOCbySYrduL8b6lvT2nXpo5BYb20Ni0gEf6sIXKS5fux3f/u5z8Z2nX4wVDeRv316Iq1sa0537aFxuvTfWdqU2isnzDHS2QklkqrwwDQN1ppVZ4WfCBG2NLwN6s68AkVKGVyiYJmabkMIDDOW7q2tPY5/tzo7AwnIC++v2/GGCtY0t3Xvq5QUo+bc7uTj7nZvteGLxIMYufCD+k9/8q2LCM5YGVqtOHMSZ02c9U8aiKu+Vsf6zvr7hyaG1tWV1fpcF4FRgYR3yWZhf8KEtnm0EMAK+28N1FNhVfo+pFAe6T4zzuvq+pNMtaxmoqV5TU/iaVPbcHa4xq8DErgmkW673HcS3vvGt+J/+6f8c7OvDoPKdO3dOaS1B17dlYfbPMj9WyVTM7OzsZfVij+rqz/CJthLbC9KFT8ajH/uEmGkv1taXYn1t0bNgZ89cjMmpU5ZQqBT0ZKiEzBbxdmn2kFXfr8ZkGhkJwhS4z5yQhLr03HNx69KrGifMx/kz05JY4/GDK0tSH6X6aIxAb78pCQXQ5heXozk6I1VzXI1JqkwgDHlKmg+KdSUVUV32BJrLl67GYa0VL2lQPyQ19OzF+6O9dDMGUYUUk4uSmeEqkGO3akdPzjOdAj2E/nFT4fOuCAARBqRcPgePcnJAikC72ZUK1uO9JCQJnYAAIal05cRMPN8bizMPfSQeef+H4/x99xnEvEcEc9NBIVlQOdsb67HV2YweKpdU7a2tFXdK3pQq/RWVDkkLsJhM+MxnPhMN9jqqjfyuEWXWhcT07KRK7vGd0ufNZIBJe83NnjeAGD9BA8a+XpxFUh2wcK4xcb3uui4tLsb/8P/8x7GynBtYGQtelERkwkEazo9tnHTcvCPAxHajakGX7UZSztPQIAvzi5ISpzSeaaqXXPFgdHR0SgA8L4Lm5lfUt25XjKxGYdOnnNRB5rQ2+nZhXKTb0AhAyoH85lo7br74XFy9cS1OnRqV+3g8d2VZoF1VI486/MHhrmcQR8UsE5MzVuuY7OgJZJcuvSiVhdcDlJ/KMDPNYjDnU5yIq5cui5k7MffA++LhT/xiXF5c9/tDIwfsLRQsBHAf4YyEMqASNBpqmXEPdNndCMpXKngdhPPGxXcG+paAywWAOKeO8dEOs46KyHYhdjfc6J2I2Ud/NT746b8RH/zoY3Hh/gfi5q1bZnoO2N/kPIS9HU+LN0YGrOq1pYod7nNAzZY6iDWBYifGJk7FzMn7PQkAyCjTwQEScSd+4698NmY1Zumofkx60CkggaG5uzN1DLQFYKWj2OpI1Vtfiwl1lGPjU1k/gcsTMqJjR0B2h6GwTFrcvDEf/+3/47+LWzfzrVkmLO6//37TQOOkdwSQMO8IMGEqQP2hGuKu95+24/lnXxBjh8ZP6jmlep0+c8GqH+oZnEyvR2OgVzMAthont5RaQ2rQVCVges8giZFYEL559UrceP65uHbtWoxNN2JEg/EXb2yIwcWkanDSgCF2NXAHfP5KuvLZFjO120tSOW9GW8CTOIoTutpSByemJjXOGvKOjY21teC0odb4WHzlqR/Ety/Nx/DYrGcIa4c9MwMbc1FLJTi9VSen1VHrKqkjYGxrrAM42KjKueNIIMK2pcLxbhKgZIYLwPW25a5wu0P1mHjow7E59d4YnPtA/OXP/rV46OGHgreZAS6TNC8L8KzvdFlm6KzH9MBmvPzqZeUp9la9kaFMBPjAGoGJiYpmc0IdF8eqddyJ7ex0LKF/5VOfUhl7ktfZueU4DpUQ6ZuyGElDsnR6K8srBt7U1IxVS1Q+VFviEh4JRbteu3ojPv///idxSeXC0BGyVYh2ffXVV98xQMK8Y8CEqQD1+3cDCh35lZcuxZkzp6QjX4i50+dNzC5fs6jne05IptT/D9QgTCOnri2LG4lGJhwqIb0fuwzmr1+JDQHp2uVXYnC0EQ1Jo5ducSoPYxeNNQQUdrDDUGyH6XY3YmNlQb3qoph202McpERzqB3nT+7Hc6/ejMtq/JMac50+c9qza3zgmQ8AeOf14WBcXunGDxY6cTB2NpY3NiRla6pH2xMJMHCOk1IqARpUJ85N550qpBTjJ+xMNrApN8dWkkQCOovOq3sDcfNgNN77a/95/Mzf/D/E4uZwPPHUCxr7LfiVhhdeksSUBLt0+bLHGuMTY9FZXoyVGy/He04fxpZUvNttvibCJEOqaKhaqNu8eDg4kF+6YGfCniQWU9280vJZSScWpJll5Qx4g8lpAEyVXW0DUAAobcQ6IRMO42OT0RodN43pEGkj9khSr5deein++T/5F3Hl8lXFS9WOWTvyl9/vPPnkk39gj3eIeUeBCfOnAQq14crlm3HhvgvxwIMPWK9ub8GMo1543Wa8xOZJ/azGCUy8OOixhXpvQIRKmFtX8j2pq5cvxZKueTVWZ1hqTn00Ls1verziKWg1PDsteOEQpspNlnnwIhMj+PPB59nWifjIQ6Nxc1kqqHr+9XbPGzrrTQ2mrWqOSC15wKfCfu/ZZy1NlnsH8fS1lRi///3ROnXGh47sSHXsSSz4Y9ECCrOFTEjwOUumt5mql+Bxx7DOlPf+oMZDA3Ft6yA26yfjgcd+OWY/+Zfi+fZoDEw/HF/55g/iW09812pbfix63zNwy8tLlrDX1ZGs///b+9Lnuo4rvwOA2Pd9BwjuFCWSoihRlmVrsz0uuSZTTuVLUpXKzNd8y5+gb6nEU3YmmZrINZ6SKplMUv6UKjtll8ceWhotFCluIggSJECAwMMOvIeHfWXOrx+P5rin7/beAwiQ78e67O5zTve7uH3O7dPrnZ6i7nJ+ySRn6B4b1dmDldwHWaD46iPCYf4pY8L2Cuw122YXeJ7TZeye1aTcVG5JC/K36PnnT1FXV7dZqYL+KN+i2QpiniM/T+PucVkpZ5bzcR8twW47JnIxQYsXHNw6eA/IPDkxQT/9q5997dqhTjHYUF1dTX19fTCkrB1rnC3sOWMCvAwK51T3371njKKkFAqNwYs2M2SMr5ybkTKuKHSU0bE2FckKgDciFBr50CJh7VkB951GhgZpeXKcxh88oETBlukXTcwumeOvUP2oXNQuZuaLWNlLuOVK7ZnCGzSlHjgVp5Ftpqe5mB7E5umdV1+n9s5WGhqb4vsoMAtCsSh3ZmaWy8qnqqpqKuT7rmTXDyOGVFxFz736HVrMK6KbI0layi+lzjOvUmFdM40uEsWW+G+traWirpM0u7RGE3lVdJVd0eXSBhpaLaZkeTtdm1qn8o7j9Mf/9t/T3GYp/e6jSxQbGWVD3KRSHBHQ1kLYglLDrdAqvxAWkgkqLytlo5qmzvYmOtnTSptjo9R7f5hajzRSIbeo9/mlgsNRykorjPrjW06NDU107PhR0yqCh/4O3N8pNlAcLPPNb75qVnanVqNg/xm3TNwKGSNiw4ILDkPBSwguIAYi8EzQ6qE8GCtwu7eP/vr9v2Fjj5k0vJC2tjaWq6WbN29+sFtbKqJiTxoT4GlQqOj+ASorL6HOjk5qamnnt9yGaT1QScbNKMB2i9SHk6WlQmsCgGaWsbBBDfXfoWVWosnhIZrOW6NyNpaBGPeVSrAKHZPEFRxW85u40gwsYMADq5XRMmB0EC4LFpVWlWxTc2Mx3R9fohc6u6m+s8Wc45dcWDJvXCwBmpmLszKndhNjcriF77urq9OstJ6enacrfUM0zsZT2HyY2o6+ROuV3TS5UU63p9bo+GvfodPf/Ze0Ut1Jv/nyLk2tsDtVVk+9D2fYx6yn19/8Dt9zKbcERfSrX/0Dzc5MUVNrK7uaHfwHo7/IrRvf7yy7qIvcmmPLfv+9AYyB0EE2fJzZ38SNyfrUOE3wy6G5sYR6781QYXkVVVRWsQuaWt/X1oatMnVmgGBsPGYm0dEHw4jaI+4zvnz+RW5lytmNS73QkAeDJv8Efu5mUIdrit26JBs1XPj6+kYzkoch/t5bt+j9v3yfYrGUIeF5oUXCfBK7dh9cunTpiSwVCoM9a0yAn8vXf2eAK2KDLly4wL45jAl9Gyh4vnEdMOpk3oZMQQcZE7mp9XKpUT3QZtjFWZ2aoInBQZraWqOasgoaj29SXXMPHT580mz/wGBGGdMxqgf3BevG0CHHYlsMG0MhK4q3qLX+AN0bSdCZo0fp4MEemkwsYsiWcBYD9hd1drTTJP8eN6Pc4S7n/tcmd6CHzXxOP78chtjdxJzO/PwCDTwYo0tXbtBsPMlKO0H5Rdj/k2+UFusGqzGpzH873v4nTjxH33j9W2Zz3qUvbrBhzho3GJ37zz+7RH23+/kFhDMhlmlmapROnTxMp547xW/4PtNy1FSVEnFfEEd+9fALanB0ggprimmU+3WVNR3cMpVxPQyz0RcbY8I9woXGFnIMAOE5YhRvYTFO3/vum9zact+KWxgZCk/VCeaZ+E9n1zg1qof+4BrNszFhaB3bLLAt4/NPP6f//B9/xGXzW4UBWYzaYT6pv7//g88//3zPGhKwp40J8DIoAB3T0VEMazeYWXxABh9MpTHMqBRXXsrdQLWyzIEC0w+J9d+m/IU4xQYHaI6VqYzfspOJbSqpbGSXopEVeIvmE3NcVj7F56a4DGys4/4Luzlt7d1m9Axv+uoSVsSWErozHKeuxkbq7uqhgopaii8uc4tWCvM2h0viqOB4gjvurNzsSRqFwgy/GY1jGt7CeAlA8WH86KNxG0iTU3OsxEt839wysjFXcguHQ2baWblhWLf7BmgJp66ywldW4osV6/RweISGHgyyEq/TYnKO+5qN9N23X6Pvvf0G9RxsZ+XFVxHzuf9xh1utdWpuaaBm/v3FmWmaZGPAx/UeFdWZ0bbFhTnj8mKPUAP/fWhtMeI4NzfH5VQa48Fi1LLSQnr5lfP8vPmZ83M3/SB+7hgYwqoOuNlcj6l6YD4GHWZmJmhleZV+9/cf0//5u58bz8O443wvR44cMfJ37tz5sytXruxJ105jzxsT4GdQo9w3wKjR2soq91XajfFgqBUVYvo8AIzJ/OMIvzFRUUv8Zr38D7+lbe4EJyYnaWR1gcrYVcIiz21sNSivNG9frLpI9ZEemVE3tIZmwSVaJ+5jrbMiFm0v0NHOMhqaStIJDNuzQm+XVdMGFXMHepIN/BGdf+kUvfLKWaqpqeJWaZGVD+cdYDkM9l9xNbD+oV9nzrvj38C9V1fXUUt7amKzDZ3vulp+eYyb0Szsd8JBNNgxu8TGh1OD8FFoTLhirghfBcEh/01NNdwfyaN33/0+9Jta21rp8JEeOnb4ILW21tHQ8KCZEK3kPmM5u3+VB/JpkI2E3xM0nWQ3lt3jTcw38d+OQ25qGxrNmR3o/mD1CIwN3sDqCt/DgTz6/vffNo8cTxutE/qtqZYq9SGzlEGl/l4819joKP36lxfpy8s3zEsAfAwydHZ28jNaMsPfe23Uzgv7wpgAZVB/MLELDD0YZl+7j/uy+WYuBYpm3DlunTA4YQ4m4cpDPwnDtuhD4Vs9OJegqaiQbt+8TmPrK1TFxjE1v0GPClOjVegbcIeBDh3qYuPCYlumV5RSPD5LSXZ3Gls7+TdKaXNpmg53HKDh8XlWyGp6/vRpKq6sof7BEW49WuhP/sX36LXXzrPR5PPbG2dNFNAXX1w2w/n4LM4iG2xinvsPK2umrzDJrucKu05YL4cV7vX1dVRXV8UKiHmkdWpqbqCJyWl2AafNW//ChfN4PsZVnGM3D2fawZBwCu2RQ4doju8XZQ0/5HJXt+jk8aN8D2hll6izrZFw/t86u6MtRw5SHbfO9x/co7zifBqbXuHnV2COSUOLjH4jVojH5xZZ8XHICbty/HzxEsDmvIXkLB3mZ9XT08Otb2rXK1uHcYXh8qX8Asw1YfDmEd29e49++X9/TQP3R9iwUF6+2Y+EwYZ4PD7Ez+KHe2keKQj7xpiAxwaFid15Tv7B4lj4//137vHbcpG6D3ZzxxnnQqT+PIwiwfVjezIXMDYao7npSWotPkCT7Ob18xu9ll0WGBMdKDeLaGv4DYmPZpmNg+zbo8+CXZwY7MD3ikrLcZoP9wuWEnS4vYCGpxapaKuIOiqLaJrv4wB33v/kj9+lVy6cozVuPWZn4/SLX/ya7vJ94gAUfD4UGw2xqxSfn8EwPPoRPYcOmvtMTTRja/c2u3kJio2NmVE5nIY7ze5YIhE3KxgeDD7k1quI77mObt64Ti+fO8sGV0v/+NE/Uj23JGhGhoYGuNxjNB6boDPPHzPHG0/PTJoPEuCsDUzUnuTfLdlYoTu3+yi/7ACNzSyzk5n6yh6GxjEknuC+IE4hwsuopqreLFjF5s1Nzjc1MWy2srz91tupgQc2JP7PtLJolRDHH4YXxce//4T++r//DfcruR/JgCFhDgkTsiMjI0PYSnHt2rXrhrlPkHJg9xGwdcO1OBbA2+3i735Pf/WX79O1q9fN6BAU0qzT446yOfeb5bBcJxYbpbs3b1JyZoYrG53kVN1vbqYO7YB7B7cG/Sa4htjVCyPCmjG8kTEU/GgbC1fXzHxQVVmh+QYVVq7HuczpuTidOHrYLCbFeds4CB8jajdv3KGBwWEaGBg07szS0iK/1ZfozJkzdOK5Y2xkj+jEyZP02uuvsyHUs0uaxwbXQuXsOmIpVGdXOxtVjMsrppfOnWIXcpPu9vcSPgyNr1Lga+vjk2Omz1VSkmcMpa6xjmrqaujqlcvcUnVyy5EyYLQe2FKCfUdwkwdu36Kp6Rl2F7kcdg1ry7DgdNUYMlaiwP3EFgrsIauorKZFvu8kGxWGuZcWMcG9Ql9cuszG8NB4Cej/mOFwfq4YVcXDnxgbpw9+9gH97Kc/47ypLekyh9Ta2kpfffXVxd/+9rc9jz/+sK+w74xJ8Nig/tmSe7h3t2/dNsOrf/e3/9uMDMEPBx0VijkLzDutsEuF0aUEvyXhguAdijGLbfbjV1b4jb/IbhcrQ10DRvSKqaWV+yw11aaFW2FfHhmamlrMaBYW1sbnN7mvVEJbTO9iN6rjSLf5qgPWEsLPwVCxHHIJVwZ9MKxtg4EuLy+wcuIgTpzwg4PvK9gIO83wP9Jd3H/A0c64sP0EfS7M55Szy9nQUEWtzdwvYlcNCn76xXPsXt43hvXuD96l+/fumDml8rIy49phJfhXvXfZALZoe4NbDO4czbLhX7lxjwYTq8QdM3NEGo7taqsupi1uLbFGb2Fhjl2vaX5Z4LOaS8YAMVACNxOjmnDxMFAz/HCYPv30E/NbmESHx4DnjpbnY24pf/SffmxeeBgSBw0uOdxCDH339vZevHz58hPdRpEJ9q0xAfCnubJ6OPrP3mKJxDz96v/9mn7yo78wk4Bycg3eghiwgDtYgpGxxhamo0OMPha/JbnVWWFDmp4cotXlJBteEbcE+LAx5pYKKBFfoMbm9tTQOCaKWSlxaD2WAFWWlBjFKS0spuJ17C/iVo6VHqursRTn+Knj9K//zb+iMW5ZJidirMjccpq3+rxx0UYejtBL51+h1rZOs17w9OnnqLau1rQe6KPh6LArn3/G95bKC/cKH3k7efwYdXV0cGc+Rs+/cJbd01qzrXuLjWWVDXVxIbVsp5X7IhgZfP+n/5PGJ6ZM64XngpYTk8pLG4VUXNdMpWyUywvL1FhdSAc2l7kFSrJLOs/lzNDM5AOaj2NzX5KNHlsjcHRxzAyy4CWFE3KvX79hWlv0pQAMp//kz/+C/uuP/xsNDw0bDwL9RpwihKHvRCJhVjVk+7OYu4191Wdywa8fBV99enqaLnNnHy4f1qHBtcJb+fIXV2hqcopquD+yCJcvGaeG2nKKTS+bBaXs6fPbHysIqlgpCs18D77tg9E8zNpD4RfxyRU2zO21BHXUPGLlyqfJmTU6xr8zHIvR2MqGmfhta2s1b22MbE1NJ+n6zVucN0nlbJDoi0xNTZhBEgx149y/SjYGGMrRIz3Ud+cOGzuORMNRWdNmeB2Trpgrq2U5nFj76WeXuMUrpg7uf+FM7ttf3aBubs3u3b3NvzfNLVYVt7RLZii7yiwQ3qZTzx1mv3iVJvgZXL3WS/jMaVVNBZkPU6+ucOs2wAZeys9vkeIbW6kTZPFQ89hAsROWo/V1jWZoe4lbLf7zzGwSRu7GuW+HuazGxiYaZQP/8Z//hK6z222y8zPAaCQMCRe/NC5yHb11/fr1fTPQ4IV9b0wADGp8fPyia9cukFo1cZ/7KQOmMmEclz6/TBXcv2irqqCF0RHqY/eptqaUxmdWKLmyzm4T+/xsKHDPcKDl2hoWauYbVwyKDvdmYTFJ8cQEbawuUntNPtXVFdLo+CqdO3KYloqKaXhuySws/eZrr5qlSpjrunzlOs0muNPPb2azrKeiwqxDm56eoDffeZtufXXLKP2Jk8/RV2x09+71cX/qlDlxKMl9l8amRmpgA1rkVrGWlbmqqpy+vHqVqmvrqb2jnR4OD9LA/X46/9J5OnbsCA0+eEANTc38FNCyrtHbb75Gh3o66CD3w+KJGfri8lW6cfMeswtNv6uFW8hKbp2H2JgKKtk8ljdoJLFmXiAANvNh+wY+h1pdVWeGszEPlcctE/pE6E8ucqsP966v9w797f/4X+alBaA1qq+vN6N1eNH19/e/99lnn/0Z6s8I7HM8FcYkgEE9Hj53tlJx7hvcutnL7tAYtbe00NpygkqIO+HcMvXF58xXxifn1mieWwGcvQBDQscbWzZwFgEmabE8B8PjC/MzbMTD3J9YNG5LR30BtTWX0NDYKl04e5a2ahpoMrnChsLuFhsRN4Z0kF2apuZ6dvMm2Q3jVo77I5hjwsAHBhuaW1rZJb1FE+OTdO7lV9jAZtmdWqCWlqZUy8bX0kqSyrgPhG/HQjExWd17u5f7b41c3hYbVBeNPhwyLRE2/M3OzZpRN5zfHYtNUc+hLjaobxLO3BwafkC/+fvfs+Lj42KV5nfb+bfKNldpdZ77SGsLVF9RQHeG52mLXyRYsQijxKqNhqYOqm9sNa5uavU4Gxyz0Set5dZ/jV9II5gD5NYdLzDM7cGIcM+xWGyIDQjD3ntusWomeKqMCZBW6vHZ5vjQ2h/MSUHxpyYnaWBw0IzwHayvogR3mu9zv6W1oZam5lYpvrJq3qJQYDwirE6o474LtroX8hObn5+kidiQ2XEK5YFUc1UedbeV0IPRZTra2kFjySXayDvA7lAeffTxFzQ4MG4U/vixHurqbKcKVrirV6+xcjWkFIzdoQcPBk0fbHp6klra2k3nfPsRdhBvmAGJudmEWWgb55YLHyYo5pYEq+fHx8bp3LmX2OWao7raWhodGTI7Zae4tYNL19TUygazwYY9RxMTCVbwNW7dqtmguQ/EL5j55CK3evN04tQL1NrdQV3tjZTP/ZjeoQdsXOVsFAla5JcBjB7GVF5Rz27uYXadsSJ/3SxUxdB8Pv+1DfyccJ67AM8Hfx+GvDGYMjg4+MFHH320Kwfp7zaeOmMScGVd9+pLARjdSySS9HBylpLcR1rcWqPm2hIam1ym+CKMiTUHq8sLoLRl7N+38pu1hTvQd2ls9AGrVGo2P1XYNjVWHaAj3ZV0f2SFzh49QSU1NbSwnkcjsTHuI2DOq5hdszhdeOUclbGR/O7ip9Tb95D7cJVmOHtlaYXdu1mjlI+4qRjh1gUjhVisilYILUs9GztG0dDnSx37nEexkRHDL6+sY/o69d66TtNT49TS2MDhNN93s3kJ4JMtmHjGSD9WKzQ319Kt3tt09Uav2SqCYe2aumZ2YeepOn+Tith1u/twhKrri6iAXbnR+LoZrsLW/6rqVu4LVpoBDMyDcaeRSovw0Th+XujgMfBssMobrRFG6mA8Y2NjP7x06dKOfiPpSSL1lz+lUHNSGCVyvgkTy2s0ts0KU9ZCU4slZh4ltZ4M0/b8Vm1oYdfoOLtqeZTkvgBWeRuwDPpAqRNLuVPOb2mzkPMAlJWVn19TWFKDUUV0zXGOAtzGjz+5YpS/jFuW6ooaMzCCT5C2dXRziJG7BTPnhO/mXr92mZV805zONMMuH9bpVdVgfVyr6ZussVFMjo9Rd1eX2YSI8y/u9vXSmdNn6PTZM1TNBl1ZWW2MqvfWbWrgVvidN8/ThQunTX8P/bet7QKamJzgvhg23RXRvb4+SnLLV1tWTC0l5TSVXGU3sYSK8d7gR1JYWm6eUXEJVpOs0vZGkmgTX05fNo8FRoQWtYvvCa3R/Pz80N27d9+7ePFiD0ZfjdBTiqe2ZdLAW9GvlTLgVmh1M58KyyoJH9rCtm7sN2pq7mId4r4Tv50xQYmhaGxnX0jiYI9HX7dO1aUF9PyhGhoYTdLRtkN04oWzhMUU2Oo+PIhTfbAWL49+/vNf0uHDh+j1b56jyirukHNr03+PXU7u4GOjI4bvz58/R82tLTSNCWXuh3S0dxqjHWbXtK6x0QyVYwBjmt1VTPqWccuCL16g35LkFuVb336DW6QGuvLlVb5/fklMjHGfqJZvt5BeevE5OvXcIXo4MkxXr93gftamWX7UycrPvSFuvcroeTbE7pZ6SrIR3ub+5NG2GnYHVyixyS5eeZ35wnzBo1Xa2lihPBwQyMBzgBuH1ggrGbBaZHh4+D126X4It9sIPeV4JowJkL6U1wCFBo66wt4juFnYzoFtGEVMg4Jg9h/D61iztoKDPza5ZeI81SX5dPpIJQ1OLFMTvpy3sUAPZuYpNoXDWUoJ6++wf6e55SDdvXeP3n7jG/TGt16l23cG6Msvb7HRbHIrUsEGsUEPhwboxInj/BKY5P7dNLdanWaLenUd5qJGzX3haK5hjnf3HDEt4yzOVDhQQKPcl0PLgHVv6OthUGA89pCaWttoZZVbyIVZOnqok40pZpb8YL4NpzHV1daxq8nxsnKqa27kFpBbtNt91MuuXnkTVqJzu1hUS7U1/LcVYr0dyk69TDC4ACPCUDeGvQcGBi7G4/F9s0A1W3hmjEkQ1qigJNwAcf+F38CYWF1eNhvgSkuL2UWCApazUpewy8YGxUpVUfyIXjxaTSOT3PeoaqCXz79As6yA1/r6CUtr6uqxqS61jQLjGq+//opZ1zY4OMKKPc28FYrPTpmhcqzhgxFhQhWH6mNFBD7oZg4ZYdezlt23w4e7uTXCCgN8wnKTabUUGxtmdyv1Sc7kwjI9//xp06dCy4VPkS4l5+i1Cy+aIflf/PI3LD/JLmMDtbd1Eg7n5GfDxpWk5YUEbc6MUCEb44P4Is1slNJGQaXZCIiWU54PBhdgQDjjGwbFfaKh6elpjNK9h+dsBJ8hPHPGJAhrVBiowBq8gkdrVJC3SZtrC8a4KqvqTd/BHNnMSl6wjfmlShqeWqXK8kb6xlvvUDKvJHXiECs4ViBgpcXg4AC9eO4FmosnzSdAuzpb2YWapUR8jl2xMnbtZunY8ZM0M4vDNtc4XwUNDd5nA5uiifHR1Ogcu25nz77AMnFuTVZpPjnPfZM45x2jFjOnlM8d/y6+R5znMMZ/Qx4dO3KEXjh5kA51t9O9e/10/eZtzrPEBlJEba2tGE7he5ozC2CnxsdpdHKWbk0laCWvkPClQHwdA8AoJ4wTRoTWCOnR0dGhubm5//DFF1/s2ofF9iKeWWMSRHH/Uur0iI1qm7bW4eKlvgmUzwpXUkh0qjOPppZw3H8lddVU0sO5RfPto9Hhh7S8usx9sGZWwlqzHeLzz7+ivjuD9M7b36C3uJWqq62mh6MT3OotmTmnzq5uM/mJAQq+N85Xb+bKJsZG2R1kV6u4wqxcn5gYpWtXP2P3sYla2ZXD0V0Y7auta6ChBwNmUKK9s4sG2IhPHuvh1jQ151ZYjLO9cWzYhhmeX0omTcu1ZBa1rvL9rps1h2Zmif9GLMMy3wiux0rxGrNIdWZm5j1uiXC4yXv8DPfVCu+dwDNvTAJtVKw8+LxCDYdfnzBrw+zc5QtzK+hD4FixhTUyRydvbxVTR00ZrayvUX+M+z1TM/zmx0cASqiuocFsGNxcJyovK6a33njFnEyKRbWffHKFGppaufXq575HqVFibLFA3+TQoUN05NgxutN3yxwRvbiwwgo9T/cHbrNbWU3f+va3jSzOQscZGJiLwtpALKrF4frlpfnU093MBrhMg0Oj3Cqltp0vsfz83Awl+IKLiHk4syiYfzs111ZgdtjKx5YXFxeH+Dn9l08++eStWCx28Vl057yQMyYLj43qOl8fhmmtgFSLlUfJlQJa3SikpfUtGpplpS4po/4B9nryCriPVWQ+01leUcMKms99olH6/h+9SSdPPsdv/QNmAhar17HJEf2XvPwtmmEjbG1pJ5y4itXvleX4al4xxeMz9PDhECUSc2y4m+w2vmT6XHzv3I9JfVoH28hLikrYMLilfLTOBldGsdg49d8dpJGRMTa2BPe1sLoDm/XQ/qRaIBgPBjAwNwQ3Dv0hYHZ2digej8OInpnRuahI6UEOvjhz5sxBVjIY1L9jhfM1rCDg1CR8tBotRFf3QeroPEQ9h7rpBz94h+Zm4uz+XTKnql673kdV1TXcT+J+UEuD2e6Ac7qr2MXDkqH62ioan4hRc3Mrt1Z3oezc9mHuCcPVqZNYOQMbJY45yzerKLyAgQQYKQwJrQ9CuHpLS0tD6+vrH25ubn6wH/cX7TZyxhQRYlhsVG9w8k9T1PSB1kBaBig1FtLitJ7JyWnTUgFFJUXc92H3i40DC2zx8TLIrbLhYNdqFOD3APSBEIfx4HcRxx6j5eXlIXb1Pnw82Z1DBOSMKQPAsBCyMv4pG8QbrJAwMsOTfodA0mI4Ow19H2I4CDG0jZYHIXhsQENsQB9CNmdAmSFnTFmEbrX4gqG9KUYkyg1EMSgtq8sQgCYyMBAxFtARhwFh9A4y3OLg86fE14egMZ7ol/aeNuSMaYcBA+OW6yAr80FW8DcQspJ/3YJ5GQguMRKEMAxAeDqf8IDHRoNwiA0GLtvvEWd5rFPMGc4OImdMTwjayB6TYCAS78Z/kobhwEgUvh4MYPrw49AYDLc6Q7nBghxyyGFfI9cypY+n+dmF79Tl8DX+ydnOIYccMkKuZUohG89hPz/LbLREz3xr9qwYU9S/c688F9d97CWljXIvT72xPW3GlK2/Zy88F797iKKYKGcnFTnTsp8aI3vWjCkbf2+2ntlOPvtsKWg2ygkqI2dMTxB+95zO3xM1T7afWTbLy7ZiRi0vnd/3y7OvDC3birETcN1jtg0gbHnZel7ZKscP2VLEsOUEyUW9H5d8tv6mHcFuVGpU6HvCw3PdY5T79pMNW042ytgP8FPWsIocJJetcoCwZe0K9qIi2PcU5h7TVfagsjPl24gqnw24FE5orvsJUtCd4gflA2yZMHl2DU+icl2w78PrvrJFB/x4gOYHyfohW+WkC61wmShflHL8+F68TOl+v7kreBKVK/D7bS+eTQ8rBwTRvMoCovyOC2HldhJhlS2qUgOa55ILSwNselg5DT/ejuFJVrL922EU1iUTphyhuXhAWL6Gl6wNP7mwZURBNpTMJeeVV+iZ8gGXTBAfsOlecjuKnahMP+jfc/12GFqUtKs8AXhBfIGXXNj8YZFOnnQUxy9PGIUNyh+2fFsuahoIorn4O4J0Ki8d2L/j+l1N85NPh5dufiCIL0iX50IY+ahK4icvPAn17+t8rjL8+F5pr3L88rvyAK58gF9ZO4KolRwVXuXbdJ0OioelAToOBOUFoqYFUeleiCIfVUG85MPSw6Zd5bl4QfGgPALQbLpLDvCiZ4yoFR0VUr7rdzTNFfeiaTpg01x8CfEgdVrglQfwkwNcNMCLDvjxsgU/pYmiaJrmFQfCyAXlcfGFZsvqEPCKC1x5soqdrFQp2/UboNl0W17ztbxNd4WAHw1AXKcFfvI2XDQgiuxuwE+5bATJesUFQrNDIAzNi+eiAzYPcNEAobl4GWMnKtgu05X2o2mei+5FE7jkBDbNKw6E5QnC0jSC+OkgSFH8lEzDpum0F89F96Npnk1zyWka4EUHvGgadjoj7ERlSpleyuXia5pXXEI7LmlA8yTUfMCLhgdr88LEBWFpGkH8dBCkIC5+EC1MHLB5Lr7Q7BCw+WHiEkoc8KILND9ryHZl6vJccR26aBIG0WS7vRdf4OIDfrKAjgN+PCCID3jRwwB5M6l4r7x+igbYcVzyd/jJ6RDQtCC6F01fgB23Qy+ewIueNjKpYBekPF2uTUPoFQe0obj4mm7TADsENB/wkhGIPB60l4wgiC/w4/lB50u34v3yuXialm7cj+YKvWiutIsG+MV1CLhoGSHdCrZhl6PTiEvaKw4Dsuma75e2aYCEgIsPBMkKEMcDd8lpuGiAF10QxI+CIMXw4rvomubHd8nZNJ0GNM0rbo6cZQjNlrFptjzgFQd0HLDTkZGtipRydHk2DaEdt901l1GFNTRAxwFX2hUCQXGEeOCaB9hpwEVzIaxcFIRVCpdckIJ5pTXdptk8r7QrbtNgMC4aIDSRAURWp3UIuGhpIVuVKeXoUJdt08NcthFpw9OXQPiA5ulQy9t8QMcBrzRCPHybD7hoNsLIZIowyuGSsWlR0hK3aTZd0wAxCEB4WsY2EG1UrgtwGZVAp+0wbWRaqTq/HZe0DsNcYkRhLkAbkTY4O5Q44OILdBzwSuPhu/Lb8OPZiCIriKIEQbI2P0pa4nYIIO7F1zwxKqFFvbQBSVl2mYCOA17xSEin8jS8lMluJbSSyyVGA+i0zQ+6AC+aDgH7vnQoiJoGQEMluHgaQXxBGLmwlZ6JnE3zSiOUZwBoOVFmwIuPtObpC9Ayrsvm22lAaAKkNYSnZSIhbOV6QfL7hXIBCP2MBnEXH9A0+wK80gJNF7hogiCaiw+AbldImHw7AX0fUZQkbD5bzpaVtJecDr0uQOJeRmOHNh/QdCAojIxMKlbyuhQFoR3Xl5fRuGg6LTTApgN23C8UIG3TAE1z8V2w86BiwubdbdhKE6REmu+SBc2rTDsEtLzEXWkvA7Fpmq7TgOYBdlzgooVGJhUteW0FktDrEgPRhmLTXLygC9ChxAE7Ddh8HWr45fODlkPlpJMvCGlVOiNsPlvOlU9ofrKI22k71BegDUAu22B03MXTNNcFSAi4aKERpeJsSF5dBuKShhEAQnMZiB3i6+8iI3SdT18AQvABmy5xQNMFXnFBWJpGED8I6eRPq+Id8CrHRQ+iIY6/BaHQbb6Edjzosg1n63FoG5CW0XEAaUDTAIlrWmhkUvmSV5eBuL4AhNogtIHoUMtoo9J0fQkdEBpgh4AfDdBxQRDfC2Flo5QZFWGVIYrSuJTOBfBcsn40hDpuK7+mSShGJDSbr2maDggN8KNFQiYVKnl1aMfl0gYhcR3K5cVHKJdOA3YcfIGmC3Qc8OMBLprAj5cuopSZVqUHwK9MF8+PpnleNE23LxgA4DIKhHZcp3Vox+UCdGjTIkErXligsu0KD0oDmiZlCE2n9aUNB3Gd9uILQNMhoGlyATqu4aI9y/B6RjZd0pruRfO77PqWCwiiAX5xP2jZ0IicgWHn0T8soSi1DvWDkbTQwsTl0mlA8wAdBzTdhkvOhhfdC1HlnySivoG95DXdJSM0lxxCfQESt1sTu6WxL03X8hJKHJAQNAklLrDTvoBi7jSiKJet3H5pwCWjIWm/fDouEJpNt6Hlwsj7wVVW2CtdRC3LS07TtIymSShxGy6eTXPJ2AgjsyPYDWOykc7DkLQObRkbdp4cniykHoLe9rpudShxLwTxdxxPwpjCNJ1eza0Ow5QDhJV7kshUEZ64IoVAlPoSWR2Gzf/E8CSMKV1EfZha3s6rK0fHBUKz6Ta0XBh5L7jKiXqlg6jleMlpmpbRNB1mAq8y9G9k43ciA/M5UWG/BZEWmh0KbJmgtIQSB3TchhcPD9XFs2le+f1+EwjiR0EmZWVTeYLK8uLbdFfajybxqBfglRa44pqWFaRjTAKpfIQ6LhC6zddxCfUlcKXDwM4jD83OH5QWeNEBP15UZLOsnYKXAtp0nZa4F82OR7kAV1pCm67jfgjiO5EtYxJomr40NM2OSyhxQIbCAfkjNV//4fZDQNrmS9pLVssAtpyGV54w0H9DthHlXsL+DZrnl0fSmqdl/PhCsy+BTddD3oAr1PwdRbaNCUBaLoGmCd2LL3ClNey0fmAS1zJeNJ3PLlNgy2l45QmClOlVblRkozxX3qAyheeSC6LZcQltI9FpzQc03XUJ7DTgoqWNnWqZBEi7aFFCDfzhNt31gASuh+WiCYTnxXchrLzr79lteN1nmL9B80Xepgk0T4d+8TCXl1HZF2DHBULXtKwgkwp2Kb2m6biMGkpcXDe5bJrN96LhAhCCL9B0gZYHvOKCIL5GFNm9BFvJ/BAk68WXuFcIRGlpRFYbEuK2YXmlAaEBEgIuWmhk0jIBojiu0I8mcMlo2Gkb+KNFxn4o9oPRfMBLXqBpLr6GS9a+niRc94ML0HEXgmT9+JK2+ToNJQckbstENRKbL1cQRCaMrBNByhoElxEgbqel1RCe0FxxSQM2D7DTEnfRBJquQ0DHAT8e4CcfBC/ZKGV4wUsJoiiHS9am6XQYnh0CiGu6vgCb5rr8jEzHAU0TaD6gZdNCppUo+e1ykNY8fQG28ejLj2dfgDY8CXXcLwR0HHDJAEFpG378oLzZgJ9SBCmMzfdK+8nZMn6hxKHwgNCCLtug9OVVFqDjAs1LC9mqVClHh7psnRZjARBqY5BLGxRgpyWuL0CHLpoOAT+ewI8HRKXbCCsXBmEVwUsuiO7i2zwtE8STC9DpIDou3dJ40cSgAJEB7LiGnQ6NbFWklKPLs2l2CxLGqPQFhKEDNl1gpwH5XYHND0oDYWkaQfxMEEYhwiqRpgfl0coLgG/nl7QObbp9AS46LsDLiDRfoPMBOl9GyFaF6nLsuFda4voCvIwK8KMBdtwOJQ7YfMBF07DpYeVsBPGzgbDKYcu58mman7zEbZpN16Ff3IsGINRGY1+AjgOutEDH00K2K1XK0+Ui7pXW8aCWS1+AjgM2T4eAiw+EpQlsmktG4McDgvjpIEgp/Pg2z0sWdM2TuBdN0wFNs/kuXhDNNipAxwFXWocZI9uVqctzxXUYJg7YLRXgFQc0XULNB6LS8MBtHqBpLr5GEF8QVg4IqwhBcprvkrX5co+Iy6UhaU23aQhtvovnivvxADsucMU1LSNEqbgw0OW5ygZN6LasptsyfnxXXGDzBX40wCsuCOILvHh+ebIFLyXxUx6XsmnYfPwdCF35/Gg2T9PDxCV0xQFNF4SJZ4SdqFQp01W2zdMymuYl5+IBfnRXCPjRBH48IAzNJfOkYCuOS5GCaEFlIO2St0PAi6fDKDzAjyZwyWSMnaxoKdtL4Wy6pmmeTfPiedF1KLDlBV50wB71c8Ev/14ElCmMQunRMA2//DZP4nYIeNFsus2XUNMBFw3QebKOna54Kd/1O5rmkvOiRZHVIeCiAS4ZQdS0ICp9J+ClNGHpUdIunpe8K58XLYqsQMcFLrmsYqcr1lW+F82m67QdDyProgFeccCPBwTxBenysg0/xfHi2XSXnKb5yUscfzPikrZDQMcBLQ8EyepQYKcBFy0r2K2KtX/H9bug+clF4QGgpZNHEMQHXDIaQXwgjExYhFEUP5mwyqdpUflIp5NHEJbnJ7cjyGZFhoH+Pddv27QgmSh8v3xB5QAuGcCLDvjxNMLK+SGssnjJ+eUPo5h+MnYcf6/QwubTCJIJU0bWkY1KjIKoiqdpQXwg22mBi+4lK8iUnyn8lChIwYIUVMOmR00DmhbEB8KUKfDjZRU7XaF+sH/b617CyIWlCcKUKYhStl85GmHlsoEgZfLiu+hRlDaKLJBNmktmx7GbleoH+z6iKKvf35AuD9D8IFmByKEy08m/k9AKlo6yRcnvx4/K85K36X7l7gr2QiXbsO8p6B69+OnkC8oj8JMLW8ZeQFTFdsElF5TXix81X5D8rmIvVnyYe8qGTKZlhMmvEVU+m4iqdH7yYcoKkolahjw7O1+YcnYNmZ4BsRtwKWFYxQwjly0ZG+nk2S2ko4RRDcALmRjAnjIeG3u5wr3gd887rfTZfF47+eyzqXRRykrnd/3y7GnjsbEfWqYwCKOYO6m8UbEb95ItRcxGOWHK2FeG40LOmKJjJw0hnbJ3Ugn3vYLvJnbjDbkXEPbv3AvPI8o97AVlD3sPT71hPivGFIRsPIf9/CyzoejPfCv2tLh5mSL3UskhY+SUKH08zc/umW9lcsghhxxyyCGHHHLIIYcccsghhxxyyCGHHHLIIYcccsghhxxyyCGHHJ5FEP1/TKzbxt2qe4wAAAAASUVORK5CYII=">
            <a:extLst>
              <a:ext uri="{FF2B5EF4-FFF2-40B4-BE49-F238E27FC236}">
                <a16:creationId xmlns:a16="http://schemas.microsoft.com/office/drawing/2014/main" id="{C6DEEC02-EC14-4983-AB18-78C66CC94ABE}"/>
              </a:ext>
            </a:extLst>
          </p:cNvPr>
          <p:cNvSpPr>
            <a:spLocks noChangeAspect="1" noChangeArrowheads="1"/>
          </p:cNvSpPr>
          <p:nvPr/>
        </p:nvSpPr>
        <p:spPr bwMode="auto">
          <a:xfrm>
            <a:off x="501650"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endParaRPr lang="en-US" altLang="en-US" sz="1800"/>
          </a:p>
        </p:txBody>
      </p:sp>
      <p:sp>
        <p:nvSpPr>
          <p:cNvPr id="66566" name="TextBox 6">
            <a:extLst>
              <a:ext uri="{FF2B5EF4-FFF2-40B4-BE49-F238E27FC236}">
                <a16:creationId xmlns:a16="http://schemas.microsoft.com/office/drawing/2014/main" id="{D70222C7-6E7A-4958-8F0F-32BE6BB1E250}"/>
              </a:ext>
            </a:extLst>
          </p:cNvPr>
          <p:cNvSpPr txBox="1">
            <a:spLocks noChangeArrowheads="1"/>
          </p:cNvSpPr>
          <p:nvPr/>
        </p:nvSpPr>
        <p:spPr bwMode="auto">
          <a:xfrm>
            <a:off x="455613" y="2640013"/>
            <a:ext cx="38465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Agriculture, Food, &amp; Natural Resources</a:t>
            </a:r>
          </a:p>
          <a:p>
            <a:pPr algn="ctr">
              <a:lnSpc>
                <a:spcPct val="100000"/>
              </a:lnSpc>
              <a:spcBef>
                <a:spcPct val="0"/>
              </a:spcBef>
              <a:buClrTx/>
              <a:buFontTx/>
              <a:buNone/>
            </a:pPr>
            <a:r>
              <a:rPr lang="en-US" altLang="en-US" sz="1800" dirty="0"/>
              <a:t>Government &amp; Public Safety</a:t>
            </a:r>
          </a:p>
          <a:p>
            <a:pPr algn="ctr">
              <a:lnSpc>
                <a:spcPct val="100000"/>
              </a:lnSpc>
              <a:spcBef>
                <a:spcPct val="0"/>
              </a:spcBef>
              <a:buClrTx/>
              <a:buFontTx/>
              <a:buNone/>
            </a:pPr>
            <a:r>
              <a:rPr lang="en-US" altLang="en-US" sz="1800" dirty="0"/>
              <a:t>Diversified Education</a:t>
            </a:r>
          </a:p>
          <a:p>
            <a:pPr algn="ctr">
              <a:lnSpc>
                <a:spcPct val="100000"/>
              </a:lnSpc>
              <a:spcBef>
                <a:spcPct val="0"/>
              </a:spcBef>
              <a:buClrTx/>
              <a:buFontTx/>
              <a:buNone/>
            </a:pPr>
            <a:r>
              <a:rPr lang="en-US" altLang="en-US" sz="1800" dirty="0"/>
              <a:t>Other CTE Programs</a:t>
            </a:r>
          </a:p>
          <a:p>
            <a:pPr algn="ctr">
              <a:lnSpc>
                <a:spcPct val="100000"/>
              </a:lnSpc>
              <a:spcBef>
                <a:spcPct val="0"/>
              </a:spcBef>
              <a:buClrTx/>
              <a:buFontTx/>
              <a:buNone/>
            </a:pPr>
            <a:r>
              <a:rPr lang="en-US" altLang="en-US" sz="1800" dirty="0"/>
              <a:t>850-245-9017</a:t>
            </a:r>
          </a:p>
          <a:p>
            <a:pPr algn="ctr">
              <a:lnSpc>
                <a:spcPct val="100000"/>
              </a:lnSpc>
              <a:spcBef>
                <a:spcPct val="0"/>
              </a:spcBef>
              <a:buClrTx/>
              <a:buFontTx/>
              <a:buNone/>
            </a:pPr>
            <a:r>
              <a:rPr lang="en-US" altLang="en-US" sz="1800" dirty="0">
                <a:hlinkClick r:id="rId2"/>
              </a:rPr>
              <a:t>Kaitlin.Vickers@fldoe.org</a:t>
            </a:r>
            <a:r>
              <a:rPr lang="en-US" altLang="en-US" sz="1800" dirty="0"/>
              <a:t> </a:t>
            </a:r>
          </a:p>
        </p:txBody>
      </p:sp>
      <p:pic>
        <p:nvPicPr>
          <p:cNvPr id="66567" name="Picture 8">
            <a:extLst>
              <a:ext uri="{FF2B5EF4-FFF2-40B4-BE49-F238E27FC236}">
                <a16:creationId xmlns:a16="http://schemas.microsoft.com/office/drawing/2014/main" id="{26809E8E-9097-44FE-9842-2FFA31D48D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2344738"/>
            <a:ext cx="2232025"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887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F3CFC8E-6D96-46C9-8E47-BCE570B4EBCE}"/>
              </a:ext>
            </a:extLst>
          </p:cNvPr>
          <p:cNvSpPr>
            <a:spLocks noGrp="1"/>
          </p:cNvSpPr>
          <p:nvPr>
            <p:ph type="title"/>
          </p:nvPr>
        </p:nvSpPr>
        <p:spPr>
          <a:xfrm>
            <a:off x="566738" y="966788"/>
            <a:ext cx="7886700" cy="793750"/>
          </a:xfrm>
          <a:solidFill>
            <a:srgbClr val="00ABBD"/>
          </a:solidFill>
        </p:spPr>
        <p:txBody>
          <a:bodyPr/>
          <a:lstStyle/>
          <a:p>
            <a:pPr algn="ctr"/>
            <a:r>
              <a:rPr altLang="en-US" sz="4000">
                <a:solidFill>
                  <a:schemeClr val="bg1"/>
                </a:solidFill>
              </a:rPr>
              <a:t>Elizabeth Winger</a:t>
            </a:r>
          </a:p>
        </p:txBody>
      </p:sp>
      <p:sp>
        <p:nvSpPr>
          <p:cNvPr id="67587" name="TextBox 2">
            <a:extLst>
              <a:ext uri="{FF2B5EF4-FFF2-40B4-BE49-F238E27FC236}">
                <a16:creationId xmlns:a16="http://schemas.microsoft.com/office/drawing/2014/main" id="{25A035BA-B8A0-41F5-8061-F981F83777A9}"/>
              </a:ext>
            </a:extLst>
          </p:cNvPr>
          <p:cNvSpPr txBox="1">
            <a:spLocks noChangeArrowheads="1"/>
          </p:cNvSpPr>
          <p:nvPr/>
        </p:nvSpPr>
        <p:spPr bwMode="auto">
          <a:xfrm>
            <a:off x="4433888" y="3054350"/>
            <a:ext cx="4170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Information Technology</a:t>
            </a:r>
          </a:p>
          <a:p>
            <a:pPr algn="ctr">
              <a:lnSpc>
                <a:spcPct val="100000"/>
              </a:lnSpc>
              <a:spcBef>
                <a:spcPct val="0"/>
              </a:spcBef>
              <a:buClrTx/>
              <a:buFontTx/>
              <a:buNone/>
            </a:pPr>
            <a:r>
              <a:rPr lang="en-US" altLang="en-US" sz="1800" dirty="0"/>
              <a:t>Business Management &amp; Administration</a:t>
            </a:r>
          </a:p>
          <a:p>
            <a:pPr algn="ctr">
              <a:lnSpc>
                <a:spcPct val="100000"/>
              </a:lnSpc>
              <a:spcBef>
                <a:spcPct val="0"/>
              </a:spcBef>
              <a:buClrTx/>
              <a:buFontTx/>
              <a:buNone/>
            </a:pPr>
            <a:r>
              <a:rPr lang="en-US" altLang="en-US" sz="1800" dirty="0"/>
              <a:t>850-245-9003</a:t>
            </a:r>
          </a:p>
          <a:p>
            <a:pPr algn="ctr">
              <a:lnSpc>
                <a:spcPct val="100000"/>
              </a:lnSpc>
              <a:spcBef>
                <a:spcPct val="0"/>
              </a:spcBef>
              <a:buClrTx/>
              <a:buFontTx/>
              <a:buNone/>
            </a:pPr>
            <a:r>
              <a:rPr lang="en-US" altLang="en-US" sz="1800" dirty="0">
                <a:hlinkClick r:id="rId2"/>
              </a:rPr>
              <a:t>Elizabeth.Winger@fldoe.org</a:t>
            </a:r>
            <a:r>
              <a:rPr lang="en-US" altLang="en-US" sz="1800" dirty="0"/>
              <a:t> </a:t>
            </a:r>
          </a:p>
        </p:txBody>
      </p:sp>
      <p:pic>
        <p:nvPicPr>
          <p:cNvPr id="67588" name="Picture 6">
            <a:extLst>
              <a:ext uri="{FF2B5EF4-FFF2-40B4-BE49-F238E27FC236}">
                <a16:creationId xmlns:a16="http://schemas.microsoft.com/office/drawing/2014/main" id="{A4DAC88F-063D-4948-AD05-F178E437F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2317750"/>
            <a:ext cx="2417762"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36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a:extLst>
              <a:ext uri="{FF2B5EF4-FFF2-40B4-BE49-F238E27FC236}">
                <a16:creationId xmlns:a16="http://schemas.microsoft.com/office/drawing/2014/main" id="{51425FE8-E840-454C-B263-53BE33ACC6E4}"/>
              </a:ext>
            </a:extLst>
          </p:cNvPr>
          <p:cNvSpPr>
            <a:spLocks noGrp="1"/>
          </p:cNvSpPr>
          <p:nvPr>
            <p:ph type="title"/>
          </p:nvPr>
        </p:nvSpPr>
        <p:spPr>
          <a:solidFill>
            <a:srgbClr val="00ABBD"/>
          </a:solidFill>
        </p:spPr>
        <p:txBody>
          <a:bodyPr/>
          <a:lstStyle/>
          <a:p>
            <a:pPr algn="ctr"/>
            <a:r>
              <a:rPr altLang="en-US" sz="4000">
                <a:solidFill>
                  <a:schemeClr val="bg1"/>
                </a:solidFill>
              </a:rPr>
              <a:t>David Mueller</a:t>
            </a:r>
          </a:p>
        </p:txBody>
      </p:sp>
      <p:pic>
        <p:nvPicPr>
          <p:cNvPr id="68611" name="Picture 3">
            <a:extLst>
              <a:ext uri="{FF2B5EF4-FFF2-40B4-BE49-F238E27FC236}">
                <a16:creationId xmlns:a16="http://schemas.microsoft.com/office/drawing/2014/main" id="{8E4A519D-DB91-4EBC-B42C-7A7EAA1928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3613" y="2236788"/>
            <a:ext cx="23876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4">
            <a:extLst>
              <a:ext uri="{FF2B5EF4-FFF2-40B4-BE49-F238E27FC236}">
                <a16:creationId xmlns:a16="http://schemas.microsoft.com/office/drawing/2014/main" id="{F0442BE4-41AF-4F27-8119-DA67CA0BA767}"/>
              </a:ext>
            </a:extLst>
          </p:cNvPr>
          <p:cNvSpPr txBox="1">
            <a:spLocks noChangeArrowheads="1"/>
          </p:cNvSpPr>
          <p:nvPr/>
        </p:nvSpPr>
        <p:spPr bwMode="auto">
          <a:xfrm>
            <a:off x="796925" y="2957513"/>
            <a:ext cx="3657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Marketing, Sales &amp; Service</a:t>
            </a:r>
          </a:p>
          <a:p>
            <a:pPr algn="ctr">
              <a:lnSpc>
                <a:spcPct val="100000"/>
              </a:lnSpc>
              <a:spcBef>
                <a:spcPct val="0"/>
              </a:spcBef>
              <a:buClrTx/>
              <a:buFontTx/>
              <a:buNone/>
            </a:pPr>
            <a:r>
              <a:rPr lang="en-US" altLang="en-US" sz="1800" dirty="0"/>
              <a:t>Architecture &amp; Construction</a:t>
            </a:r>
          </a:p>
          <a:p>
            <a:pPr algn="ctr">
              <a:lnSpc>
                <a:spcPct val="100000"/>
              </a:lnSpc>
              <a:spcBef>
                <a:spcPct val="0"/>
              </a:spcBef>
              <a:buClrTx/>
              <a:buFontTx/>
              <a:buNone/>
            </a:pPr>
            <a:r>
              <a:rPr lang="en-US" altLang="en-US" sz="1800" dirty="0"/>
              <a:t>Energy</a:t>
            </a:r>
          </a:p>
          <a:p>
            <a:pPr algn="ctr">
              <a:lnSpc>
                <a:spcPct val="100000"/>
              </a:lnSpc>
              <a:spcBef>
                <a:spcPct val="0"/>
              </a:spcBef>
              <a:buClrTx/>
              <a:buFontTx/>
              <a:buNone/>
            </a:pPr>
            <a:r>
              <a:rPr lang="en-US" altLang="en-US" sz="1800" dirty="0"/>
              <a:t>850-245-9016</a:t>
            </a:r>
          </a:p>
          <a:p>
            <a:pPr algn="ctr">
              <a:lnSpc>
                <a:spcPct val="100000"/>
              </a:lnSpc>
              <a:spcBef>
                <a:spcPct val="0"/>
              </a:spcBef>
              <a:buClrTx/>
              <a:buFontTx/>
              <a:buNone/>
            </a:pPr>
            <a:r>
              <a:rPr lang="en-US" altLang="en-US" sz="1800" u="sng" dirty="0"/>
              <a:t>David.</a:t>
            </a:r>
            <a:r>
              <a:rPr lang="en-US" altLang="en-US" sz="1800" u="sng" dirty="0">
                <a:hlinkClick r:id="rId3"/>
              </a:rPr>
              <a:t>Mueller@fldoe.org</a:t>
            </a:r>
            <a:r>
              <a:rPr lang="en-US" altLang="en-US" sz="1800" u="sng" dirty="0"/>
              <a:t> </a:t>
            </a:r>
          </a:p>
        </p:txBody>
      </p:sp>
    </p:spTree>
    <p:extLst>
      <p:ext uri="{BB962C8B-B14F-4D97-AF65-F5344CB8AC3E}">
        <p14:creationId xmlns:p14="http://schemas.microsoft.com/office/powerpoint/2010/main" val="1979015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87CA8DB2-B437-4A97-9512-31F7660181E1}"/>
              </a:ext>
            </a:extLst>
          </p:cNvPr>
          <p:cNvSpPr>
            <a:spLocks noGrp="1"/>
          </p:cNvSpPr>
          <p:nvPr>
            <p:ph type="title"/>
          </p:nvPr>
        </p:nvSpPr>
        <p:spPr>
          <a:solidFill>
            <a:srgbClr val="00ABBD"/>
          </a:solidFill>
        </p:spPr>
        <p:txBody>
          <a:bodyPr/>
          <a:lstStyle/>
          <a:p>
            <a:pPr algn="ctr"/>
            <a:r>
              <a:rPr altLang="en-US" sz="4000">
                <a:solidFill>
                  <a:schemeClr val="bg1"/>
                </a:solidFill>
              </a:rPr>
              <a:t>Pamela Gilman</a:t>
            </a:r>
          </a:p>
        </p:txBody>
      </p:sp>
      <p:pic>
        <p:nvPicPr>
          <p:cNvPr id="69635" name="Picture 2">
            <a:extLst>
              <a:ext uri="{FF2B5EF4-FFF2-40B4-BE49-F238E27FC236}">
                <a16:creationId xmlns:a16="http://schemas.microsoft.com/office/drawing/2014/main" id="{459ABDAF-193C-43B0-9134-385B06241D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2195513"/>
            <a:ext cx="292258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a:extLst>
              <a:ext uri="{FF2B5EF4-FFF2-40B4-BE49-F238E27FC236}">
                <a16:creationId xmlns:a16="http://schemas.microsoft.com/office/drawing/2014/main" id="{15DBEB90-5DAF-4D05-924B-38502F1B1E24}"/>
              </a:ext>
            </a:extLst>
          </p:cNvPr>
          <p:cNvSpPr txBox="1">
            <a:spLocks noChangeArrowheads="1"/>
          </p:cNvSpPr>
          <p:nvPr/>
        </p:nvSpPr>
        <p:spPr bwMode="auto">
          <a:xfrm>
            <a:off x="3981450" y="2901950"/>
            <a:ext cx="46640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t>Health Science</a:t>
            </a:r>
          </a:p>
          <a:p>
            <a:pPr algn="ctr">
              <a:lnSpc>
                <a:spcPct val="100000"/>
              </a:lnSpc>
              <a:spcBef>
                <a:spcPct val="0"/>
              </a:spcBef>
              <a:buClrTx/>
              <a:buFontTx/>
              <a:buNone/>
            </a:pPr>
            <a:r>
              <a:rPr lang="en-US" altLang="en-US" sz="1800" dirty="0"/>
              <a:t>Human Services</a:t>
            </a:r>
          </a:p>
          <a:p>
            <a:pPr algn="ctr">
              <a:lnSpc>
                <a:spcPct val="100000"/>
              </a:lnSpc>
              <a:spcBef>
                <a:spcPct val="0"/>
              </a:spcBef>
              <a:buClrTx/>
              <a:buFontTx/>
              <a:buNone/>
            </a:pPr>
            <a:r>
              <a:rPr lang="en-US" altLang="en-US" sz="1800" dirty="0"/>
              <a:t>850-245-9018</a:t>
            </a:r>
          </a:p>
          <a:p>
            <a:pPr algn="ctr">
              <a:lnSpc>
                <a:spcPct val="100000"/>
              </a:lnSpc>
              <a:spcBef>
                <a:spcPct val="0"/>
              </a:spcBef>
              <a:buClrTx/>
              <a:buFontTx/>
              <a:buNone/>
            </a:pPr>
            <a:r>
              <a:rPr lang="en-US" altLang="en-US" sz="1800" dirty="0">
                <a:hlinkClick r:id="rId3"/>
              </a:rPr>
              <a:t>Pamela.Gilman@fldoe.org</a:t>
            </a:r>
            <a:r>
              <a:rPr lang="en-US" altLang="en-US" sz="1800" dirty="0"/>
              <a:t> </a:t>
            </a:r>
          </a:p>
        </p:txBody>
      </p:sp>
    </p:spTree>
    <p:extLst>
      <p:ext uri="{BB962C8B-B14F-4D97-AF65-F5344CB8AC3E}">
        <p14:creationId xmlns:p14="http://schemas.microsoft.com/office/powerpoint/2010/main" val="1496086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FD1E11A-FEC2-4747-84E0-41848BBBFA02}"/>
              </a:ext>
            </a:extLst>
          </p:cNvPr>
          <p:cNvSpPr txBox="1">
            <a:spLocks/>
          </p:cNvSpPr>
          <p:nvPr/>
        </p:nvSpPr>
        <p:spPr>
          <a:xfrm>
            <a:off x="598714" y="4794703"/>
            <a:ext cx="7272625" cy="1714953"/>
          </a:xfrm>
          <a:prstGeom prst="rect">
            <a:avLst/>
          </a:prstGeom>
        </p:spPr>
        <p:txBody>
          <a:bodyPr/>
          <a:lstStyle>
            <a:lvl1pPr marL="171470" indent="-171470" algn="l" defTabSz="6858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12" indent="-171470" algn="l" defTabSz="6858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53" indent="-171470" algn="l" defTabSz="6858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94"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3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76"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1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59"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01" indent="-171470" algn="l" defTabSz="6858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solidFill>
              </a:rPr>
              <a:t>Kathryn Wheeler</a:t>
            </a:r>
          </a:p>
          <a:p>
            <a:pPr marL="0" indent="0">
              <a:buFont typeface="Arial" panose="020B0604020202020204" pitchFamily="34" charset="0"/>
              <a:buNone/>
            </a:pPr>
            <a:r>
              <a:rPr lang="en-US" dirty="0">
                <a:solidFill>
                  <a:schemeClr val="bg1"/>
                </a:solidFill>
              </a:rPr>
              <a:t>CAPE Program Manager</a:t>
            </a:r>
          </a:p>
          <a:p>
            <a:pPr marL="0" indent="0">
              <a:buFont typeface="Arial" panose="020B0604020202020204" pitchFamily="34" charset="0"/>
              <a:buNone/>
            </a:pPr>
            <a:r>
              <a:rPr lang="en-US" dirty="0">
                <a:solidFill>
                  <a:srgbClr val="E6C467"/>
                </a:solidFill>
                <a:hlinkClick r:id="rId2">
                  <a:extLst>
                    <a:ext uri="{A12FA001-AC4F-418D-AE19-62706E023703}">
                      <ahyp:hlinkClr xmlns:ahyp="http://schemas.microsoft.com/office/drawing/2018/hyperlinkcolor" val="tx"/>
                    </a:ext>
                  </a:extLst>
                </a:hlinkClick>
              </a:rPr>
              <a:t>Kathryn.wheeler@fldoe.org</a:t>
            </a:r>
            <a:endParaRPr lang="en-US" dirty="0">
              <a:solidFill>
                <a:srgbClr val="E6C467"/>
              </a:solidFill>
            </a:endParaRPr>
          </a:p>
          <a:p>
            <a:pPr marL="0" indent="0">
              <a:buFont typeface="Arial" panose="020B0604020202020204" pitchFamily="34" charset="0"/>
              <a:buNone/>
            </a:pPr>
            <a:endParaRPr lang="en-US" dirty="0">
              <a:solidFill>
                <a:schemeClr val="bg1"/>
              </a:solidFill>
            </a:endParaRPr>
          </a:p>
        </p:txBody>
      </p:sp>
      <p:sp>
        <p:nvSpPr>
          <p:cNvPr id="9" name="Title 1">
            <a:extLst>
              <a:ext uri="{FF2B5EF4-FFF2-40B4-BE49-F238E27FC236}">
                <a16:creationId xmlns:a16="http://schemas.microsoft.com/office/drawing/2014/main" id="{B3C313BB-47E5-6346-976B-A6C76808D8C2}"/>
              </a:ext>
            </a:extLst>
          </p:cNvPr>
          <p:cNvSpPr txBox="1">
            <a:spLocks/>
          </p:cNvSpPr>
          <p:nvPr/>
        </p:nvSpPr>
        <p:spPr>
          <a:xfrm>
            <a:off x="394833" y="1220692"/>
            <a:ext cx="4612596" cy="1511622"/>
          </a:xfrm>
          <a:prstGeom prst="rect">
            <a:avLst/>
          </a:prstGeom>
        </p:spPr>
        <p:txBody>
          <a:bodyPr>
            <a:normAutofit fontScale="97500"/>
          </a:bodyPr>
          <a:lstStyle>
            <a:lvl1pPr algn="l" defTabSz="685883" rtl="0" eaLnBrk="1" latinLnBrk="0" hangingPunct="1">
              <a:lnSpc>
                <a:spcPct val="90000"/>
              </a:lnSpc>
              <a:spcBef>
                <a:spcPct val="0"/>
              </a:spcBef>
              <a:buNone/>
              <a:defRPr sz="3301" b="1" kern="1200" baseline="0">
                <a:solidFill>
                  <a:schemeClr val="accent1"/>
                </a:solidFill>
                <a:latin typeface="+mj-lt"/>
                <a:ea typeface="+mj-ea"/>
                <a:cs typeface="+mj-cs"/>
              </a:defRPr>
            </a:lvl1pPr>
          </a:lstStyle>
          <a:p>
            <a:r>
              <a:rPr lang="en-US" sz="2800" dirty="0">
                <a:solidFill>
                  <a:schemeClr val="bg1"/>
                </a:solidFill>
              </a:rPr>
              <a:t>Florida Career and Professional </a:t>
            </a:r>
          </a:p>
          <a:p>
            <a:r>
              <a:rPr lang="en-US" sz="2800" dirty="0">
                <a:solidFill>
                  <a:schemeClr val="bg1"/>
                </a:solidFill>
              </a:rPr>
              <a:t>Education Act (CAPE)</a:t>
            </a:r>
          </a:p>
        </p:txBody>
      </p:sp>
    </p:spTree>
    <p:extLst>
      <p:ext uri="{BB962C8B-B14F-4D97-AF65-F5344CB8AC3E}">
        <p14:creationId xmlns:p14="http://schemas.microsoft.com/office/powerpoint/2010/main" val="2931506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614E-5AFE-9645-8311-D70408C21427}"/>
              </a:ext>
            </a:extLst>
          </p:cNvPr>
          <p:cNvSpPr>
            <a:spLocks noGrp="1"/>
          </p:cNvSpPr>
          <p:nvPr>
            <p:ph type="title"/>
          </p:nvPr>
        </p:nvSpPr>
        <p:spPr/>
        <p:txBody>
          <a:bodyPr/>
          <a:lstStyle/>
          <a:p>
            <a:r>
              <a:rPr lang="en-US" altLang="en-US" sz="3200" dirty="0"/>
              <a:t>What is CAPE?</a:t>
            </a:r>
            <a:endParaRPr lang="en-US" sz="3200" dirty="0"/>
          </a:p>
        </p:txBody>
      </p:sp>
      <p:sp>
        <p:nvSpPr>
          <p:cNvPr id="3" name="Content Placeholder 2">
            <a:extLst>
              <a:ext uri="{FF2B5EF4-FFF2-40B4-BE49-F238E27FC236}">
                <a16:creationId xmlns:a16="http://schemas.microsoft.com/office/drawing/2014/main" id="{407F35F8-E51A-F34D-8F24-2DEFE8B736A3}"/>
              </a:ext>
            </a:extLst>
          </p:cNvPr>
          <p:cNvSpPr>
            <a:spLocks noGrp="1"/>
          </p:cNvSpPr>
          <p:nvPr>
            <p:ph idx="1"/>
          </p:nvPr>
        </p:nvSpPr>
        <p:spPr/>
        <p:txBody>
          <a:bodyPr/>
          <a:lstStyle/>
          <a:p>
            <a:pPr marL="0" indent="0">
              <a:buNone/>
            </a:pPr>
            <a:r>
              <a:rPr lang="en-US" altLang="en-US" dirty="0"/>
              <a:t>The CAPE Act was created in 2007 to provide a statewide planning partnership between the business and education communities in order to attract, expand and retain targeted, high-value industry and to sustain a strong, knowledge-based economy.</a:t>
            </a:r>
          </a:p>
          <a:p>
            <a:endParaRPr lang="en-US" dirty="0"/>
          </a:p>
        </p:txBody>
      </p:sp>
    </p:spTree>
    <p:extLst>
      <p:ext uri="{BB962C8B-B14F-4D97-AF65-F5344CB8AC3E}">
        <p14:creationId xmlns:p14="http://schemas.microsoft.com/office/powerpoint/2010/main" val="390338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2E80D4A-FD1F-4BD4-BB72-C3B43AFB9D32}"/>
              </a:ext>
            </a:extLst>
          </p:cNvPr>
          <p:cNvSpPr>
            <a:spLocks noGrp="1"/>
          </p:cNvSpPr>
          <p:nvPr>
            <p:ph type="title"/>
          </p:nvPr>
        </p:nvSpPr>
        <p:spPr>
          <a:xfrm>
            <a:off x="2276946" y="2662473"/>
            <a:ext cx="5638800" cy="1362075"/>
          </a:xfrm>
        </p:spPr>
        <p:txBody>
          <a:bodyPr/>
          <a:lstStyle/>
          <a:p>
            <a:pPr eaLnBrk="1" hangingPunct="1"/>
            <a:r>
              <a:rPr altLang="en-US" dirty="0"/>
              <a:t>Bill Tracking</a:t>
            </a:r>
            <a:endParaRPr altLang="en-US" i="1" dirty="0"/>
          </a:p>
        </p:txBody>
      </p:sp>
      <p:sp>
        <p:nvSpPr>
          <p:cNvPr id="2" name="Text Placeholder 1">
            <a:extLst>
              <a:ext uri="{FF2B5EF4-FFF2-40B4-BE49-F238E27FC236}">
                <a16:creationId xmlns:a16="http://schemas.microsoft.com/office/drawing/2014/main" id="{208AD566-B022-5B4B-8B17-5C272910914E}"/>
              </a:ext>
            </a:extLst>
          </p:cNvPr>
          <p:cNvSpPr>
            <a:spLocks noGrp="1"/>
          </p:cNvSpPr>
          <p:nvPr>
            <p:ph type="body" idx="1"/>
          </p:nvPr>
        </p:nvSpPr>
        <p:spPr>
          <a:xfrm>
            <a:off x="2276946" y="4034073"/>
            <a:ext cx="5638800" cy="1500187"/>
          </a:xfrm>
        </p:spPr>
        <p:txBody>
          <a:bodyPr/>
          <a:lstStyle/>
          <a:p>
            <a:r>
              <a:rPr lang="en-US" altLang="en-US" dirty="0">
                <a:solidFill>
                  <a:srgbClr val="E6C467"/>
                </a:solidFill>
              </a:rPr>
              <a:t>How to track bills during the Legislative Session </a:t>
            </a:r>
          </a:p>
          <a:p>
            <a:endParaRPr lang="en-US" dirty="0"/>
          </a:p>
        </p:txBody>
      </p:sp>
    </p:spTree>
    <p:extLst>
      <p:ext uri="{BB962C8B-B14F-4D97-AF65-F5344CB8AC3E}">
        <p14:creationId xmlns:p14="http://schemas.microsoft.com/office/powerpoint/2010/main" val="185875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04" y="364850"/>
            <a:ext cx="7720440" cy="1325584"/>
          </a:xfrm>
        </p:spPr>
        <p:txBody>
          <a:bodyPr>
            <a:normAutofit/>
          </a:bodyPr>
          <a:lstStyle/>
          <a:p>
            <a:pPr>
              <a:lnSpc>
                <a:spcPct val="75000"/>
              </a:lnSpc>
            </a:pPr>
            <a:r>
              <a:rPr lang="en-US" altLang="en-US" sz="3200" dirty="0"/>
              <a:t>The primary purpose of the CAPE Act is to:</a:t>
            </a:r>
            <a:endParaRPr lang="en-US" sz="3200" dirty="0"/>
          </a:p>
        </p:txBody>
      </p:sp>
      <p:sp>
        <p:nvSpPr>
          <p:cNvPr id="3" name="Content Placeholder 2"/>
          <p:cNvSpPr>
            <a:spLocks noGrp="1"/>
          </p:cNvSpPr>
          <p:nvPr>
            <p:ph idx="1"/>
          </p:nvPr>
        </p:nvSpPr>
        <p:spPr/>
        <p:txBody>
          <a:bodyPr anchor="t">
            <a:normAutofit/>
          </a:bodyPr>
          <a:lstStyle/>
          <a:p>
            <a:pPr>
              <a:spcBef>
                <a:spcPts val="0"/>
              </a:spcBef>
              <a:spcAft>
                <a:spcPts val="1200"/>
              </a:spcAft>
            </a:pPr>
            <a:r>
              <a:rPr lang="en-US" altLang="en-US" sz="2000" dirty="0"/>
              <a:t>Improve middle and high school academic performance by providing rigorous and relevant curriculum opportunities;</a:t>
            </a:r>
          </a:p>
          <a:p>
            <a:pPr>
              <a:spcBef>
                <a:spcPts val="0"/>
              </a:spcBef>
              <a:spcAft>
                <a:spcPts val="1200"/>
              </a:spcAft>
            </a:pPr>
            <a:r>
              <a:rPr lang="en-US" altLang="en-US" sz="2000" dirty="0"/>
              <a:t>Provide rigorous and relevant career-themed courses that articulate to postsecondary-level coursework and lead to industry certification;</a:t>
            </a:r>
          </a:p>
          <a:p>
            <a:pPr>
              <a:spcBef>
                <a:spcPts val="0"/>
              </a:spcBef>
              <a:spcAft>
                <a:spcPts val="1200"/>
              </a:spcAft>
            </a:pPr>
            <a:r>
              <a:rPr lang="en-US" altLang="en-US" sz="2000" dirty="0"/>
              <a:t>Support local and regional economic development;</a:t>
            </a:r>
          </a:p>
          <a:p>
            <a:pPr>
              <a:spcBef>
                <a:spcPts val="0"/>
              </a:spcBef>
              <a:spcAft>
                <a:spcPts val="1200"/>
              </a:spcAft>
            </a:pPr>
            <a:r>
              <a:rPr lang="en-US" altLang="en-US" sz="2000" dirty="0"/>
              <a:t>Respond to Florida’s critical workforce needs; and</a:t>
            </a:r>
          </a:p>
          <a:p>
            <a:pPr>
              <a:spcBef>
                <a:spcPts val="0"/>
              </a:spcBef>
              <a:spcAft>
                <a:spcPts val="1200"/>
              </a:spcAft>
            </a:pPr>
            <a:r>
              <a:rPr lang="en-US" altLang="en-US" sz="2000" dirty="0"/>
              <a:t>Provide state residents with access to high-wage and high-demand careers.</a:t>
            </a:r>
            <a:endParaRPr lang="en-US" sz="2000" dirty="0"/>
          </a:p>
        </p:txBody>
      </p:sp>
    </p:spTree>
    <p:extLst>
      <p:ext uri="{BB962C8B-B14F-4D97-AF65-F5344CB8AC3E}">
        <p14:creationId xmlns:p14="http://schemas.microsoft.com/office/powerpoint/2010/main" val="1772956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Benefits of CAPE for Students</a:t>
            </a:r>
            <a:endParaRPr lang="en-US" sz="3200" dirty="0"/>
          </a:p>
        </p:txBody>
      </p:sp>
      <p:sp>
        <p:nvSpPr>
          <p:cNvPr id="3" name="Content Placeholder 2"/>
          <p:cNvSpPr>
            <a:spLocks noGrp="1"/>
          </p:cNvSpPr>
          <p:nvPr>
            <p:ph idx="1"/>
          </p:nvPr>
        </p:nvSpPr>
        <p:spPr/>
        <p:txBody>
          <a:bodyPr/>
          <a:lstStyle/>
          <a:p>
            <a:r>
              <a:rPr lang="en-US" altLang="en-US" dirty="0"/>
              <a:t>Students earn industry certifications that make them more college- and career-ready.</a:t>
            </a:r>
          </a:p>
          <a:p>
            <a:r>
              <a:rPr lang="en-US" altLang="en-US" dirty="0"/>
              <a:t>Some industry certifications articulate for college credit.</a:t>
            </a:r>
          </a:p>
          <a:p>
            <a:r>
              <a:rPr lang="en-US" altLang="en-US" dirty="0"/>
              <a:t>College credit articulated may contribute to requirements for the Gold Seal CAPE (GSC) Scholarship.</a:t>
            </a:r>
          </a:p>
          <a:p>
            <a:endParaRPr lang="en-US" dirty="0"/>
          </a:p>
        </p:txBody>
      </p:sp>
    </p:spTree>
    <p:extLst>
      <p:ext uri="{BB962C8B-B14F-4D97-AF65-F5344CB8AC3E}">
        <p14:creationId xmlns:p14="http://schemas.microsoft.com/office/powerpoint/2010/main" val="2280854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lstStyle/>
          <a:p>
            <a:r>
              <a:rPr lang="en-US" altLang="en-US" sz="3200" dirty="0">
                <a:solidFill>
                  <a:srgbClr val="3B3F71"/>
                </a:solidFill>
              </a:rPr>
              <a:t>Other Benefits of CAPE</a:t>
            </a:r>
            <a:endParaRPr lang="en-US" sz="3200" dirty="0">
              <a:solidFill>
                <a:srgbClr val="3B3F71"/>
              </a:solidFill>
            </a:endParaRPr>
          </a:p>
        </p:txBody>
      </p:sp>
      <p:sp>
        <p:nvSpPr>
          <p:cNvPr id="3" name="Content Placeholder 2"/>
          <p:cNvSpPr>
            <a:spLocks noGrp="1"/>
          </p:cNvSpPr>
          <p:nvPr>
            <p:ph idx="1"/>
          </p:nvPr>
        </p:nvSpPr>
        <p:spPr>
          <a:noFill/>
        </p:spPr>
        <p:txBody>
          <a:bodyPr/>
          <a:lstStyle/>
          <a:p>
            <a:r>
              <a:rPr lang="en-US" altLang="en-US" dirty="0"/>
              <a:t>Bonus FTE funding</a:t>
            </a:r>
          </a:p>
          <a:p>
            <a:r>
              <a:rPr lang="en-US" altLang="en-US" dirty="0"/>
              <a:t>Teacher bonuses</a:t>
            </a:r>
          </a:p>
          <a:p>
            <a:r>
              <a:rPr lang="en-US" altLang="en-US" dirty="0"/>
              <a:t>School grades </a:t>
            </a:r>
          </a:p>
          <a:p>
            <a:endParaRPr lang="en-US" dirty="0"/>
          </a:p>
        </p:txBody>
      </p:sp>
    </p:spTree>
    <p:extLst>
      <p:ext uri="{BB962C8B-B14F-4D97-AF65-F5344CB8AC3E}">
        <p14:creationId xmlns:p14="http://schemas.microsoft.com/office/powerpoint/2010/main" val="308004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Punched Tape 5"/>
          <p:cNvSpPr/>
          <p:nvPr/>
        </p:nvSpPr>
        <p:spPr>
          <a:xfrm rot="5400000">
            <a:off x="4367221" y="2369491"/>
            <a:ext cx="4333723" cy="3305059"/>
          </a:xfrm>
          <a:prstGeom prst="flowChartPunchedTape">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3" name="Title 1"/>
          <p:cNvSpPr>
            <a:spLocks noGrp="1"/>
          </p:cNvSpPr>
          <p:nvPr>
            <p:ph type="title"/>
          </p:nvPr>
        </p:nvSpPr>
        <p:spPr/>
        <p:txBody>
          <a:bodyPr>
            <a:normAutofit/>
          </a:bodyPr>
          <a:lstStyle/>
          <a:p>
            <a:pPr>
              <a:lnSpc>
                <a:spcPct val="75000"/>
              </a:lnSpc>
            </a:pPr>
            <a:r>
              <a:rPr altLang="en-US" dirty="0"/>
              <a:t>The making of the</a:t>
            </a:r>
            <a:r>
              <a:rPr lang="en-US" altLang="en-US" dirty="0"/>
              <a:t> </a:t>
            </a:r>
            <a:r>
              <a:rPr altLang="en-US" dirty="0"/>
              <a:t>CAPE Industry Certification Funding List</a:t>
            </a:r>
          </a:p>
        </p:txBody>
      </p:sp>
      <p:sp>
        <p:nvSpPr>
          <p:cNvPr id="3" name="Content Placeholder 2">
            <a:extLst>
              <a:ext uri="{FF2B5EF4-FFF2-40B4-BE49-F238E27FC236}">
                <a16:creationId xmlns:a16="http://schemas.microsoft.com/office/drawing/2014/main" id="{CE5BD44C-47F9-0549-A40D-204A3F0A0A58}"/>
              </a:ext>
            </a:extLst>
          </p:cNvPr>
          <p:cNvSpPr>
            <a:spLocks noGrp="1"/>
          </p:cNvSpPr>
          <p:nvPr>
            <p:ph idx="1"/>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val="2343812652"/>
              </p:ext>
            </p:extLst>
          </p:nvPr>
        </p:nvGraphicFramePr>
        <p:xfrm>
          <a:off x="79022" y="1745813"/>
          <a:ext cx="4745012" cy="4568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5" name="TextBox 4"/>
          <p:cNvSpPr txBox="1">
            <a:spLocks noChangeArrowheads="1"/>
          </p:cNvSpPr>
          <p:nvPr/>
        </p:nvSpPr>
        <p:spPr bwMode="auto">
          <a:xfrm>
            <a:off x="5480018" y="2314615"/>
            <a:ext cx="210812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b="1" dirty="0"/>
              <a:t>CAPE Industry Certification Funding </a:t>
            </a:r>
          </a:p>
          <a:p>
            <a:pPr algn="ctr">
              <a:lnSpc>
                <a:spcPct val="100000"/>
              </a:lnSpc>
              <a:spcBef>
                <a:spcPct val="0"/>
              </a:spcBef>
              <a:buClrTx/>
              <a:buFontTx/>
              <a:buNone/>
            </a:pPr>
            <a:r>
              <a:rPr lang="en-US" altLang="en-US" b="1" dirty="0"/>
              <a:t>List</a:t>
            </a:r>
          </a:p>
        </p:txBody>
      </p:sp>
      <p:sp>
        <p:nvSpPr>
          <p:cNvPr id="8" name="24-Point Star 7"/>
          <p:cNvSpPr/>
          <p:nvPr/>
        </p:nvSpPr>
        <p:spPr>
          <a:xfrm>
            <a:off x="5205391" y="2108246"/>
            <a:ext cx="749274" cy="749274"/>
          </a:xfrm>
          <a:prstGeom prst="star24">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367014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4175935721"/>
              </p:ext>
            </p:extLst>
          </p:nvPr>
        </p:nvGraphicFramePr>
        <p:xfrm>
          <a:off x="196256" y="1340295"/>
          <a:ext cx="8229311" cy="452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9" name="Title 1"/>
          <p:cNvSpPr>
            <a:spLocks noGrp="1"/>
          </p:cNvSpPr>
          <p:nvPr>
            <p:ph type="title"/>
          </p:nvPr>
        </p:nvSpPr>
        <p:spPr/>
        <p:txBody>
          <a:bodyPr/>
          <a:lstStyle/>
          <a:p>
            <a:r>
              <a:rPr altLang="en-US" sz="3200" dirty="0"/>
              <a:t>CareerSource Florida Request Cycle</a:t>
            </a:r>
          </a:p>
        </p:txBody>
      </p:sp>
      <p:grpSp>
        <p:nvGrpSpPr>
          <p:cNvPr id="29700" name="Group 5"/>
          <p:cNvGrpSpPr>
            <a:grpSpLocks/>
          </p:cNvGrpSpPr>
          <p:nvPr/>
        </p:nvGrpSpPr>
        <p:grpSpPr bwMode="auto">
          <a:xfrm>
            <a:off x="2452130" y="2357380"/>
            <a:ext cx="3718070" cy="2433192"/>
            <a:chOff x="2744751" y="2844613"/>
            <a:chExt cx="3717618" cy="2432708"/>
          </a:xfrm>
        </p:grpSpPr>
        <p:sp>
          <p:nvSpPr>
            <p:cNvPr id="29702" name="TextBox 6"/>
            <p:cNvSpPr txBox="1">
              <a:spLocks noChangeArrowheads="1"/>
            </p:cNvSpPr>
            <p:nvPr/>
          </p:nvSpPr>
          <p:spPr bwMode="auto">
            <a:xfrm>
              <a:off x="3928206" y="2844613"/>
              <a:ext cx="1274885" cy="52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400" b="1" dirty="0"/>
                <a:t>August-September</a:t>
              </a:r>
            </a:p>
          </p:txBody>
        </p:sp>
        <p:sp>
          <p:nvSpPr>
            <p:cNvPr id="29703" name="TextBox 7"/>
            <p:cNvSpPr txBox="1">
              <a:spLocks noChangeArrowheads="1"/>
            </p:cNvSpPr>
            <p:nvPr/>
          </p:nvSpPr>
          <p:spPr bwMode="auto">
            <a:xfrm>
              <a:off x="5187484" y="4191636"/>
              <a:ext cx="1274885" cy="52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400" b="1" dirty="0"/>
                <a:t>September- December</a:t>
              </a:r>
            </a:p>
          </p:txBody>
        </p:sp>
        <p:sp>
          <p:nvSpPr>
            <p:cNvPr id="29704" name="TextBox 8"/>
            <p:cNvSpPr txBox="1">
              <a:spLocks noChangeArrowheads="1"/>
            </p:cNvSpPr>
            <p:nvPr/>
          </p:nvSpPr>
          <p:spPr bwMode="auto">
            <a:xfrm>
              <a:off x="4664247" y="4969605"/>
              <a:ext cx="1274885" cy="3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400" b="1" dirty="0"/>
                <a:t>February</a:t>
              </a:r>
            </a:p>
          </p:txBody>
        </p:sp>
        <p:sp>
          <p:nvSpPr>
            <p:cNvPr id="29705" name="TextBox 9"/>
            <p:cNvSpPr txBox="1">
              <a:spLocks noChangeArrowheads="1"/>
            </p:cNvSpPr>
            <p:nvPr/>
          </p:nvSpPr>
          <p:spPr bwMode="auto">
            <a:xfrm>
              <a:off x="3290764" y="4969605"/>
              <a:ext cx="1274885" cy="3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400" b="1" dirty="0"/>
                <a:t>March</a:t>
              </a:r>
            </a:p>
          </p:txBody>
        </p:sp>
        <p:sp>
          <p:nvSpPr>
            <p:cNvPr id="29706" name="TextBox 10"/>
            <p:cNvSpPr txBox="1">
              <a:spLocks noChangeArrowheads="1"/>
            </p:cNvSpPr>
            <p:nvPr/>
          </p:nvSpPr>
          <p:spPr bwMode="auto">
            <a:xfrm>
              <a:off x="2744751" y="4199494"/>
              <a:ext cx="1274885" cy="3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400" b="1" dirty="0"/>
                <a:t>April-August</a:t>
              </a:r>
            </a:p>
          </p:txBody>
        </p:sp>
      </p:grpSp>
      <p:sp>
        <p:nvSpPr>
          <p:cNvPr id="29701" name="TextBox 11"/>
          <p:cNvSpPr txBox="1">
            <a:spLocks noChangeArrowheads="1"/>
          </p:cNvSpPr>
          <p:nvPr/>
        </p:nvSpPr>
        <p:spPr bwMode="auto">
          <a:xfrm>
            <a:off x="197004" y="5948867"/>
            <a:ext cx="88214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200" i="1" dirty="0"/>
              <a:t>For industry certifications for farm occupations, a separate process is used involving the Department of Agriculture and Consumer Services.</a:t>
            </a:r>
          </a:p>
        </p:txBody>
      </p:sp>
    </p:spTree>
    <p:extLst>
      <p:ext uri="{BB962C8B-B14F-4D97-AF65-F5344CB8AC3E}">
        <p14:creationId xmlns:p14="http://schemas.microsoft.com/office/powerpoint/2010/main" val="1609063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ltLang="en-US" dirty="0">
                <a:latin typeface="Rockwell" panose="02060603020205020403" pitchFamily="18" charset="0"/>
                <a:cs typeface="Times New Roman" panose="02020603050405020304" pitchFamily="18" charset="0"/>
              </a:rPr>
              <a:t>Self-Study Guide for Career Readiness in Secondary Schools</a:t>
            </a:r>
            <a:endParaRPr lang="en-US" dirty="0">
              <a:latin typeface="Rockwell" panose="02060603020205020403" pitchFamily="18" charset="0"/>
            </a:endParaRPr>
          </a:p>
        </p:txBody>
      </p:sp>
      <p:sp>
        <p:nvSpPr>
          <p:cNvPr id="3" name="Text Placeholder 2"/>
          <p:cNvSpPr>
            <a:spLocks noGrp="1"/>
          </p:cNvSpPr>
          <p:nvPr>
            <p:ph type="body" idx="1"/>
          </p:nvPr>
        </p:nvSpPr>
        <p:spPr/>
        <p:txBody>
          <a:bodyPr/>
          <a:lstStyle/>
          <a:p>
            <a:pPr eaLnBrk="1" hangingPunct="1">
              <a:lnSpc>
                <a:spcPct val="100000"/>
              </a:lnSpc>
              <a:spcBef>
                <a:spcPct val="0"/>
              </a:spcBef>
              <a:buClrTx/>
            </a:pPr>
            <a:r>
              <a:rPr lang="en-US" altLang="en-US" sz="2000" dirty="0">
                <a:solidFill>
                  <a:schemeClr val="tx1">
                    <a:lumMod val="65000"/>
                    <a:lumOff val="35000"/>
                  </a:schemeClr>
                </a:solidFill>
                <a:latin typeface="Rockwell" panose="02060603020205020403" pitchFamily="18" charset="0"/>
                <a:cs typeface="Times New Roman" panose="02020603050405020304" pitchFamily="18" charset="0"/>
              </a:rPr>
              <a:t>Dr. Kevin Smith</a:t>
            </a:r>
          </a:p>
          <a:p>
            <a:pPr eaLnBrk="1" hangingPunct="1">
              <a:lnSpc>
                <a:spcPct val="100000"/>
              </a:lnSpc>
              <a:spcBef>
                <a:spcPct val="0"/>
              </a:spcBef>
              <a:buClrTx/>
            </a:pPr>
            <a:r>
              <a:rPr lang="en-US" altLang="en-US" sz="2000" dirty="0">
                <a:solidFill>
                  <a:schemeClr val="tx1">
                    <a:lumMod val="65000"/>
                    <a:lumOff val="35000"/>
                  </a:schemeClr>
                </a:solidFill>
                <a:latin typeface="Rockwell" panose="02060603020205020403" pitchFamily="18" charset="0"/>
                <a:cs typeface="Times New Roman" panose="02020603050405020304" pitchFamily="18" charset="0"/>
              </a:rPr>
              <a:t>Regional Educational Laboratory (REL) Southeast</a:t>
            </a:r>
          </a:p>
          <a:p>
            <a:pPr eaLnBrk="1" hangingPunct="1">
              <a:lnSpc>
                <a:spcPct val="100000"/>
              </a:lnSpc>
              <a:spcBef>
                <a:spcPct val="0"/>
              </a:spcBef>
              <a:buClrTx/>
            </a:pPr>
            <a:r>
              <a:rPr lang="en-US" altLang="en-US" sz="2000" dirty="0">
                <a:solidFill>
                  <a:schemeClr val="tx1">
                    <a:lumMod val="65000"/>
                    <a:lumOff val="35000"/>
                  </a:schemeClr>
                </a:solidFill>
                <a:latin typeface="Rockwell" panose="02060603020205020403" pitchFamily="18" charset="0"/>
                <a:hlinkClick r:id="rId2"/>
              </a:rPr>
              <a:t>ksmith@fcrr.org</a:t>
            </a:r>
          </a:p>
          <a:p>
            <a:pPr eaLnBrk="1" hangingPunct="1">
              <a:lnSpc>
                <a:spcPct val="100000"/>
              </a:lnSpc>
              <a:spcBef>
                <a:spcPct val="0"/>
              </a:spcBef>
              <a:buClrTx/>
            </a:pPr>
            <a:r>
              <a:rPr lang="en-US" altLang="en-US" dirty="0">
                <a:latin typeface="Times New Roman" panose="02020603050405020304" pitchFamily="18" charset="0"/>
                <a:cs typeface="Times New Roman" panose="02020603050405020304" pitchFamily="18" charset="0"/>
              </a:rPr>
              <a:t> </a:t>
            </a:r>
          </a:p>
          <a:p>
            <a:endParaRPr lang="en-US" dirty="0"/>
          </a:p>
        </p:txBody>
      </p:sp>
      <p:pic>
        <p:nvPicPr>
          <p:cNvPr id="4" name="Picture 3"/>
          <p:cNvPicPr>
            <a:picLocks noChangeAspect="1"/>
          </p:cNvPicPr>
          <p:nvPr/>
        </p:nvPicPr>
        <p:blipFill>
          <a:blip r:embed="rId3"/>
          <a:stretch>
            <a:fillRect/>
          </a:stretch>
        </p:blipFill>
        <p:spPr>
          <a:xfrm>
            <a:off x="3762375" y="5767831"/>
            <a:ext cx="1609725" cy="590550"/>
          </a:xfrm>
          <a:prstGeom prst="rect">
            <a:avLst/>
          </a:prstGeom>
        </p:spPr>
      </p:pic>
    </p:spTree>
    <p:extLst>
      <p:ext uri="{BB962C8B-B14F-4D97-AF65-F5344CB8AC3E}">
        <p14:creationId xmlns:p14="http://schemas.microsoft.com/office/powerpoint/2010/main" val="3787516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DF89577C-35F8-41B4-8A9B-421D5BDF2F99}"/>
              </a:ext>
            </a:extLst>
          </p:cNvPr>
          <p:cNvSpPr txBox="1">
            <a:spLocks/>
          </p:cNvSpPr>
          <p:nvPr/>
        </p:nvSpPr>
        <p:spPr>
          <a:xfrm>
            <a:off x="1343025" y="1228725"/>
            <a:ext cx="6303963" cy="3163888"/>
          </a:xfrm>
          <a:prstGeom prst="rect">
            <a:avLst/>
          </a:prstGeom>
        </p:spPr>
        <p:txBody>
          <a:bodyPr/>
          <a:lstStyle>
            <a:lvl1pPr marL="274320" indent="-228600" algn="l" defTabSz="914400" rtl="0" eaLnBrk="1" latinLnBrk="0" hangingPunct="1">
              <a:spcBef>
                <a:spcPct val="20000"/>
              </a:spcBef>
              <a:buClr>
                <a:srgbClr val="173250"/>
              </a:buClr>
              <a:buFont typeface="Arial"/>
              <a:buChar char="•"/>
              <a:defRPr sz="2000" kern="1200" spc="150" baseline="0">
                <a:solidFill>
                  <a:srgbClr val="414042"/>
                </a:solidFill>
                <a:latin typeface="Calibri"/>
                <a:ea typeface="+mn-ea"/>
                <a:cs typeface="Calibri"/>
              </a:defRPr>
            </a:lvl1pPr>
            <a:lvl2pPr marL="548640" indent="-182880" algn="l" defTabSz="914400" rtl="0" eaLnBrk="1" latinLnBrk="0" hangingPunct="1">
              <a:spcBef>
                <a:spcPct val="20000"/>
              </a:spcBef>
              <a:buClr>
                <a:srgbClr val="00953A"/>
              </a:buClr>
              <a:buFont typeface="Arial"/>
              <a:buChar char="•"/>
              <a:defRPr sz="1800" kern="1200" spc="100" baseline="0">
                <a:solidFill>
                  <a:srgbClr val="414042"/>
                </a:solidFill>
                <a:latin typeface="Calibri"/>
                <a:ea typeface="+mn-ea"/>
                <a:cs typeface="Calibri"/>
              </a:defRPr>
            </a:lvl2pPr>
            <a:lvl3pPr marL="822960" indent="-182880" algn="l" defTabSz="914400" rtl="0" eaLnBrk="1" latinLnBrk="0" hangingPunct="1">
              <a:spcBef>
                <a:spcPct val="20000"/>
              </a:spcBef>
              <a:buClr>
                <a:srgbClr val="E73D30"/>
              </a:buClr>
              <a:buFont typeface="Arial"/>
              <a:buChar char="•"/>
              <a:defRPr sz="1600" kern="1200" spc="100" baseline="0">
                <a:solidFill>
                  <a:srgbClr val="414042"/>
                </a:solidFill>
                <a:latin typeface="Calibri"/>
                <a:ea typeface="+mn-ea"/>
                <a:cs typeface="Calibri"/>
              </a:defRPr>
            </a:lvl3pPr>
            <a:lvl4pPr marL="1097280" indent="-182880" algn="l" defTabSz="914400" rtl="0" eaLnBrk="1" latinLnBrk="0" hangingPunct="1">
              <a:spcBef>
                <a:spcPct val="20000"/>
              </a:spcBef>
              <a:buClr>
                <a:srgbClr val="F7CE3C"/>
              </a:buClr>
              <a:buFont typeface="Arial"/>
              <a:buChar char="•"/>
              <a:defRPr sz="1400" kern="1200">
                <a:solidFill>
                  <a:srgbClr val="414042"/>
                </a:solidFill>
                <a:latin typeface="Calibri"/>
                <a:ea typeface="+mn-ea"/>
                <a:cs typeface="Calibri"/>
              </a:defRPr>
            </a:lvl4pPr>
            <a:lvl5pPr marL="1280160" indent="-182880" algn="l" defTabSz="914400" rtl="0" eaLnBrk="1" latinLnBrk="0" hangingPunct="1">
              <a:spcBef>
                <a:spcPct val="20000"/>
              </a:spcBef>
              <a:buClr>
                <a:srgbClr val="414042"/>
              </a:buClr>
              <a:buFont typeface="Arial"/>
              <a:buChar char="•"/>
              <a:defRPr sz="1300" kern="1200" spc="100" baseline="0">
                <a:solidFill>
                  <a:srgbClr val="414042"/>
                </a:solidFill>
                <a:latin typeface="Calibri"/>
                <a:ea typeface="+mn-ea"/>
                <a:cs typeface="Calibri"/>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34290" indent="0" algn="ctr">
              <a:buFont typeface="Arial"/>
              <a:buNone/>
              <a:defRPr/>
            </a:pPr>
            <a:r>
              <a:rPr lang="en-US" sz="2700" dirty="0"/>
              <a:t>REL Southeast Overview</a:t>
            </a:r>
          </a:p>
        </p:txBody>
      </p:sp>
      <p:pic>
        <p:nvPicPr>
          <p:cNvPr id="35843" name="Picture 1">
            <a:extLst>
              <a:ext uri="{FF2B5EF4-FFF2-40B4-BE49-F238E27FC236}">
                <a16:creationId xmlns:a16="http://schemas.microsoft.com/office/drawing/2014/main" id="{CB1BBFBE-C979-4BF4-853A-F4E78E291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828800"/>
            <a:ext cx="59975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031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hape 96">
            <a:extLst>
              <a:ext uri="{FF2B5EF4-FFF2-40B4-BE49-F238E27FC236}">
                <a16:creationId xmlns:a16="http://schemas.microsoft.com/office/drawing/2014/main" id="{7ED7EE03-E4D8-4CF8-A5CF-D59D30D3802B}"/>
              </a:ext>
            </a:extLst>
          </p:cNvPr>
          <p:cNvSpPr>
            <a:spLocks noGrp="1"/>
          </p:cNvSpPr>
          <p:nvPr>
            <p:ph type="sldNum" sz="quarter" idx="4294967295"/>
          </p:nvPr>
        </p:nvSpPr>
        <p:spPr bwMode="auto">
          <a:xfrm>
            <a:off x="8501063" y="6292850"/>
            <a:ext cx="357187"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0" tIns="34271" rIns="68560" bIns="34271">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SzPct val="25000"/>
              <a:buFontTx/>
              <a:buNone/>
            </a:pPr>
            <a:r>
              <a:rPr lang="en-US" altLang="en-US" sz="1800" dirty="0">
                <a:solidFill>
                  <a:srgbClr val="576F7F"/>
                </a:solidFill>
              </a:rPr>
              <a:t> </a:t>
            </a:r>
          </a:p>
        </p:txBody>
      </p:sp>
      <p:sp>
        <p:nvSpPr>
          <p:cNvPr id="2" name="Title 1">
            <a:extLst>
              <a:ext uri="{FF2B5EF4-FFF2-40B4-BE49-F238E27FC236}">
                <a16:creationId xmlns:a16="http://schemas.microsoft.com/office/drawing/2014/main" id="{8A0D0757-EA97-492C-9416-C70655D55F1F}"/>
              </a:ext>
            </a:extLst>
          </p:cNvPr>
          <p:cNvSpPr>
            <a:spLocks noGrp="1"/>
          </p:cNvSpPr>
          <p:nvPr>
            <p:ph type="title" idx="4294967295"/>
          </p:nvPr>
        </p:nvSpPr>
        <p:spPr>
          <a:xfrm>
            <a:off x="792099" y="1366838"/>
            <a:ext cx="8229600" cy="728662"/>
          </a:xfrm>
        </p:spPr>
        <p:txBody>
          <a:bodyPr/>
          <a:lstStyle/>
          <a:p>
            <a:pPr>
              <a:defRPr/>
            </a:pPr>
            <a:r>
              <a:rPr sz="3200" dirty="0">
                <a:ea typeface="+mn-ea"/>
              </a:rPr>
              <a:t>Introduction</a:t>
            </a:r>
          </a:p>
        </p:txBody>
      </p:sp>
      <p:sp>
        <p:nvSpPr>
          <p:cNvPr id="3" name="Text Placeholder 2">
            <a:extLst>
              <a:ext uri="{FF2B5EF4-FFF2-40B4-BE49-F238E27FC236}">
                <a16:creationId xmlns:a16="http://schemas.microsoft.com/office/drawing/2014/main" id="{0A44FB4A-69C7-4175-95C9-D8054268BC8D}"/>
              </a:ext>
            </a:extLst>
          </p:cNvPr>
          <p:cNvSpPr>
            <a:spLocks noGrp="1"/>
          </p:cNvSpPr>
          <p:nvPr>
            <p:ph type="body" idx="4294967295"/>
          </p:nvPr>
        </p:nvSpPr>
        <p:spPr>
          <a:xfrm>
            <a:off x="771524" y="2035175"/>
            <a:ext cx="7659243" cy="3394075"/>
          </a:xfrm>
        </p:spPr>
        <p:txBody>
          <a:bodyPr>
            <a:normAutofit/>
          </a:bodyPr>
          <a:lstStyle/>
          <a:p>
            <a:pPr marL="0" indent="0">
              <a:buNone/>
              <a:defRPr/>
            </a:pPr>
            <a:r>
              <a:rPr lang="en-US" sz="1900" dirty="0"/>
              <a:t>The </a:t>
            </a:r>
            <a:r>
              <a:rPr lang="en-US" sz="1900" i="1" dirty="0"/>
              <a:t>Self-Study Guide for Career Readiness in Secondary Schools </a:t>
            </a:r>
            <a:r>
              <a:rPr lang="en-US" sz="1900" dirty="0"/>
              <a:t>was developed to help educators plan and implement district and school career readiness practices. It is intended to promote reflection about current strengths and challenges in planning for implementation of career readiness practices, spark conversations among staff and identify areas for improvement. The guide provides a template for data collection and guiding questions for discussion that may improve the implementation of career readiness practices and increase the number of students earning high school diplomas and successfully transitioning to postsecondary training and careers.</a:t>
            </a:r>
          </a:p>
        </p:txBody>
      </p:sp>
    </p:spTree>
    <p:extLst>
      <p:ext uri="{BB962C8B-B14F-4D97-AF65-F5344CB8AC3E}">
        <p14:creationId xmlns:p14="http://schemas.microsoft.com/office/powerpoint/2010/main" val="1127899544"/>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hape 96">
            <a:extLst>
              <a:ext uri="{FF2B5EF4-FFF2-40B4-BE49-F238E27FC236}">
                <a16:creationId xmlns:a16="http://schemas.microsoft.com/office/drawing/2014/main" id="{45D424B8-5927-4EBC-B8EF-8AD2CF71ED74}"/>
              </a:ext>
            </a:extLst>
          </p:cNvPr>
          <p:cNvSpPr>
            <a:spLocks noGrp="1"/>
          </p:cNvSpPr>
          <p:nvPr>
            <p:ph type="sldNum" sz="quarter" idx="4294967295"/>
          </p:nvPr>
        </p:nvSpPr>
        <p:spPr bwMode="auto">
          <a:xfrm>
            <a:off x="8501063" y="6292850"/>
            <a:ext cx="357187"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0" tIns="34271" rIns="68560" bIns="34271">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SzPct val="25000"/>
              <a:buFontTx/>
              <a:buNone/>
            </a:pPr>
            <a:r>
              <a:rPr lang="en-US" altLang="en-US" sz="1800" dirty="0">
                <a:solidFill>
                  <a:srgbClr val="576F7F"/>
                </a:solidFill>
              </a:rPr>
              <a:t> </a:t>
            </a:r>
          </a:p>
        </p:txBody>
      </p:sp>
      <p:sp>
        <p:nvSpPr>
          <p:cNvPr id="3" name="Text Placeholder 2">
            <a:extLst>
              <a:ext uri="{FF2B5EF4-FFF2-40B4-BE49-F238E27FC236}">
                <a16:creationId xmlns:a16="http://schemas.microsoft.com/office/drawing/2014/main" id="{730C2272-E81B-40AB-BBBF-DC6A01912010}"/>
              </a:ext>
            </a:extLst>
          </p:cNvPr>
          <p:cNvSpPr>
            <a:spLocks noGrp="1"/>
          </p:cNvSpPr>
          <p:nvPr>
            <p:ph type="body" idx="4294967295"/>
          </p:nvPr>
        </p:nvSpPr>
        <p:spPr>
          <a:xfrm>
            <a:off x="3401187" y="1543050"/>
            <a:ext cx="5381625" cy="3394075"/>
          </a:xfrm>
        </p:spPr>
        <p:txBody>
          <a:bodyPr>
            <a:normAutofit fontScale="77500" lnSpcReduction="20000"/>
          </a:bodyPr>
          <a:lstStyle/>
          <a:p>
            <a:pPr marL="0" indent="0">
              <a:buNone/>
              <a:defRPr/>
            </a:pPr>
            <a:r>
              <a:rPr lang="en-US" sz="1950" b="1" dirty="0"/>
              <a:t>Career readiness elements for the self study-guide</a:t>
            </a:r>
            <a:br>
              <a:rPr lang="en-US" sz="1950" b="1" dirty="0"/>
            </a:br>
            <a:br>
              <a:rPr lang="en-US" sz="1950" b="1" dirty="0"/>
            </a:br>
            <a:r>
              <a:rPr lang="en-US" sz="1950" dirty="0"/>
              <a:t>1. Employability skills</a:t>
            </a:r>
          </a:p>
          <a:p>
            <a:pPr marL="0" indent="0">
              <a:buNone/>
              <a:defRPr/>
            </a:pPr>
            <a:r>
              <a:rPr lang="en-US" sz="1950" dirty="0"/>
              <a:t>2. Career exploration	</a:t>
            </a:r>
          </a:p>
          <a:p>
            <a:pPr marL="0" indent="0">
              <a:buNone/>
              <a:defRPr/>
            </a:pPr>
            <a:r>
              <a:rPr lang="en-US" sz="1950" dirty="0"/>
              <a:t>3. Relevant course content</a:t>
            </a:r>
          </a:p>
          <a:p>
            <a:pPr marL="0" indent="0">
              <a:buNone/>
              <a:defRPr/>
            </a:pPr>
            <a:r>
              <a:rPr lang="en-US" sz="1950" dirty="0"/>
              <a:t>4. Individualized learning plans</a:t>
            </a:r>
          </a:p>
          <a:p>
            <a:pPr marL="0" indent="0">
              <a:buNone/>
              <a:defRPr/>
            </a:pPr>
            <a:r>
              <a:rPr lang="en-US" sz="1950" dirty="0"/>
              <a:t>5. Collaborative career counseling</a:t>
            </a:r>
          </a:p>
          <a:p>
            <a:pPr marL="0" indent="0">
              <a:buNone/>
              <a:defRPr/>
            </a:pPr>
            <a:r>
              <a:rPr lang="en-US" sz="1950" dirty="0"/>
              <a:t>6. Career counseling interventions</a:t>
            </a:r>
          </a:p>
          <a:p>
            <a:pPr marL="0" indent="0">
              <a:buNone/>
              <a:defRPr/>
            </a:pPr>
            <a:r>
              <a:rPr lang="en-US" sz="1950" dirty="0"/>
              <a:t>7. Career counseling interventions</a:t>
            </a:r>
          </a:p>
          <a:p>
            <a:pPr>
              <a:defRPr/>
            </a:pPr>
            <a:endParaRPr lang="en-US" sz="1950" b="1" dirty="0"/>
          </a:p>
        </p:txBody>
      </p:sp>
      <p:pic>
        <p:nvPicPr>
          <p:cNvPr id="38916" name="Picture 3">
            <a:extLst>
              <a:ext uri="{FF2B5EF4-FFF2-40B4-BE49-F238E27FC236}">
                <a16:creationId xmlns:a16="http://schemas.microsoft.com/office/drawing/2014/main" id="{1BBA85A1-1636-42A6-AB97-B62433A4EB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543050"/>
            <a:ext cx="28257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194657"/>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hape 96">
            <a:extLst>
              <a:ext uri="{FF2B5EF4-FFF2-40B4-BE49-F238E27FC236}">
                <a16:creationId xmlns:a16="http://schemas.microsoft.com/office/drawing/2014/main" id="{C680638C-2323-4104-A3D7-F4C029FA41CB}"/>
              </a:ext>
            </a:extLst>
          </p:cNvPr>
          <p:cNvSpPr>
            <a:spLocks noGrp="1"/>
          </p:cNvSpPr>
          <p:nvPr>
            <p:ph type="sldNum" sz="quarter" idx="4294967295"/>
          </p:nvPr>
        </p:nvSpPr>
        <p:spPr bwMode="auto">
          <a:xfrm>
            <a:off x="8501063" y="6292850"/>
            <a:ext cx="357187"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0" tIns="34271" rIns="68560" bIns="34271">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SzPct val="25000"/>
              <a:buFontTx/>
              <a:buNone/>
            </a:pPr>
            <a:r>
              <a:rPr lang="en-US" altLang="en-US" sz="1800" dirty="0">
                <a:solidFill>
                  <a:srgbClr val="576F7F"/>
                </a:solidFill>
              </a:rPr>
              <a:t> </a:t>
            </a:r>
          </a:p>
        </p:txBody>
      </p:sp>
      <p:pic>
        <p:nvPicPr>
          <p:cNvPr id="40963" name="Picture 1">
            <a:extLst>
              <a:ext uri="{FF2B5EF4-FFF2-40B4-BE49-F238E27FC236}">
                <a16:creationId xmlns:a16="http://schemas.microsoft.com/office/drawing/2014/main" id="{3F10956A-6A75-44EB-84FE-82C95F4399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485900"/>
            <a:ext cx="4664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a:extLst>
              <a:ext uri="{FF2B5EF4-FFF2-40B4-BE49-F238E27FC236}">
                <a16:creationId xmlns:a16="http://schemas.microsoft.com/office/drawing/2014/main" id="{2825E5CF-6E28-437A-B3D8-CF920CA81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200150"/>
            <a:ext cx="3825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041379"/>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6EA6A814-7571-4745-8B2D-7F143B399013}"/>
              </a:ext>
            </a:extLst>
          </p:cNvPr>
          <p:cNvPicPr>
            <a:picLocks noChangeAspect="1"/>
          </p:cNvPicPr>
          <p:nvPr/>
        </p:nvPicPr>
        <p:blipFill>
          <a:blip r:embed="rId3"/>
          <a:stretch>
            <a:fillRect/>
          </a:stretch>
        </p:blipFill>
        <p:spPr>
          <a:xfrm>
            <a:off x="0" y="114389"/>
            <a:ext cx="9144000" cy="6660027"/>
          </a:xfrm>
          <a:prstGeom prst="rect">
            <a:avLst/>
          </a:prstGeom>
        </p:spPr>
      </p:pic>
      <p:sp>
        <p:nvSpPr>
          <p:cNvPr id="4" name="Oval 3">
            <a:extLst>
              <a:ext uri="{FF2B5EF4-FFF2-40B4-BE49-F238E27FC236}">
                <a16:creationId xmlns:a16="http://schemas.microsoft.com/office/drawing/2014/main" id="{A02C6ED2-DC59-486E-B527-302885F6943A}"/>
              </a:ext>
            </a:extLst>
          </p:cNvPr>
          <p:cNvSpPr/>
          <p:nvPr/>
        </p:nvSpPr>
        <p:spPr>
          <a:xfrm>
            <a:off x="1025526" y="2789346"/>
            <a:ext cx="3295650" cy="1254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5" name="Oval 4">
            <a:extLst>
              <a:ext uri="{FF2B5EF4-FFF2-40B4-BE49-F238E27FC236}">
                <a16:creationId xmlns:a16="http://schemas.microsoft.com/office/drawing/2014/main" id="{3A99D378-A715-4AEB-94BB-C34CB71FBF84}"/>
              </a:ext>
            </a:extLst>
          </p:cNvPr>
          <p:cNvSpPr/>
          <p:nvPr/>
        </p:nvSpPr>
        <p:spPr>
          <a:xfrm>
            <a:off x="4491949" y="2125532"/>
            <a:ext cx="3359150" cy="1655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
        <p:nvSpPr>
          <p:cNvPr id="28677" name="TextBox 5">
            <a:extLst>
              <a:ext uri="{FF2B5EF4-FFF2-40B4-BE49-F238E27FC236}">
                <a16:creationId xmlns:a16="http://schemas.microsoft.com/office/drawing/2014/main" id="{B16D8302-BC55-4933-8337-B44BBDFF2189}"/>
              </a:ext>
            </a:extLst>
          </p:cNvPr>
          <p:cNvSpPr txBox="1">
            <a:spLocks noChangeArrowheads="1"/>
          </p:cNvSpPr>
          <p:nvPr/>
        </p:nvSpPr>
        <p:spPr bwMode="auto">
          <a:xfrm>
            <a:off x="2917149" y="98986"/>
            <a:ext cx="314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a:solidFill>
                  <a:srgbClr val="E6C467"/>
                </a:solidFill>
              </a:rPr>
              <a:t>Go to </a:t>
            </a:r>
            <a:r>
              <a:rPr lang="en-US" altLang="en-US" sz="1800" err="1">
                <a:solidFill>
                  <a:srgbClr val="E6C467"/>
                </a:solidFill>
              </a:rPr>
              <a:t>www.flsenate.gov</a:t>
            </a:r>
            <a:endParaRPr lang="en-US" altLang="en-US" sz="1800">
              <a:solidFill>
                <a:srgbClr val="E6C467"/>
              </a:solidFill>
            </a:endParaRPr>
          </a:p>
        </p:txBody>
      </p:sp>
      <p:sp>
        <p:nvSpPr>
          <p:cNvPr id="8" name="TextBox 7">
            <a:extLst>
              <a:ext uri="{FF2B5EF4-FFF2-40B4-BE49-F238E27FC236}">
                <a16:creationId xmlns:a16="http://schemas.microsoft.com/office/drawing/2014/main" id="{E4EFAA77-D50D-ED4D-8265-B78742ABD388}"/>
              </a:ext>
            </a:extLst>
          </p:cNvPr>
          <p:cNvSpPr txBox="1"/>
          <p:nvPr/>
        </p:nvSpPr>
        <p:spPr>
          <a:xfrm>
            <a:off x="1581462" y="2953062"/>
            <a:ext cx="1813810" cy="230832"/>
          </a:xfrm>
          <a:prstGeom prst="rect">
            <a:avLst/>
          </a:prstGeom>
          <a:noFill/>
        </p:spPr>
        <p:txBody>
          <a:bodyPr wrap="square" rtlCol="0">
            <a:spAutoFit/>
          </a:bodyPr>
          <a:lstStyle/>
          <a:p>
            <a:r>
              <a:rPr lang="en-US" sz="900" err="1">
                <a:latin typeface="Arial" panose="020B0604020202020204" pitchFamily="34" charset="0"/>
                <a:cs typeface="Arial" panose="020B0604020202020204" pitchFamily="34" charset="0"/>
              </a:rPr>
              <a:t>Felicia.Trumpler@fldoe.org</a:t>
            </a:r>
            <a:endParaRPr lang="en-US" sz="9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8BF82EB-22F7-1A45-A576-04FF5C36EA3E}"/>
              </a:ext>
            </a:extLst>
          </p:cNvPr>
          <p:cNvSpPr txBox="1"/>
          <p:nvPr/>
        </p:nvSpPr>
        <p:spPr>
          <a:xfrm>
            <a:off x="1633928" y="3328987"/>
            <a:ext cx="1663908" cy="230832"/>
          </a:xfrm>
          <a:prstGeom prst="rect">
            <a:avLst/>
          </a:prstGeom>
          <a:noFill/>
        </p:spPr>
        <p:txBody>
          <a:bodyPr wrap="square" rtlCol="0">
            <a:spAutoFit/>
          </a:bodyPr>
          <a:lstStyle/>
          <a:p>
            <a:r>
              <a:rPr lang="en-US" sz="900"/>
              <a:t>••••••••••</a:t>
            </a:r>
          </a:p>
        </p:txBody>
      </p:sp>
    </p:spTree>
    <p:extLst>
      <p:ext uri="{BB962C8B-B14F-4D97-AF65-F5344CB8AC3E}">
        <p14:creationId xmlns:p14="http://schemas.microsoft.com/office/powerpoint/2010/main" val="20065777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96">
            <a:extLst>
              <a:ext uri="{FF2B5EF4-FFF2-40B4-BE49-F238E27FC236}">
                <a16:creationId xmlns:a16="http://schemas.microsoft.com/office/drawing/2014/main" id="{4C0AE648-0DD4-47A4-A558-E367D3D9B291}"/>
              </a:ext>
            </a:extLst>
          </p:cNvPr>
          <p:cNvSpPr>
            <a:spLocks noGrp="1"/>
          </p:cNvSpPr>
          <p:nvPr>
            <p:ph type="sldNum" sz="quarter" idx="4294967295"/>
          </p:nvPr>
        </p:nvSpPr>
        <p:spPr bwMode="auto">
          <a:xfrm>
            <a:off x="8501063" y="6292850"/>
            <a:ext cx="357187"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0" tIns="34271" rIns="68560" bIns="34271">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SzPct val="25000"/>
              <a:buFontTx/>
              <a:buNone/>
            </a:pPr>
            <a:r>
              <a:rPr lang="en-US" altLang="en-US" sz="1800" dirty="0">
                <a:solidFill>
                  <a:srgbClr val="576F7F"/>
                </a:solidFill>
              </a:rPr>
              <a:t> </a:t>
            </a:r>
          </a:p>
        </p:txBody>
      </p:sp>
      <p:pic>
        <p:nvPicPr>
          <p:cNvPr id="43011" name="Picture 1">
            <a:extLst>
              <a:ext uri="{FF2B5EF4-FFF2-40B4-BE49-F238E27FC236}">
                <a16:creationId xmlns:a16="http://schemas.microsoft.com/office/drawing/2014/main" id="{CC10CF6A-5550-4863-B086-C73E512921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028700"/>
            <a:ext cx="62865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71418"/>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96">
            <a:extLst>
              <a:ext uri="{FF2B5EF4-FFF2-40B4-BE49-F238E27FC236}">
                <a16:creationId xmlns:a16="http://schemas.microsoft.com/office/drawing/2014/main" id="{9F345F04-59B3-4005-94C0-D04595989D27}"/>
              </a:ext>
            </a:extLst>
          </p:cNvPr>
          <p:cNvSpPr>
            <a:spLocks noGrp="1"/>
          </p:cNvSpPr>
          <p:nvPr>
            <p:ph type="sldNum" sz="quarter" idx="4294967295"/>
          </p:nvPr>
        </p:nvSpPr>
        <p:spPr bwMode="auto">
          <a:xfrm>
            <a:off x="8501063" y="6292850"/>
            <a:ext cx="357187" cy="346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0" tIns="34271" rIns="68560" bIns="34271">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SzPct val="25000"/>
              <a:buFontTx/>
              <a:buNone/>
            </a:pPr>
            <a:r>
              <a:rPr lang="en-US" altLang="en-US" sz="1800" dirty="0">
                <a:solidFill>
                  <a:srgbClr val="576F7F"/>
                </a:solidFill>
              </a:rPr>
              <a:t> </a:t>
            </a:r>
          </a:p>
        </p:txBody>
      </p:sp>
      <p:pic>
        <p:nvPicPr>
          <p:cNvPr id="45059" name="Picture 3">
            <a:extLst>
              <a:ext uri="{FF2B5EF4-FFF2-40B4-BE49-F238E27FC236}">
                <a16:creationId xmlns:a16="http://schemas.microsoft.com/office/drawing/2014/main" id="{7006EA75-B35F-4B7A-9F3D-1F7017FF7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1171575"/>
            <a:ext cx="290512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extLst>
              <a:ext uri="{FF2B5EF4-FFF2-40B4-BE49-F238E27FC236}">
                <a16:creationId xmlns:a16="http://schemas.microsoft.com/office/drawing/2014/main" id="{0352CC3D-35F7-45BB-A3D2-1D6D1B7B7B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162050"/>
            <a:ext cx="250825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a:extLst>
              <a:ext uri="{FF2B5EF4-FFF2-40B4-BE49-F238E27FC236}">
                <a16:creationId xmlns:a16="http://schemas.microsoft.com/office/drawing/2014/main" id="{DEA8BF32-115D-4E6D-8AB2-8994D077F7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3550" y="1162050"/>
            <a:ext cx="30543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069067"/>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Individuals with Disabilities Act (IDEA) FAQ</a:t>
            </a:r>
          </a:p>
        </p:txBody>
      </p:sp>
      <p:sp>
        <p:nvSpPr>
          <p:cNvPr id="3" name="Text Placeholder 2"/>
          <p:cNvSpPr>
            <a:spLocks noGrp="1"/>
          </p:cNvSpPr>
          <p:nvPr>
            <p:ph type="body" idx="1"/>
          </p:nvPr>
        </p:nvSpPr>
        <p:spPr>
          <a:xfrm>
            <a:off x="2286000" y="4651248"/>
            <a:ext cx="6556248" cy="1500187"/>
          </a:xfrm>
        </p:spPr>
        <p:txBody>
          <a:bodyPr/>
          <a:lstStyle/>
          <a:p>
            <a:r>
              <a:rPr lang="en-US" altLang="en-US" sz="1600" dirty="0"/>
              <a:t>Wendy </a:t>
            </a:r>
            <a:r>
              <a:rPr lang="en-US" altLang="en-US" sz="1600" dirty="0" err="1"/>
              <a:t>Metty</a:t>
            </a:r>
            <a:endParaRPr lang="en-US" altLang="en-US" sz="1600" dirty="0"/>
          </a:p>
          <a:p>
            <a:r>
              <a:rPr lang="en-US" altLang="en-US" sz="1600" dirty="0"/>
              <a:t>Secondary Transition</a:t>
            </a:r>
          </a:p>
          <a:p>
            <a:r>
              <a:rPr lang="en-US" altLang="en-US" sz="1600" dirty="0"/>
              <a:t>Bureau of Exceptional Student Education</a:t>
            </a:r>
          </a:p>
          <a:p>
            <a:r>
              <a:rPr lang="en-US" altLang="en-US" sz="1600" dirty="0">
                <a:solidFill>
                  <a:srgbClr val="E6C467"/>
                </a:solidFill>
              </a:rPr>
              <a:t> </a:t>
            </a:r>
            <a:r>
              <a:rPr lang="en-US" altLang="en-US" sz="1600" dirty="0">
                <a:solidFill>
                  <a:srgbClr val="E6C467"/>
                </a:solidFill>
                <a:hlinkClick r:id="rId2">
                  <a:extLst>
                    <a:ext uri="{A12FA001-AC4F-418D-AE19-62706E023703}">
                      <ahyp:hlinkClr xmlns:ahyp="http://schemas.microsoft.com/office/drawing/2018/hyperlinkcolor" val="tx"/>
                    </a:ext>
                  </a:extLst>
                </a:hlinkClick>
              </a:rPr>
              <a:t>Wendy.Metty@fldoe.org</a:t>
            </a:r>
            <a:r>
              <a:rPr lang="en-US" altLang="en-US" sz="1600" dirty="0">
                <a:solidFill>
                  <a:srgbClr val="E6C467"/>
                </a:solidFill>
              </a:rPr>
              <a:t>  </a:t>
            </a:r>
          </a:p>
          <a:p>
            <a:endParaRPr lang="en-US" dirty="0"/>
          </a:p>
        </p:txBody>
      </p:sp>
    </p:spTree>
    <p:extLst>
      <p:ext uri="{BB962C8B-B14F-4D97-AF65-F5344CB8AC3E}">
        <p14:creationId xmlns:p14="http://schemas.microsoft.com/office/powerpoint/2010/main" val="1670518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98474" y="960548"/>
            <a:ext cx="8052922" cy="1020834"/>
          </a:xfrm>
        </p:spPr>
        <p:txBody>
          <a:bodyPr anchor="ctr"/>
          <a:lstStyle/>
          <a:p>
            <a:r>
              <a:rPr altLang="en-US" sz="3200" dirty="0"/>
              <a:t>What legislation supports transition? </a:t>
            </a:r>
          </a:p>
        </p:txBody>
      </p:sp>
      <p:sp>
        <p:nvSpPr>
          <p:cNvPr id="43011" name="Content Placeholder 2"/>
          <p:cNvSpPr>
            <a:spLocks noGrp="1"/>
          </p:cNvSpPr>
          <p:nvPr>
            <p:ph idx="1"/>
          </p:nvPr>
        </p:nvSpPr>
        <p:spPr/>
        <p:txBody>
          <a:bodyPr>
            <a:normAutofit fontScale="85000" lnSpcReduction="10000"/>
          </a:bodyPr>
          <a:lstStyle/>
          <a:p>
            <a:pPr marL="0" indent="0">
              <a:buFont typeface="Arial" panose="020B0604020202020204" pitchFamily="34" charset="0"/>
              <a:buNone/>
              <a:defRPr/>
            </a:pPr>
            <a:r>
              <a:rPr lang="en-US" altLang="en-US" sz="2000" dirty="0"/>
              <a:t>Both federal and state laws support transition</a:t>
            </a:r>
          </a:p>
          <a:p>
            <a:pPr>
              <a:defRPr/>
            </a:pPr>
            <a:r>
              <a:rPr lang="en-US" altLang="en-US" sz="2000" dirty="0"/>
              <a:t>Based on </a:t>
            </a:r>
            <a:r>
              <a:rPr lang="en-US" altLang="en-US" sz="2000" dirty="0">
                <a:solidFill>
                  <a:srgbClr val="0000FF"/>
                </a:solidFill>
                <a:hlinkClick r:id="rId3">
                  <a:extLst>
                    <a:ext uri="{A12FA001-AC4F-418D-AE19-62706E023703}">
                      <ahyp:hlinkClr xmlns:ahyp="http://schemas.microsoft.com/office/drawing/2018/hyperlinkcolor" val="tx"/>
                    </a:ext>
                  </a:extLst>
                </a:hlinkClick>
              </a:rPr>
              <a:t>section 300.43 of Title 34, Code of Federal Regulations (C.F.R.)</a:t>
            </a:r>
            <a:r>
              <a:rPr lang="en-US" altLang="en-US" sz="2000" dirty="0"/>
              <a:t>, which provides for a coordinated set of activities for a student with a disability that is designed within an outcome-oriented process, that promotes movement from school to post-school activities, including postsecondary education, vocational training, integrated employment, continuing and adult education, adult services, independent living or community participation,</a:t>
            </a:r>
          </a:p>
          <a:p>
            <a:pPr>
              <a:defRPr/>
            </a:pPr>
            <a:r>
              <a:rPr lang="en-US" altLang="en-US" sz="2000" i="1" dirty="0"/>
              <a:t>and </a:t>
            </a:r>
            <a:r>
              <a:rPr lang="en-US" altLang="en-US" sz="2000" dirty="0">
                <a:solidFill>
                  <a:srgbClr val="0000FF"/>
                </a:solidFill>
                <a:hlinkClick r:id="rId4">
                  <a:extLst>
                    <a:ext uri="{A12FA001-AC4F-418D-AE19-62706E023703}">
                      <ahyp:hlinkClr xmlns:ahyp="http://schemas.microsoft.com/office/drawing/2018/hyperlinkcolor" val="tx"/>
                    </a:ext>
                  </a:extLst>
                </a:hlinkClick>
              </a:rPr>
              <a:t>s. 1003.5716, F.S.</a:t>
            </a:r>
            <a:r>
              <a:rPr lang="en-US" altLang="en-US" sz="2000" dirty="0">
                <a:solidFill>
                  <a:srgbClr val="0000FF"/>
                </a:solidFill>
              </a:rPr>
              <a:t>, </a:t>
            </a:r>
            <a:r>
              <a:rPr lang="en-US" altLang="en-US" sz="2000" dirty="0"/>
              <a:t>which ensures quality planning for a successful transition of a student with a disability to postsecondary education and career opportunities, an IEP team shall begin the process of, and develop an IEP for, identifying the need for transition services before the student with a disability attains the age of 14 years in order for his or her postsecondary goals and career goals to be identified and in place when he or she attains the age of 16.  </a:t>
            </a:r>
          </a:p>
          <a:p>
            <a:pPr marL="0" indent="0">
              <a:buFont typeface="Arial" panose="020B0604020202020204" pitchFamily="34" charset="0"/>
              <a:buNone/>
              <a:defRPr/>
            </a:pPr>
            <a:endParaRPr lang="en-US" altLang="en-US" sz="2000" dirty="0"/>
          </a:p>
        </p:txBody>
      </p:sp>
    </p:spTree>
    <p:extLst>
      <p:ext uri="{BB962C8B-B14F-4D97-AF65-F5344CB8AC3E}">
        <p14:creationId xmlns:p14="http://schemas.microsoft.com/office/powerpoint/2010/main" val="6377216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47739" y="772534"/>
            <a:ext cx="8052922" cy="1020834"/>
          </a:xfrm>
        </p:spPr>
        <p:txBody>
          <a:bodyPr anchor="ctr"/>
          <a:lstStyle/>
          <a:p>
            <a:r>
              <a:rPr altLang="en-US" sz="2800" dirty="0"/>
              <a:t>Should IEPs include a statement related to Pre-Employment Transition Services?  </a:t>
            </a:r>
          </a:p>
        </p:txBody>
      </p:sp>
      <p:sp>
        <p:nvSpPr>
          <p:cNvPr id="33795" name="Content Placeholder 2"/>
          <p:cNvSpPr>
            <a:spLocks noGrp="1"/>
          </p:cNvSpPr>
          <p:nvPr>
            <p:ph idx="1"/>
          </p:nvPr>
        </p:nvSpPr>
        <p:spPr/>
        <p:txBody>
          <a:bodyPr>
            <a:normAutofit fontScale="85000" lnSpcReduction="10000"/>
          </a:bodyPr>
          <a:lstStyle/>
          <a:p>
            <a:pPr marL="0" indent="0">
              <a:buFont typeface="Arial" panose="020B0604020202020204" pitchFamily="34" charset="0"/>
              <a:buNone/>
              <a:defRPr/>
            </a:pPr>
            <a:r>
              <a:rPr lang="en-US" altLang="en-US" sz="2000" dirty="0"/>
              <a:t>Yes, according to </a:t>
            </a:r>
            <a:r>
              <a:rPr lang="en-US" altLang="en-US" sz="2000" dirty="0">
                <a:solidFill>
                  <a:srgbClr val="0000FF"/>
                </a:solidFill>
                <a:hlinkClick r:id="rId2">
                  <a:extLst>
                    <a:ext uri="{A12FA001-AC4F-418D-AE19-62706E023703}">
                      <ahyp:hlinkClr xmlns:ahyp="http://schemas.microsoft.com/office/drawing/2018/hyperlinkcolor" val="tx"/>
                    </a:ext>
                  </a:extLst>
                </a:hlinkClick>
              </a:rPr>
              <a:t>s. 1003.5716, F.S.</a:t>
            </a:r>
            <a:r>
              <a:rPr lang="en-US" altLang="en-US" sz="2000" dirty="0"/>
              <a:t>,</a:t>
            </a:r>
            <a:r>
              <a:rPr lang="en-US" altLang="en-US" sz="2000" dirty="0">
                <a:solidFill>
                  <a:srgbClr val="0000FF"/>
                </a:solidFill>
              </a:rPr>
              <a:t> </a:t>
            </a:r>
            <a:r>
              <a:rPr lang="en-US" altLang="en-US" sz="2000" dirty="0"/>
              <a:t>which states:</a:t>
            </a:r>
          </a:p>
          <a:p>
            <a:pPr marL="0" indent="0">
              <a:buFont typeface="Arial" panose="020B0604020202020204" pitchFamily="34" charset="0"/>
              <a:buNone/>
              <a:defRPr/>
            </a:pPr>
            <a:r>
              <a:rPr lang="en-US" sz="2000" dirty="0">
                <a:ea typeface="Calibri" panose="020F0502020204030204" pitchFamily="34" charset="0"/>
                <a:cs typeface="Times New Roman" panose="02020603050405020304" pitchFamily="18" charset="0"/>
              </a:rPr>
              <a:t>All students with disabilities who are 3 years of age to 21 years of age have the right to a free, appropriate public education (FAPE). As used in this section, the term “IEP” means  individual education plan.  </a:t>
            </a:r>
          </a:p>
          <a:p>
            <a:pPr marL="0" indent="0">
              <a:buFont typeface="Arial" panose="020B0604020202020204" pitchFamily="34" charset="0"/>
              <a:buNone/>
              <a:defRPr/>
            </a:pPr>
            <a:r>
              <a:rPr lang="en-US" sz="2000" dirty="0">
                <a:ea typeface="Calibri" panose="020F0502020204030204" pitchFamily="34" charset="0"/>
                <a:cs typeface="Times New Roman" panose="02020603050405020304" pitchFamily="18" charset="0"/>
              </a:rPr>
              <a:t>(2) </a:t>
            </a:r>
            <a:r>
              <a:rPr lang="en-US" sz="2000" b="1" dirty="0">
                <a:solidFill>
                  <a:srgbClr val="00B0F0"/>
                </a:solidFill>
                <a:ea typeface="Calibri" panose="020F0502020204030204" pitchFamily="34" charset="0"/>
                <a:cs typeface="Times New Roman" panose="02020603050405020304" pitchFamily="18" charset="0"/>
              </a:rPr>
              <a:t>Beginning not later than the first IEP to be in effect when the student attains the age of 16</a:t>
            </a:r>
            <a:r>
              <a:rPr lang="en-US" sz="2000" b="1" dirty="0">
                <a:ea typeface="Calibri" panose="020F0502020204030204" pitchFamily="34" charset="0"/>
                <a:cs typeface="Times New Roman" panose="02020603050405020304" pitchFamily="18" charset="0"/>
              </a:rPr>
              <a:t>,</a:t>
            </a:r>
            <a:r>
              <a:rPr lang="en-US" sz="2000" b="1" dirty="0">
                <a:solidFill>
                  <a:srgbClr val="00B0F0"/>
                </a:solidFill>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or younger if determined appropriate by the parent and the IEP team, the must include the following statements that must be updated annually: (c)  </a:t>
            </a:r>
            <a:r>
              <a:rPr lang="en-US" sz="2000" b="1" dirty="0">
                <a:solidFill>
                  <a:srgbClr val="00B0F0"/>
                </a:solidFill>
                <a:ea typeface="Calibri" panose="020F0502020204030204" pitchFamily="34" charset="0"/>
                <a:cs typeface="Times New Roman" panose="02020603050405020304" pitchFamily="18" charset="0"/>
              </a:rPr>
              <a:t>A statement of </a:t>
            </a:r>
            <a:r>
              <a:rPr lang="en-US" sz="2000" dirty="0">
                <a:ea typeface="Calibri" panose="020F0502020204030204" pitchFamily="34" charset="0"/>
                <a:cs typeface="Times New Roman" panose="02020603050405020304" pitchFamily="18" charset="0"/>
              </a:rPr>
              <a:t>appropriate measurable long-term postsecondary education and career goals based upon age-appropriate transition assessments related to training, education, employment, and, if appropriate, independent living skills and the transition services, </a:t>
            </a:r>
            <a:r>
              <a:rPr lang="en-US" sz="2000" b="1" dirty="0">
                <a:solidFill>
                  <a:srgbClr val="00B0F0"/>
                </a:solidFill>
                <a:ea typeface="Calibri" panose="020F0502020204030204" pitchFamily="34" charset="0"/>
                <a:cs typeface="Times New Roman" panose="02020603050405020304" pitchFamily="18" charset="0"/>
              </a:rPr>
              <a:t>including pre-employment transition services </a:t>
            </a:r>
            <a:r>
              <a:rPr lang="en-US" sz="2000" dirty="0">
                <a:ea typeface="Calibri" panose="020F0502020204030204" pitchFamily="34" charset="0"/>
                <a:cs typeface="Times New Roman" panose="02020603050405020304" pitchFamily="18" charset="0"/>
              </a:rPr>
              <a:t>and courses of study needed to assist the student in reaching those goals. </a:t>
            </a:r>
          </a:p>
          <a:p>
            <a:pPr marL="0" indent="0" algn="ctr">
              <a:buFont typeface="Arial" panose="020B0604020202020204" pitchFamily="34" charset="0"/>
              <a:buNone/>
              <a:defRPr/>
            </a:pPr>
            <a:r>
              <a:rPr lang="en-US" sz="2000" dirty="0">
                <a:solidFill>
                  <a:srgbClr val="0000FF"/>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Vocational Rehabilitation (VR) Pre-ETS Flyer </a:t>
            </a:r>
            <a:endParaRPr lang="en-US" sz="2000" dirty="0">
              <a:solidFill>
                <a:srgbClr val="0000FF"/>
              </a:solidFill>
              <a:ea typeface="Calibri" panose="020F0502020204030204" pitchFamily="34" charset="0"/>
              <a:cs typeface="Times New Roman" panose="02020603050405020304" pitchFamily="18" charset="0"/>
            </a:endParaRPr>
          </a:p>
          <a:p>
            <a:pPr marL="0" indent="0">
              <a:buFont typeface="Arial" panose="020B0604020202020204" pitchFamily="34" charset="0"/>
              <a:buNone/>
              <a:defRPr/>
            </a:pPr>
            <a:endParaRPr lang="en-US" altLang="en-US" sz="2000" dirty="0">
              <a:latin typeface="Verdana" panose="020B0604030504040204" pitchFamily="34" charset="0"/>
              <a:hlinkClick r:id="" action="ppaction://noaction"/>
            </a:endParaRPr>
          </a:p>
          <a:p>
            <a:pPr marL="0" indent="0">
              <a:buFont typeface="Arial" panose="020B0604020202020204" pitchFamily="34" charset="0"/>
              <a:buNone/>
              <a:defRPr/>
            </a:pPr>
            <a:endParaRPr lang="en-US" altLang="en-US" sz="2000" dirty="0">
              <a:latin typeface="Verdana" panose="020B0604030504040204" pitchFamily="34" charset="0"/>
              <a:hlinkClick r:id="" action="ppaction://noaction"/>
            </a:endParaRPr>
          </a:p>
          <a:p>
            <a:pPr>
              <a:defRPr/>
            </a:pPr>
            <a:endParaRPr lang="en-US" altLang="en-US" sz="2000" dirty="0"/>
          </a:p>
        </p:txBody>
      </p:sp>
    </p:spTree>
    <p:extLst>
      <p:ext uri="{BB962C8B-B14F-4D97-AF65-F5344CB8AC3E}">
        <p14:creationId xmlns:p14="http://schemas.microsoft.com/office/powerpoint/2010/main" val="1570722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47739" y="772534"/>
            <a:ext cx="8052922" cy="1020834"/>
          </a:xfrm>
        </p:spPr>
        <p:txBody>
          <a:bodyPr anchor="ctr"/>
          <a:lstStyle/>
          <a:p>
            <a:r>
              <a:rPr altLang="en-US" sz="2800" dirty="0"/>
              <a:t>What additional graduation pathways are available to students with disabilities? </a:t>
            </a:r>
          </a:p>
        </p:txBody>
      </p:sp>
      <p:sp>
        <p:nvSpPr>
          <p:cNvPr id="20483" name="Content Placeholder 2"/>
          <p:cNvSpPr>
            <a:spLocks noGrp="1"/>
          </p:cNvSpPr>
          <p:nvPr>
            <p:ph idx="1"/>
          </p:nvPr>
        </p:nvSpPr>
        <p:spPr/>
        <p:txBody>
          <a:bodyPr/>
          <a:lstStyle/>
          <a:p>
            <a:pPr marL="0" indent="0">
              <a:buFont typeface="Arial" panose="020B0604020202020204" pitchFamily="34" charset="0"/>
              <a:buNone/>
            </a:pPr>
            <a:r>
              <a:rPr lang="en-US" altLang="en-US" dirty="0"/>
              <a:t>There are two additional graduation pathways only available to students with disabilities, both of which allow for CTE substitutions. </a:t>
            </a:r>
          </a:p>
          <a:p>
            <a:r>
              <a:rPr lang="en-US" altLang="en-US" dirty="0"/>
              <a:t>Standard Diploma via Academic and Employment Based Courses; </a:t>
            </a:r>
            <a:r>
              <a:rPr lang="en-US" altLang="en-US" i="1" dirty="0"/>
              <a:t>and </a:t>
            </a:r>
          </a:p>
          <a:p>
            <a:r>
              <a:rPr lang="en-US" altLang="en-US" dirty="0"/>
              <a:t>Standard Diploma via Access Courses </a:t>
            </a:r>
          </a:p>
        </p:txBody>
      </p:sp>
    </p:spTree>
    <p:extLst>
      <p:ext uri="{BB962C8B-B14F-4D97-AF65-F5344CB8AC3E}">
        <p14:creationId xmlns:p14="http://schemas.microsoft.com/office/powerpoint/2010/main" val="859662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11163" y="974066"/>
            <a:ext cx="8052922" cy="1020834"/>
          </a:xfrm>
        </p:spPr>
        <p:txBody>
          <a:bodyPr anchor="ctr"/>
          <a:lstStyle/>
          <a:p>
            <a:r>
              <a:rPr altLang="en-US" sz="3200" dirty="0"/>
              <a:t>What is </a:t>
            </a:r>
            <a:r>
              <a:rPr lang="en-US" altLang="en-US" sz="3200" dirty="0"/>
              <a:t>deferral</a:t>
            </a:r>
            <a:r>
              <a:rPr altLang="en-US" sz="3200" dirty="0"/>
              <a:t>?</a:t>
            </a:r>
            <a:r>
              <a:rPr lang="en-US" altLang="en-US" sz="3200" dirty="0"/>
              <a:t> </a:t>
            </a:r>
            <a:endParaRPr altLang="en-US" sz="3200" dirty="0"/>
          </a:p>
        </p:txBody>
      </p:sp>
      <p:sp>
        <p:nvSpPr>
          <p:cNvPr id="3" name="Content Placeholder 2"/>
          <p:cNvSpPr>
            <a:spLocks noGrp="1"/>
          </p:cNvSpPr>
          <p:nvPr>
            <p:ph idx="1"/>
          </p:nvPr>
        </p:nvSpPr>
        <p:spPr>
          <a:xfrm>
            <a:off x="498474" y="1981200"/>
            <a:ext cx="8102187" cy="4144963"/>
          </a:xfrm>
        </p:spPr>
        <p:txBody>
          <a:bodyPr>
            <a:normAutofit lnSpcReduction="10000"/>
          </a:bodyPr>
          <a:lstStyle/>
          <a:p>
            <a:pPr marL="0" indent="0">
              <a:buFont typeface="Arial" panose="020B0604020202020204" pitchFamily="34" charset="0"/>
              <a:buNone/>
              <a:defRPr/>
            </a:pPr>
            <a:r>
              <a:rPr lang="en-US" altLang="en-US" sz="2400" dirty="0"/>
              <a:t>FAPE ends upon receipt of a standard diploma. </a:t>
            </a:r>
          </a:p>
          <a:p>
            <a:pPr marL="0" indent="0">
              <a:buFont typeface="Arial" panose="020B0604020202020204" pitchFamily="34" charset="0"/>
              <a:buNone/>
              <a:defRPr/>
            </a:pPr>
            <a:r>
              <a:rPr lang="en-US" altLang="en-US" sz="2400" dirty="0"/>
              <a:t>A deferral allows for a student with a disability, who meets the standard high school diploma requirements, to continue receiving FAPE if the student meets the requirements found at </a:t>
            </a:r>
            <a:r>
              <a:rPr lang="en-US" altLang="en-US" sz="2400" dirty="0">
                <a:solidFill>
                  <a:srgbClr val="0000FF"/>
                </a:solidFill>
                <a:hlinkClick r:id="rId3">
                  <a:extLst>
                    <a:ext uri="{A12FA001-AC4F-418D-AE19-62706E023703}">
                      <ahyp:hlinkClr xmlns:ahyp="http://schemas.microsoft.com/office/drawing/2018/hyperlinkcolor" val="tx"/>
                    </a:ext>
                  </a:extLst>
                </a:hlinkClick>
              </a:rPr>
              <a:t>s. 1003.4282(10)(c), F.S.</a:t>
            </a:r>
            <a:endParaRPr lang="en-US" altLang="en-US" sz="2400" dirty="0">
              <a:solidFill>
                <a:srgbClr val="0000FF"/>
              </a:solidFill>
            </a:endParaRPr>
          </a:p>
          <a:p>
            <a:pPr marL="257175" indent="-257175">
              <a:defRPr/>
            </a:pPr>
            <a:r>
              <a:rPr lang="en-US" altLang="en-US" sz="2400" dirty="0"/>
              <a:t>Deferral of diploma allowed for those eligible</a:t>
            </a:r>
          </a:p>
          <a:p>
            <a:pPr marL="257175" indent="-257175">
              <a:defRPr/>
            </a:pPr>
            <a:r>
              <a:rPr lang="en-US" altLang="en-US" sz="2400" dirty="0"/>
              <a:t>Process described in </a:t>
            </a:r>
            <a:r>
              <a:rPr lang="pt-BR" altLang="en-US" sz="2400" dirty="0">
                <a:solidFill>
                  <a:srgbClr val="0000FF"/>
                </a:solidFill>
                <a:hlinkClick r:id="rId4">
                  <a:extLst>
                    <a:ext uri="{A12FA001-AC4F-418D-AE19-62706E023703}">
                      <ahyp:hlinkClr xmlns:ahyp="http://schemas.microsoft.com/office/drawing/2018/hyperlinkcolor" val="tx"/>
                    </a:ext>
                  </a:extLst>
                </a:hlinkClick>
              </a:rPr>
              <a:t>Rule 6A-1.09963, F.A.C.</a:t>
            </a:r>
            <a:endParaRPr lang="pt-BR" altLang="en-US" sz="2400" dirty="0">
              <a:solidFill>
                <a:srgbClr val="0000FF"/>
              </a:solidFill>
            </a:endParaRPr>
          </a:p>
          <a:p>
            <a:pPr marL="257175" indent="-257175">
              <a:defRPr/>
            </a:pPr>
            <a:r>
              <a:rPr lang="en-US" altLang="en-US" sz="2400" dirty="0">
                <a:solidFill>
                  <a:srgbClr val="0000FF"/>
                </a:solidFill>
                <a:hlinkClick r:id="rId5">
                  <a:extLst>
                    <a:ext uri="{A12FA001-AC4F-418D-AE19-62706E023703}">
                      <ahyp:hlinkClr xmlns:ahyp="http://schemas.microsoft.com/office/drawing/2018/hyperlinkcolor" val="tx"/>
                    </a:ext>
                  </a:extLst>
                </a:hlinkClick>
              </a:rPr>
              <a:t>Technical Assistance Paper (TAP): High School Graduation Options for Students With Disabilities</a:t>
            </a:r>
            <a:endParaRPr lang="en-US" altLang="en-US" sz="2400" dirty="0">
              <a:solidFill>
                <a:srgbClr val="0000FF"/>
              </a:solidFill>
            </a:endParaRPr>
          </a:p>
          <a:p>
            <a:pPr>
              <a:defRPr/>
            </a:pPr>
            <a:endParaRPr lang="en-US" sz="2400" dirty="0"/>
          </a:p>
        </p:txBody>
      </p:sp>
    </p:spTree>
    <p:extLst>
      <p:ext uri="{BB962C8B-B14F-4D97-AF65-F5344CB8AC3E}">
        <p14:creationId xmlns:p14="http://schemas.microsoft.com/office/powerpoint/2010/main" val="2444960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98474" y="961003"/>
            <a:ext cx="8052922" cy="1020834"/>
          </a:xfrm>
        </p:spPr>
        <p:txBody>
          <a:bodyPr anchor="ctr"/>
          <a:lstStyle/>
          <a:p>
            <a:r>
              <a:rPr altLang="en-US" sz="3200" dirty="0"/>
              <a:t>Who determines </a:t>
            </a:r>
            <a:r>
              <a:rPr lang="en-US" altLang="en-US" sz="3200" dirty="0"/>
              <a:t>d</a:t>
            </a:r>
            <a:r>
              <a:rPr altLang="en-US" sz="3200" dirty="0"/>
              <a:t>eferral?</a:t>
            </a:r>
          </a:p>
        </p:txBody>
      </p:sp>
      <p:sp>
        <p:nvSpPr>
          <p:cNvPr id="202755" name="Content Placeholder 2"/>
          <p:cNvSpPr>
            <a:spLocks noGrp="1"/>
          </p:cNvSpPr>
          <p:nvPr>
            <p:ph idx="1"/>
          </p:nvPr>
        </p:nvSpPr>
        <p:spPr/>
        <p:txBody>
          <a:bodyPr/>
          <a:lstStyle/>
          <a:p>
            <a:pPr marL="0" indent="0">
              <a:buFont typeface="Arial" panose="020B0604020202020204" pitchFamily="34" charset="0"/>
              <a:buNone/>
              <a:defRPr/>
            </a:pPr>
            <a:r>
              <a:rPr lang="en-US" altLang="en-US" dirty="0"/>
              <a:t>Deferral is an IEP team decision </a:t>
            </a:r>
          </a:p>
          <a:p>
            <a:pPr>
              <a:defRPr/>
            </a:pPr>
            <a:r>
              <a:rPr lang="en-US" altLang="en-US" dirty="0"/>
              <a:t>Based on the individual transition needs of the student</a:t>
            </a:r>
          </a:p>
          <a:p>
            <a:pPr>
              <a:defRPr/>
            </a:pPr>
            <a:r>
              <a:rPr lang="en-US" altLang="en-US" dirty="0"/>
              <a:t>Remember:</a:t>
            </a:r>
          </a:p>
          <a:p>
            <a:pPr lvl="1">
              <a:defRPr/>
            </a:pPr>
            <a:r>
              <a:rPr lang="en-US" altLang="en-US" dirty="0"/>
              <a:t>accelerated college credit,</a:t>
            </a:r>
          </a:p>
          <a:p>
            <a:pPr lvl="1">
              <a:defRPr/>
            </a:pPr>
            <a:r>
              <a:rPr lang="en-US" altLang="en-US" dirty="0"/>
              <a:t>industry certification,</a:t>
            </a:r>
          </a:p>
          <a:p>
            <a:pPr lvl="1">
              <a:defRPr/>
            </a:pPr>
            <a:r>
              <a:rPr lang="en-US" altLang="en-US" dirty="0"/>
              <a:t>a collegiate high school program,</a:t>
            </a:r>
          </a:p>
          <a:p>
            <a:pPr lvl="1">
              <a:defRPr/>
            </a:pPr>
            <a:r>
              <a:rPr lang="en-US" altLang="en-US" dirty="0"/>
              <a:t>courses to satisfy the Scholar designation, </a:t>
            </a:r>
            <a:r>
              <a:rPr lang="en-US" altLang="en-US" i="1" dirty="0"/>
              <a:t>or</a:t>
            </a:r>
          </a:p>
          <a:p>
            <a:pPr lvl="1">
              <a:defRPr/>
            </a:pPr>
            <a:r>
              <a:rPr lang="en-US" altLang="en-US" dirty="0"/>
              <a:t>a structured work-study program</a:t>
            </a:r>
          </a:p>
          <a:p>
            <a:pPr>
              <a:defRPr/>
            </a:pPr>
            <a:endParaRPr lang="en-US" altLang="en-US" dirty="0"/>
          </a:p>
          <a:p>
            <a:pPr>
              <a:defRPr/>
            </a:pPr>
            <a:endParaRPr lang="en-US" altLang="en-US" dirty="0"/>
          </a:p>
        </p:txBody>
      </p:sp>
    </p:spTree>
    <p:extLst>
      <p:ext uri="{BB962C8B-B14F-4D97-AF65-F5344CB8AC3E}">
        <p14:creationId xmlns:p14="http://schemas.microsoft.com/office/powerpoint/2010/main" val="67718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47739" y="855194"/>
            <a:ext cx="8052922" cy="1020834"/>
          </a:xfrm>
        </p:spPr>
        <p:txBody>
          <a:bodyPr anchor="ctr"/>
          <a:lstStyle/>
          <a:p>
            <a:pPr>
              <a:lnSpc>
                <a:spcPct val="75000"/>
              </a:lnSpc>
            </a:pPr>
            <a:r>
              <a:rPr altLang="en-US" sz="3200" dirty="0"/>
              <a:t>What is the district required to do in relation to deferral?</a:t>
            </a:r>
          </a:p>
        </p:txBody>
      </p:sp>
      <p:sp>
        <p:nvSpPr>
          <p:cNvPr id="3" name="Content Placeholder 2"/>
          <p:cNvSpPr>
            <a:spLocks noGrp="1"/>
          </p:cNvSpPr>
          <p:nvPr>
            <p:ph idx="1"/>
          </p:nvPr>
        </p:nvSpPr>
        <p:spPr>
          <a:xfrm>
            <a:off x="498474" y="1981200"/>
            <a:ext cx="8005446" cy="4144963"/>
          </a:xfrm>
        </p:spPr>
        <p:txBody>
          <a:bodyPr>
            <a:normAutofit fontScale="85000" lnSpcReduction="10000"/>
          </a:bodyPr>
          <a:lstStyle/>
          <a:p>
            <a:pPr marL="0" indent="0">
              <a:buFont typeface="Arial" panose="020B0604020202020204" pitchFamily="34" charset="0"/>
              <a:buNone/>
              <a:defRPr/>
            </a:pPr>
            <a:r>
              <a:rPr lang="en-US" sz="2400" dirty="0"/>
              <a:t>According to </a:t>
            </a:r>
            <a:r>
              <a:rPr lang="en-US" sz="2400" b="1" dirty="0">
                <a:solidFill>
                  <a:srgbClr val="0000FF"/>
                </a:solidFill>
                <a:hlinkClick r:id="rId2">
                  <a:extLst>
                    <a:ext uri="{A12FA001-AC4F-418D-AE19-62706E023703}">
                      <ahyp:hlinkClr xmlns:ahyp="http://schemas.microsoft.com/office/drawing/2018/hyperlinkcolor" val="tx"/>
                    </a:ext>
                  </a:extLst>
                </a:hlinkClick>
              </a:rPr>
              <a:t>Rule 6A-1.09963(6), Florida Administrative Code (F.A.C.)</a:t>
            </a:r>
            <a:r>
              <a:rPr lang="en-US" sz="2400" dirty="0"/>
              <a:t>,</a:t>
            </a:r>
            <a:r>
              <a:rPr lang="en-US" sz="2400" b="1" dirty="0"/>
              <a:t> </a:t>
            </a:r>
            <a:r>
              <a:rPr lang="en-US" sz="2400" dirty="0"/>
              <a:t>which specifies the district’s obligations, include the following: </a:t>
            </a:r>
          </a:p>
          <a:p>
            <a:pPr>
              <a:defRPr/>
            </a:pPr>
            <a:r>
              <a:rPr lang="en-US" sz="2400" dirty="0"/>
              <a:t>Review the benefits of deferring with the parent and the student, including continuation of educational and related services.</a:t>
            </a:r>
          </a:p>
          <a:p>
            <a:pPr>
              <a:defRPr/>
            </a:pPr>
            <a:r>
              <a:rPr lang="en-US" sz="2400" dirty="0"/>
              <a:t>Describe to the parent and the student, in writing, all of the services and programs available to students who defer.</a:t>
            </a:r>
          </a:p>
          <a:p>
            <a:pPr>
              <a:defRPr/>
            </a:pPr>
            <a:r>
              <a:rPr lang="en-US" sz="2400" dirty="0"/>
              <a:t>Note the deferral decision on the IEP. </a:t>
            </a:r>
          </a:p>
          <a:p>
            <a:pPr>
              <a:defRPr/>
            </a:pPr>
            <a:r>
              <a:rPr lang="en-US" sz="2400" dirty="0"/>
              <a:t>Provide a document that notes the decision for the parent, or the student if over 18 and rights have transferred, to sign that is separate from the IEP. </a:t>
            </a:r>
          </a:p>
          <a:p>
            <a:pPr>
              <a:defRPr/>
            </a:pPr>
            <a:endParaRPr lang="en-US" dirty="0"/>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4196275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47739" y="845959"/>
            <a:ext cx="8052922" cy="1020834"/>
          </a:xfrm>
        </p:spPr>
        <p:txBody>
          <a:bodyPr anchor="ctr"/>
          <a:lstStyle/>
          <a:p>
            <a:pPr>
              <a:lnSpc>
                <a:spcPct val="75000"/>
              </a:lnSpc>
            </a:pPr>
            <a:r>
              <a:rPr altLang="en-US" sz="3200" dirty="0"/>
              <a:t>What is the district required to do in relation to deferral?  </a:t>
            </a:r>
          </a:p>
        </p:txBody>
      </p:sp>
      <p:sp>
        <p:nvSpPr>
          <p:cNvPr id="26627" name="Content Placeholder 2"/>
          <p:cNvSpPr>
            <a:spLocks noGrp="1"/>
          </p:cNvSpPr>
          <p:nvPr>
            <p:ph idx="1"/>
          </p:nvPr>
        </p:nvSpPr>
        <p:spPr>
          <a:xfrm>
            <a:off x="498474" y="1981200"/>
            <a:ext cx="8102187" cy="4144963"/>
          </a:xfrm>
        </p:spPr>
        <p:txBody>
          <a:bodyPr>
            <a:normAutofit/>
          </a:bodyPr>
          <a:lstStyle/>
          <a:p>
            <a:r>
              <a:rPr lang="en-US" altLang="en-US" dirty="0"/>
              <a:t>Inform the parent and the student, in writing, by </a:t>
            </a:r>
            <a:r>
              <a:rPr lang="en-US" altLang="en-US" b="1" dirty="0"/>
              <a:t>January 30 </a:t>
            </a:r>
            <a:r>
              <a:rPr lang="en-US" altLang="en-US" dirty="0"/>
              <a:t>of the year in which the student is expected to meet all graduation requirements that failure to defer releases the school district of the obligation to provide FAPE, that the deadline for acceptance or deferral is </a:t>
            </a:r>
            <a:r>
              <a:rPr lang="en-US" altLang="en-US" b="1" dirty="0"/>
              <a:t>May 15, </a:t>
            </a:r>
            <a:r>
              <a:rPr lang="en-US" altLang="en-US" dirty="0"/>
              <a:t>and that failure to attend the graduation ceremony does NOT constitute deferral.</a:t>
            </a:r>
          </a:p>
          <a:p>
            <a:r>
              <a:rPr lang="en-US" altLang="en-US" dirty="0"/>
              <a:t>Ensure that the names of the students who are deferring are submitted to appropriate staff for entry into the district’s management information system.</a:t>
            </a:r>
          </a:p>
          <a:p>
            <a:endParaRPr lang="en-US" altLang="en-US" dirty="0"/>
          </a:p>
        </p:txBody>
      </p:sp>
    </p:spTree>
    <p:extLst>
      <p:ext uri="{BB962C8B-B14F-4D97-AF65-F5344CB8AC3E}">
        <p14:creationId xmlns:p14="http://schemas.microsoft.com/office/powerpoint/2010/main" val="185607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6EFDA50B-7AAD-A344-95F5-82856B852BF9}"/>
              </a:ext>
            </a:extLst>
          </p:cNvPr>
          <p:cNvPicPr>
            <a:picLocks noChangeAspect="1"/>
          </p:cNvPicPr>
          <p:nvPr/>
        </p:nvPicPr>
        <p:blipFill rotWithShape="1">
          <a:blip r:embed="rId2"/>
          <a:srcRect b="32459"/>
          <a:stretch/>
        </p:blipFill>
        <p:spPr>
          <a:xfrm>
            <a:off x="595988" y="1673901"/>
            <a:ext cx="8186324" cy="4631961"/>
          </a:xfrm>
          <a:prstGeom prst="rect">
            <a:avLst/>
          </a:prstGeom>
        </p:spPr>
      </p:pic>
      <p:sp>
        <p:nvSpPr>
          <p:cNvPr id="30722" name="TextBox 1">
            <a:extLst>
              <a:ext uri="{FF2B5EF4-FFF2-40B4-BE49-F238E27FC236}">
                <a16:creationId xmlns:a16="http://schemas.microsoft.com/office/drawing/2014/main" id="{28D249FB-917C-45FB-A98B-4F4B3CAA2410}"/>
              </a:ext>
            </a:extLst>
          </p:cNvPr>
          <p:cNvSpPr txBox="1">
            <a:spLocks noChangeArrowheads="1"/>
          </p:cNvSpPr>
          <p:nvPr/>
        </p:nvSpPr>
        <p:spPr bwMode="auto">
          <a:xfrm>
            <a:off x="2024531" y="294170"/>
            <a:ext cx="53292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400" b="1" dirty="0">
                <a:solidFill>
                  <a:schemeClr val="bg1"/>
                </a:solidFill>
              </a:rPr>
              <a:t>Step 1: </a:t>
            </a:r>
            <a:r>
              <a:rPr lang="en-US" altLang="en-US" sz="1400" dirty="0">
                <a:solidFill>
                  <a:schemeClr val="bg1"/>
                </a:solidFill>
              </a:rPr>
              <a:t>Once logged in, click on the tab at the top of the page that says “</a:t>
            </a:r>
            <a:r>
              <a:rPr lang="en-US" altLang="en-US" sz="1400" b="1" dirty="0">
                <a:solidFill>
                  <a:schemeClr val="bg1"/>
                </a:solidFill>
              </a:rPr>
              <a:t>Session</a:t>
            </a:r>
            <a:r>
              <a:rPr lang="en-US" altLang="en-US" sz="1400" dirty="0">
                <a:solidFill>
                  <a:schemeClr val="bg1"/>
                </a:solidFill>
              </a:rPr>
              <a:t>.” A drop-down menu will appear. Select the “</a:t>
            </a:r>
            <a:r>
              <a:rPr lang="en-US" altLang="en-US" sz="1400" b="1" dirty="0">
                <a:solidFill>
                  <a:schemeClr val="bg1"/>
                </a:solidFill>
              </a:rPr>
              <a:t>Bills</a:t>
            </a:r>
            <a:r>
              <a:rPr lang="en-US" altLang="en-US" sz="1400" dirty="0">
                <a:solidFill>
                  <a:schemeClr val="bg1"/>
                </a:solidFill>
              </a:rPr>
              <a:t>” option. </a:t>
            </a:r>
          </a:p>
          <a:p>
            <a:pPr>
              <a:lnSpc>
                <a:spcPct val="100000"/>
              </a:lnSpc>
              <a:spcBef>
                <a:spcPct val="0"/>
              </a:spcBef>
              <a:buClrTx/>
              <a:buFontTx/>
              <a:buNone/>
            </a:pPr>
            <a:endParaRPr lang="en-US" altLang="en-US" sz="1400" dirty="0">
              <a:solidFill>
                <a:schemeClr val="bg1"/>
              </a:solidFill>
            </a:endParaRPr>
          </a:p>
          <a:p>
            <a:pPr>
              <a:lnSpc>
                <a:spcPct val="100000"/>
              </a:lnSpc>
              <a:spcBef>
                <a:spcPct val="0"/>
              </a:spcBef>
              <a:buClrTx/>
              <a:buFontTx/>
              <a:buNone/>
            </a:pPr>
            <a:r>
              <a:rPr lang="en-US" altLang="en-US" sz="1400" b="1" dirty="0">
                <a:solidFill>
                  <a:schemeClr val="bg1"/>
                </a:solidFill>
              </a:rPr>
              <a:t>Step 2: </a:t>
            </a:r>
            <a:r>
              <a:rPr lang="en-US" altLang="en-US" sz="1400" dirty="0">
                <a:solidFill>
                  <a:schemeClr val="bg1"/>
                </a:solidFill>
              </a:rPr>
              <a:t>In the “Search Term” box, type in the desired term to search (i.e., education). </a:t>
            </a:r>
            <a:r>
              <a:rPr lang="en-US" altLang="en-US" sz="1400" b="1" dirty="0">
                <a:solidFill>
                  <a:schemeClr val="bg1"/>
                </a:solidFill>
              </a:rPr>
              <a:t>Options from the search will begin to appear</a:t>
            </a:r>
            <a:r>
              <a:rPr lang="en-US" altLang="en-US" sz="1400" dirty="0">
                <a:solidFill>
                  <a:schemeClr val="bg1"/>
                </a:solidFill>
              </a:rPr>
              <a:t>.</a:t>
            </a:r>
          </a:p>
        </p:txBody>
      </p:sp>
      <p:sp>
        <p:nvSpPr>
          <p:cNvPr id="4" name="Down Arrow 3">
            <a:extLst>
              <a:ext uri="{FF2B5EF4-FFF2-40B4-BE49-F238E27FC236}">
                <a16:creationId xmlns:a16="http://schemas.microsoft.com/office/drawing/2014/main" id="{4D8A118E-8999-48D0-A928-CD00467E9C7D}"/>
              </a:ext>
            </a:extLst>
          </p:cNvPr>
          <p:cNvSpPr/>
          <p:nvPr/>
        </p:nvSpPr>
        <p:spPr>
          <a:xfrm rot="2246983">
            <a:off x="2683527" y="3598498"/>
            <a:ext cx="225425" cy="9794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3E49B524-9278-FE49-A59B-E6FD5626CB25}"/>
              </a:ext>
            </a:extLst>
          </p:cNvPr>
          <p:cNvSpPr/>
          <p:nvPr/>
        </p:nvSpPr>
        <p:spPr>
          <a:xfrm>
            <a:off x="4323362" y="2639446"/>
            <a:ext cx="1860081" cy="707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extLst>
      <p:ext uri="{BB962C8B-B14F-4D97-AF65-F5344CB8AC3E}">
        <p14:creationId xmlns:p14="http://schemas.microsoft.com/office/powerpoint/2010/main" val="17102334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47739" y="827489"/>
            <a:ext cx="8052922" cy="1020834"/>
          </a:xfrm>
        </p:spPr>
        <p:txBody>
          <a:bodyPr anchor="ctr"/>
          <a:lstStyle/>
          <a:p>
            <a:pPr>
              <a:lnSpc>
                <a:spcPct val="75000"/>
              </a:lnSpc>
            </a:pPr>
            <a:br>
              <a:rPr altLang="en-US" dirty="0"/>
            </a:br>
            <a:r>
              <a:rPr altLang="en-US" sz="3200" dirty="0"/>
              <a:t>What happens when the student defers, but is not attending?</a:t>
            </a:r>
            <a:br>
              <a:rPr altLang="en-US" sz="3200" dirty="0"/>
            </a:br>
            <a:endParaRPr altLang="en-US" sz="3200" dirty="0"/>
          </a:p>
        </p:txBody>
      </p:sp>
      <p:sp>
        <p:nvSpPr>
          <p:cNvPr id="21507" name="Content Placeholder 2"/>
          <p:cNvSpPr>
            <a:spLocks noGrp="1"/>
          </p:cNvSpPr>
          <p:nvPr>
            <p:ph idx="1"/>
          </p:nvPr>
        </p:nvSpPr>
        <p:spPr>
          <a:xfrm>
            <a:off x="498474" y="1981200"/>
            <a:ext cx="8102187" cy="4144963"/>
          </a:xfrm>
        </p:spPr>
        <p:txBody>
          <a:bodyPr>
            <a:normAutofit fontScale="92500" lnSpcReduction="20000"/>
          </a:bodyPr>
          <a:lstStyle/>
          <a:p>
            <a:pPr marL="0" indent="0">
              <a:buFont typeface="Arial" panose="020B0604020202020204" pitchFamily="34" charset="0"/>
              <a:buNone/>
              <a:defRPr/>
            </a:pPr>
            <a:r>
              <a:rPr lang="en-US" altLang="en-US" sz="2100" dirty="0"/>
              <a:t>Based on </a:t>
            </a:r>
            <a:r>
              <a:rPr lang="en-US" altLang="en-US" sz="2100" dirty="0">
                <a:solidFill>
                  <a:srgbClr val="0000FF"/>
                </a:solidFill>
                <a:hlinkClick r:id="rId3">
                  <a:extLst>
                    <a:ext uri="{A12FA001-AC4F-418D-AE19-62706E023703}">
                      <ahyp:hlinkClr xmlns:ahyp="http://schemas.microsoft.com/office/drawing/2018/hyperlinkcolor" val="tx"/>
                    </a:ext>
                  </a:extLst>
                </a:hlinkClick>
              </a:rPr>
              <a:t>s. 1003.4282(10)(c), F.S.</a:t>
            </a:r>
            <a:r>
              <a:rPr lang="en-US" altLang="en-US" sz="2100" dirty="0"/>
              <a:t>, there are two parts required for deferral: </a:t>
            </a:r>
          </a:p>
          <a:p>
            <a:pPr marL="512763" lvl="1" indent="-284163">
              <a:buClr>
                <a:schemeClr val="tx1">
                  <a:lumMod val="65000"/>
                  <a:lumOff val="35000"/>
                </a:schemeClr>
              </a:buClr>
              <a:buNone/>
              <a:tabLst>
                <a:tab pos="457200" algn="l"/>
              </a:tabLst>
              <a:defRPr/>
            </a:pPr>
            <a:r>
              <a:rPr lang="en-US" altLang="en-US" sz="2000" dirty="0"/>
              <a:t>1.		The IEP requires special education, transition planning and services. </a:t>
            </a:r>
          </a:p>
          <a:p>
            <a:pPr marL="512763" lvl="1" indent="-284163">
              <a:buClr>
                <a:schemeClr val="tx1">
                  <a:lumMod val="65000"/>
                  <a:lumOff val="35000"/>
                </a:schemeClr>
              </a:buClr>
              <a:buNone/>
              <a:tabLst>
                <a:tab pos="457200" algn="l"/>
              </a:tabLst>
              <a:defRPr/>
            </a:pPr>
            <a:r>
              <a:rPr lang="en-US" altLang="en-US" sz="2000" dirty="0"/>
              <a:t>2. 	The student is enrolled in accelerated college credit, industry certification, a collegiate high school program, courses to satisfy the Scholar designation or a structured work-study program.</a:t>
            </a:r>
          </a:p>
          <a:p>
            <a:pPr>
              <a:defRPr/>
            </a:pPr>
            <a:r>
              <a:rPr lang="en-US" altLang="en-US" sz="2100" dirty="0"/>
              <a:t>All efforts should be made to contact the student and parents and hold an IEP meeting to discuss.</a:t>
            </a:r>
          </a:p>
          <a:p>
            <a:pPr>
              <a:defRPr/>
            </a:pPr>
            <a:r>
              <a:rPr lang="en-US" altLang="en-US" sz="2100" dirty="0"/>
              <a:t>After all efforts have been made, the district could propose to make a change in placement and issue the diploma.</a:t>
            </a:r>
          </a:p>
          <a:p>
            <a:pPr lvl="1">
              <a:defRPr/>
            </a:pPr>
            <a:r>
              <a:rPr lang="en-US" altLang="en-US" sz="2100" dirty="0"/>
              <a:t>Ending FAPE constitutes a change in placement, </a:t>
            </a:r>
            <a:r>
              <a:rPr lang="en-US" altLang="en-US" sz="2100" dirty="0">
                <a:solidFill>
                  <a:srgbClr val="FF0000"/>
                </a:solidFill>
              </a:rPr>
              <a:t>requiring prior written notice</a:t>
            </a:r>
            <a:r>
              <a:rPr lang="en-US" altLang="en-US" sz="2100" dirty="0"/>
              <a:t> in accordance with </a:t>
            </a:r>
            <a:r>
              <a:rPr lang="en-US" altLang="en-US" sz="2100" dirty="0">
                <a:solidFill>
                  <a:srgbClr val="0000FF"/>
                </a:solidFill>
                <a:hlinkClick r:id="rId4">
                  <a:extLst>
                    <a:ext uri="{A12FA001-AC4F-418D-AE19-62706E023703}">
                      <ahyp:hlinkClr xmlns:ahyp="http://schemas.microsoft.com/office/drawing/2018/hyperlinkcolor" val="tx"/>
                    </a:ext>
                  </a:extLst>
                </a:hlinkClick>
              </a:rPr>
              <a:t>34 C.F.R. § </a:t>
            </a:r>
            <a:r>
              <a:rPr lang="en-US" altLang="en-US" sz="2100" u="sng" dirty="0">
                <a:solidFill>
                  <a:srgbClr val="0000FF"/>
                </a:solidFill>
                <a:hlinkClick r:id="rId4">
                  <a:extLst>
                    <a:ext uri="{A12FA001-AC4F-418D-AE19-62706E023703}">
                      <ahyp:hlinkClr xmlns:ahyp="http://schemas.microsoft.com/office/drawing/2018/hyperlinkcolor" val="tx"/>
                    </a:ext>
                  </a:extLst>
                </a:hlinkClick>
              </a:rPr>
              <a:t>300.503</a:t>
            </a:r>
            <a:r>
              <a:rPr lang="en-US" altLang="en-US" sz="2100" dirty="0"/>
              <a:t>.</a:t>
            </a:r>
          </a:p>
        </p:txBody>
      </p:sp>
    </p:spTree>
    <p:extLst>
      <p:ext uri="{BB962C8B-B14F-4D97-AF65-F5344CB8AC3E}">
        <p14:creationId xmlns:p14="http://schemas.microsoft.com/office/powerpoint/2010/main" val="2695300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98474" y="969874"/>
            <a:ext cx="8052922" cy="1020834"/>
          </a:xfrm>
        </p:spPr>
        <p:txBody>
          <a:bodyPr anchor="ctr"/>
          <a:lstStyle/>
          <a:p>
            <a:r>
              <a:rPr altLang="en-US" sz="3200" dirty="0"/>
              <a:t>Who is eligible for a </a:t>
            </a:r>
            <a:r>
              <a:rPr lang="en-US" altLang="en-US" sz="3200" dirty="0"/>
              <a:t>waiver</a:t>
            </a:r>
            <a:r>
              <a:rPr altLang="en-US" sz="3200" dirty="0"/>
              <a:t>?</a:t>
            </a:r>
          </a:p>
        </p:txBody>
      </p:sp>
      <p:sp>
        <p:nvSpPr>
          <p:cNvPr id="30723" name="Content Placeholder 2"/>
          <p:cNvSpPr>
            <a:spLocks noGrp="1"/>
          </p:cNvSpPr>
          <p:nvPr>
            <p:ph idx="1"/>
          </p:nvPr>
        </p:nvSpPr>
        <p:spPr>
          <a:xfrm>
            <a:off x="498474" y="1981200"/>
            <a:ext cx="8179182" cy="4144963"/>
          </a:xfrm>
        </p:spPr>
        <p:txBody>
          <a:bodyPr/>
          <a:lstStyle/>
          <a:p>
            <a:pPr marL="0" indent="0">
              <a:buFont typeface="Arial" panose="020B0604020202020204" pitchFamily="34" charset="0"/>
              <a:buNone/>
            </a:pPr>
            <a:r>
              <a:rPr lang="fr-FR" altLang="en-US" sz="2400" dirty="0">
                <a:solidFill>
                  <a:srgbClr val="0000FF"/>
                </a:solidFill>
                <a:hlinkClick r:id="rId3">
                  <a:extLst>
                    <a:ext uri="{A12FA001-AC4F-418D-AE19-62706E023703}">
                      <ahyp:hlinkClr xmlns:ahyp="http://schemas.microsoft.com/office/drawing/2018/hyperlinkcolor" val="tx"/>
                    </a:ext>
                  </a:extLst>
                </a:hlinkClick>
              </a:rPr>
              <a:t>Section 1008.22(3)(c)(2), F.S.</a:t>
            </a:r>
            <a:r>
              <a:rPr lang="en-US" altLang="en-US" sz="2400" dirty="0"/>
              <a:t>, allows for a student with a disability, as defined in </a:t>
            </a:r>
            <a:r>
              <a:rPr lang="en-US" altLang="en-US" sz="2400" dirty="0">
                <a:solidFill>
                  <a:srgbClr val="0000FF"/>
                </a:solidFill>
                <a:hlinkClick r:id="rId4">
                  <a:extLst>
                    <a:ext uri="{A12FA001-AC4F-418D-AE19-62706E023703}">
                      <ahyp:hlinkClr xmlns:ahyp="http://schemas.microsoft.com/office/drawing/2018/hyperlinkcolor" val="tx"/>
                    </a:ext>
                  </a:extLst>
                </a:hlinkClick>
              </a:rPr>
              <a:t>s. </a:t>
            </a:r>
            <a:r>
              <a:rPr lang="en-US" altLang="en-US" sz="2400" u="sng" dirty="0">
                <a:solidFill>
                  <a:srgbClr val="0000FF"/>
                </a:solidFill>
                <a:hlinkClick r:id="rId4">
                  <a:extLst>
                    <a:ext uri="{A12FA001-AC4F-418D-AE19-62706E023703}">
                      <ahyp:hlinkClr xmlns:ahyp="http://schemas.microsoft.com/office/drawing/2018/hyperlinkcolor" val="tx"/>
                    </a:ext>
                  </a:extLst>
                </a:hlinkClick>
              </a:rPr>
              <a:t>1007.02</a:t>
            </a:r>
            <a:r>
              <a:rPr lang="en-US" altLang="en-US" sz="2400" dirty="0">
                <a:solidFill>
                  <a:srgbClr val="0000FF"/>
                </a:solidFill>
                <a:hlinkClick r:id="rId4">
                  <a:extLst>
                    <a:ext uri="{A12FA001-AC4F-418D-AE19-62706E023703}">
                      <ahyp:hlinkClr xmlns:ahyp="http://schemas.microsoft.com/office/drawing/2018/hyperlinkcolor" val="tx"/>
                    </a:ext>
                  </a:extLst>
                </a:hlinkClick>
              </a:rPr>
              <a:t>, F.S.</a:t>
            </a:r>
            <a:r>
              <a:rPr lang="en-US" altLang="en-US" sz="2400" dirty="0"/>
              <a:t>, for whom the IEP team determines that the statewide, standardized assessments under this section cannot accurately measure the student’s abilities, taking into consideration all allowable accommodations, shall have assessment results waived for the purpose of receiving a </a:t>
            </a:r>
            <a:r>
              <a:rPr lang="en-US" altLang="en-US" sz="2400" b="1" dirty="0"/>
              <a:t>course grade </a:t>
            </a:r>
            <a:r>
              <a:rPr lang="en-US" altLang="en-US" sz="2400" dirty="0"/>
              <a:t>and a standard </a:t>
            </a:r>
            <a:r>
              <a:rPr lang="en-US" altLang="en-US" sz="2400" b="1" dirty="0"/>
              <a:t>high school diploma</a:t>
            </a:r>
            <a:r>
              <a:rPr lang="en-US" altLang="en-US" sz="2400" dirty="0"/>
              <a:t>. </a:t>
            </a:r>
          </a:p>
        </p:txBody>
      </p:sp>
    </p:spTree>
    <p:extLst>
      <p:ext uri="{BB962C8B-B14F-4D97-AF65-F5344CB8AC3E}">
        <p14:creationId xmlns:p14="http://schemas.microsoft.com/office/powerpoint/2010/main" val="3443028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98474" y="988344"/>
            <a:ext cx="8052922" cy="1020834"/>
          </a:xfrm>
        </p:spPr>
        <p:txBody>
          <a:bodyPr anchor="ctr"/>
          <a:lstStyle/>
          <a:p>
            <a:r>
              <a:rPr altLang="en-US" sz="3200" dirty="0"/>
              <a:t>What are the criteria for a </a:t>
            </a:r>
            <a:r>
              <a:rPr lang="en-US" altLang="en-US" sz="3200" dirty="0"/>
              <a:t>waiver</a:t>
            </a:r>
            <a:r>
              <a:rPr altLang="en-US" sz="3200" dirty="0"/>
              <a:t>?</a:t>
            </a:r>
          </a:p>
        </p:txBody>
      </p:sp>
      <p:sp>
        <p:nvSpPr>
          <p:cNvPr id="32771" name="Content Placeholder 2"/>
          <p:cNvSpPr>
            <a:spLocks noGrp="1"/>
          </p:cNvSpPr>
          <p:nvPr>
            <p:ph idx="1"/>
          </p:nvPr>
        </p:nvSpPr>
        <p:spPr>
          <a:xfrm>
            <a:off x="498474" y="1981200"/>
            <a:ext cx="8133462" cy="4144963"/>
          </a:xfrm>
        </p:spPr>
        <p:txBody>
          <a:bodyPr/>
          <a:lstStyle/>
          <a:p>
            <a:pPr marL="0" indent="0">
              <a:spcBef>
                <a:spcPct val="0"/>
              </a:spcBef>
              <a:buFont typeface="Arial" panose="020B0604020202020204" pitchFamily="34" charset="0"/>
              <a:buNone/>
            </a:pPr>
            <a:r>
              <a:rPr lang="en-US" altLang="en-US" sz="2400" dirty="0">
                <a:ea typeface="Calibri" panose="020F0502020204030204" pitchFamily="34" charset="0"/>
                <a:cs typeface="Times New Roman" panose="02020603050405020304" pitchFamily="18" charset="0"/>
              </a:rPr>
              <a:t>There are four criteria for a waiver. A waiver is for a student</a:t>
            </a:r>
            <a:r>
              <a:rPr lang="en-US" altLang="en-US" sz="2400" i="1" dirty="0">
                <a:ea typeface="Calibri" panose="020F0502020204030204" pitchFamily="34" charset="0"/>
                <a:cs typeface="Times New Roman" panose="02020603050405020304" pitchFamily="18" charset="0"/>
              </a:rPr>
              <a:t>:</a:t>
            </a:r>
          </a:p>
          <a:p>
            <a:pPr marL="284163" lvl="1" indent="-284163">
              <a:spcBef>
                <a:spcPct val="0"/>
              </a:spcBef>
              <a:buClr>
                <a:schemeClr val="tx1">
                  <a:lumMod val="65000"/>
                  <a:lumOff val="35000"/>
                </a:schemeClr>
              </a:buClr>
              <a:buSzPct val="90000"/>
              <a:buFont typeface="Calibri Light" panose="020F0302020204030204" pitchFamily="34" charset="0"/>
              <a:buAutoNum type="arabicPeriod"/>
            </a:pPr>
            <a:r>
              <a:rPr lang="en-US" altLang="en-US" dirty="0">
                <a:ea typeface="Calibri" panose="020F0502020204030204" pitchFamily="34" charset="0"/>
                <a:cs typeface="Times New Roman" panose="02020603050405020304" pitchFamily="18" charset="0"/>
              </a:rPr>
              <a:t>identified as a student with a disability,</a:t>
            </a:r>
          </a:p>
          <a:p>
            <a:pPr marL="284163" lvl="1" indent="-284163">
              <a:spcBef>
                <a:spcPct val="0"/>
              </a:spcBef>
              <a:buClr>
                <a:schemeClr val="tx1">
                  <a:lumMod val="65000"/>
                  <a:lumOff val="35000"/>
                </a:schemeClr>
              </a:buClr>
              <a:buSzPct val="90000"/>
              <a:buFont typeface="Calibri Light" panose="020F0302020204030204" pitchFamily="34" charset="0"/>
              <a:buAutoNum type="arabicPeriod"/>
            </a:pPr>
            <a:r>
              <a:rPr lang="en-US" altLang="en-US" dirty="0">
                <a:ea typeface="Calibri" panose="020F0502020204030204" pitchFamily="34" charset="0"/>
                <a:cs typeface="Times New Roman" panose="02020603050405020304" pitchFamily="18" charset="0"/>
              </a:rPr>
              <a:t>with an IEP,</a:t>
            </a:r>
          </a:p>
          <a:p>
            <a:pPr marL="284163" lvl="1" indent="-284163">
              <a:spcBef>
                <a:spcPct val="0"/>
              </a:spcBef>
              <a:buClr>
                <a:schemeClr val="tx1">
                  <a:lumMod val="65000"/>
                  <a:lumOff val="35000"/>
                </a:schemeClr>
              </a:buClr>
              <a:buSzPct val="90000"/>
              <a:buFont typeface="Calibri Light" panose="020F0302020204030204" pitchFamily="34" charset="0"/>
              <a:buAutoNum type="arabicPeriod"/>
            </a:pPr>
            <a:r>
              <a:rPr lang="en-US" altLang="en-US" dirty="0">
                <a:ea typeface="Calibri" panose="020F0502020204030204" pitchFamily="34" charset="0"/>
                <a:cs typeface="Times New Roman" panose="02020603050405020304" pitchFamily="18" charset="0"/>
              </a:rPr>
              <a:t>who has taken the statewide, standardized assessment with appropriate allowable accommodations at least once, and</a:t>
            </a:r>
          </a:p>
          <a:p>
            <a:pPr marL="284163" lvl="1" indent="-284163">
              <a:spcBef>
                <a:spcPct val="0"/>
              </a:spcBef>
              <a:buClr>
                <a:schemeClr val="tx1">
                  <a:lumMod val="65000"/>
                  <a:lumOff val="35000"/>
                </a:schemeClr>
              </a:buClr>
              <a:buSzPct val="90000"/>
              <a:buFont typeface="Calibri Light" panose="020F0302020204030204" pitchFamily="34" charset="0"/>
              <a:buAutoNum type="arabicPeriod"/>
            </a:pPr>
            <a:r>
              <a:rPr lang="en-US" altLang="en-US" dirty="0">
                <a:ea typeface="Calibri" panose="020F0502020204030204" pitchFamily="34" charset="0"/>
                <a:cs typeface="Times New Roman" panose="02020603050405020304" pitchFamily="18" charset="0"/>
              </a:rPr>
              <a:t>for whom the IEP team determines that the statewide, standardized assessment cannot accurately measure the student’s abilities.</a:t>
            </a:r>
            <a:endParaRPr lang="en-US" altLang="en-US" dirty="0">
              <a:latin typeface="Times New Roman" panose="02020603050405020304" pitchFamily="18" charset="0"/>
              <a:cs typeface="Calibri" panose="020F0502020204030204" pitchFamily="34" charset="0"/>
            </a:endParaRPr>
          </a:p>
          <a:p>
            <a:pPr marL="0" indent="0">
              <a:spcBef>
                <a:spcPct val="0"/>
              </a:spcBef>
              <a:buFont typeface="Arial" panose="020B0604020202020204" pitchFamily="34" charset="0"/>
              <a:buNone/>
            </a:pPr>
            <a:endParaRPr lang="en-US" altLang="en-US" sz="2400" dirty="0">
              <a:cs typeface="Calibri" panose="020F0502020204030204" pitchFamily="34" charset="0"/>
            </a:endParaRPr>
          </a:p>
          <a:p>
            <a:pPr marL="0" indent="0">
              <a:spcBef>
                <a:spcPct val="0"/>
              </a:spcBef>
              <a:buFont typeface="Arial" panose="020B0604020202020204" pitchFamily="34" charset="0"/>
              <a:buNone/>
            </a:pPr>
            <a:r>
              <a:rPr lang="en-US" altLang="en-US" sz="2400" dirty="0">
                <a:cs typeface="Calibri" panose="020F0502020204030204" pitchFamily="34" charset="0"/>
              </a:rPr>
              <a:t>For additional information, please also see A-1 and A-2 from the </a:t>
            </a:r>
            <a:r>
              <a:rPr lang="en-US" altLang="en-US" sz="2400" u="sng" dirty="0">
                <a:solidFill>
                  <a:srgbClr val="0000FF"/>
                </a:solidFill>
                <a:cs typeface="Calibri" panose="020F0502020204030204" pitchFamily="34" charset="0"/>
                <a:hlinkClick r:id="rId3">
                  <a:extLst>
                    <a:ext uri="{A12FA001-AC4F-418D-AE19-62706E023703}">
                      <ahyp:hlinkClr xmlns:ahyp="http://schemas.microsoft.com/office/drawing/2018/hyperlinkcolor" val="tx"/>
                    </a:ext>
                  </a:extLst>
                </a:hlinkClick>
              </a:rPr>
              <a:t>TAP Waiver of Statewide, Standardized Assessment Results for Students with Disabilities</a:t>
            </a:r>
            <a:r>
              <a:rPr lang="en-US" altLang="en-US" sz="2400" dirty="0">
                <a:cs typeface="Calibri" panose="020F0502020204030204" pitchFamily="34" charset="0"/>
              </a:rPr>
              <a:t>.</a:t>
            </a:r>
            <a:endParaRPr lang="en-US" altLang="en-US" sz="2400" dirty="0">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0049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rotWithShape="1">
          <a:blip r:embed="rId3">
            <a:extLst>
              <a:ext uri="{28A0092B-C50C-407E-A947-70E740481C1C}">
                <a14:useLocalDpi xmlns:a14="http://schemas.microsoft.com/office/drawing/2010/main" val="0"/>
              </a:ext>
            </a:extLst>
          </a:blip>
          <a:srcRect l="14718" t="3360" r="8772" b="13662"/>
          <a:stretch/>
        </p:blipFill>
        <p:spPr bwMode="auto">
          <a:xfrm>
            <a:off x="737563" y="2138391"/>
            <a:ext cx="2642718" cy="339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p:cNvSpPr txBox="1">
            <a:spLocks noChangeArrowheads="1"/>
          </p:cNvSpPr>
          <p:nvPr/>
        </p:nvSpPr>
        <p:spPr bwMode="auto">
          <a:xfrm>
            <a:off x="3886200" y="1713162"/>
            <a:ext cx="459263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800" dirty="0">
                <a:solidFill>
                  <a:schemeClr val="bg1"/>
                </a:solidFill>
                <a:latin typeface="+mn-lt"/>
              </a:rPr>
              <a:t>Students with disabilities who have withdrawn from the K-12 system and possess a statewide, standardized assessment waiver may transfer this waiver to the Adult High School (AHS) program upon enrollment.</a:t>
            </a:r>
          </a:p>
          <a:p>
            <a:pPr>
              <a:lnSpc>
                <a:spcPct val="100000"/>
              </a:lnSpc>
              <a:spcBef>
                <a:spcPct val="0"/>
              </a:spcBef>
              <a:buClrTx/>
              <a:buFontTx/>
              <a:buNone/>
            </a:pPr>
            <a:endParaRPr lang="en-US" altLang="en-US" sz="1800" dirty="0">
              <a:solidFill>
                <a:schemeClr val="bg1"/>
              </a:solidFill>
              <a:latin typeface="+mn-lt"/>
            </a:endParaRPr>
          </a:p>
          <a:p>
            <a:pPr>
              <a:lnSpc>
                <a:spcPct val="100000"/>
              </a:lnSpc>
              <a:spcBef>
                <a:spcPct val="0"/>
              </a:spcBef>
              <a:buClrTx/>
              <a:buFontTx/>
              <a:buNone/>
            </a:pPr>
            <a:r>
              <a:rPr lang="en-US" altLang="en-US" sz="1800" dirty="0">
                <a:solidFill>
                  <a:schemeClr val="bg1"/>
                </a:solidFill>
                <a:latin typeface="+mn-lt"/>
              </a:rPr>
              <a:t>The extension of the waiver to the AHS program only applies to students who received waivers as part of </a:t>
            </a:r>
            <a:r>
              <a:rPr lang="en-US" altLang="en-US" sz="1800" dirty="0">
                <a:solidFill>
                  <a:srgbClr val="E6C467"/>
                </a:solidFill>
                <a:latin typeface="+mn-lt"/>
                <a:hlinkClick r:id="rId4">
                  <a:extLst>
                    <a:ext uri="{A12FA001-AC4F-418D-AE19-62706E023703}">
                      <ahyp:hlinkClr xmlns:ahyp="http://schemas.microsoft.com/office/drawing/2018/hyperlinkcolor" val="tx"/>
                    </a:ext>
                  </a:extLst>
                </a:hlinkClick>
              </a:rPr>
              <a:t>s. 1008.22(6), F.S.</a:t>
            </a:r>
            <a:r>
              <a:rPr lang="en-US" altLang="en-US" sz="1800" dirty="0">
                <a:solidFill>
                  <a:schemeClr val="bg1"/>
                </a:solidFill>
                <a:latin typeface="+mn-lt"/>
              </a:rPr>
              <a:t>  Additional information can be found at  </a:t>
            </a:r>
            <a:r>
              <a:rPr lang="en-US" altLang="en-US" sz="1800" dirty="0">
                <a:solidFill>
                  <a:srgbClr val="E6C467"/>
                </a:solidFill>
                <a:latin typeface="+mn-lt"/>
                <a:hlinkClick r:id="rId5">
                  <a:extLst>
                    <a:ext uri="{A12FA001-AC4F-418D-AE19-62706E023703}">
                      <ahyp:hlinkClr xmlns:ahyp="http://schemas.microsoft.com/office/drawing/2018/hyperlinkcolor" val="tx"/>
                    </a:ext>
                  </a:extLst>
                </a:hlinkClick>
              </a:rPr>
              <a:t>Waiver of Statewide, Standardized Assessment Results for Students with Disabilities TAP</a:t>
            </a:r>
            <a:r>
              <a:rPr lang="en-US" altLang="en-US" sz="1800" dirty="0">
                <a:solidFill>
                  <a:schemeClr val="bg1"/>
                </a:solidFill>
                <a:latin typeface="+mn-lt"/>
              </a:rPr>
              <a:t>. </a:t>
            </a:r>
          </a:p>
          <a:p>
            <a:pPr>
              <a:lnSpc>
                <a:spcPct val="100000"/>
              </a:lnSpc>
              <a:spcBef>
                <a:spcPct val="0"/>
              </a:spcBef>
              <a:buClrTx/>
              <a:buFontTx/>
              <a:buNone/>
            </a:pPr>
            <a:endParaRPr lang="en-US" altLang="en-US" sz="1800" dirty="0">
              <a:solidFill>
                <a:schemeClr val="bg1"/>
              </a:solidFill>
              <a:latin typeface="+mn-lt"/>
            </a:endParaRPr>
          </a:p>
        </p:txBody>
      </p:sp>
      <p:sp>
        <p:nvSpPr>
          <p:cNvPr id="34820" name="TextBox 1"/>
          <p:cNvSpPr txBox="1">
            <a:spLocks noChangeArrowheads="1"/>
          </p:cNvSpPr>
          <p:nvPr/>
        </p:nvSpPr>
        <p:spPr bwMode="auto">
          <a:xfrm>
            <a:off x="598489" y="459378"/>
            <a:ext cx="82437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dirty="0">
                <a:solidFill>
                  <a:schemeClr val="bg1"/>
                </a:solidFill>
                <a:latin typeface="+mj-lt"/>
              </a:rPr>
              <a:t>Does a waiver apply to students with disabilities in the adult high school programs?   </a:t>
            </a:r>
          </a:p>
        </p:txBody>
      </p:sp>
    </p:spTree>
    <p:extLst>
      <p:ext uri="{BB962C8B-B14F-4D97-AF65-F5344CB8AC3E}">
        <p14:creationId xmlns:p14="http://schemas.microsoft.com/office/powerpoint/2010/main" val="12917927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2630424"/>
            <a:ext cx="5638800" cy="1362075"/>
          </a:xfrm>
        </p:spPr>
        <p:txBody>
          <a:bodyPr/>
          <a:lstStyle/>
          <a:p>
            <a:pPr eaLnBrk="1" hangingPunct="1"/>
            <a:r>
              <a:rPr altLang="en-US" dirty="0"/>
              <a:t>Helpful Resources</a:t>
            </a:r>
          </a:p>
        </p:txBody>
      </p:sp>
      <p:sp>
        <p:nvSpPr>
          <p:cNvPr id="2" name="Text Placeholder 1">
            <a:extLst>
              <a:ext uri="{FF2B5EF4-FFF2-40B4-BE49-F238E27FC236}">
                <a16:creationId xmlns:a16="http://schemas.microsoft.com/office/drawing/2014/main" id="{3B23BB47-A454-B14A-AD75-E11E4D326D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21715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47739" y="864247"/>
            <a:ext cx="8052922" cy="1020834"/>
          </a:xfrm>
        </p:spPr>
        <p:txBody>
          <a:bodyPr anchor="ctr"/>
          <a:lstStyle/>
          <a:p>
            <a:pPr>
              <a:lnSpc>
                <a:spcPct val="75000"/>
              </a:lnSpc>
            </a:pPr>
            <a:r>
              <a:rPr altLang="en-US" sz="3200" dirty="0"/>
              <a:t>Where can I find transition information and resources?</a:t>
            </a:r>
          </a:p>
        </p:txBody>
      </p:sp>
      <p:sp>
        <p:nvSpPr>
          <p:cNvPr id="37891" name="Content Placeholder 2"/>
          <p:cNvSpPr>
            <a:spLocks noGrp="1"/>
          </p:cNvSpPr>
          <p:nvPr>
            <p:ph idx="1"/>
          </p:nvPr>
        </p:nvSpPr>
        <p:spPr/>
        <p:txBody>
          <a:bodyPr>
            <a:normAutofit fontScale="77500" lnSpcReduction="20000"/>
          </a:bodyPr>
          <a:lstStyle/>
          <a:p>
            <a:r>
              <a:rPr lang="en-US" altLang="en-US" sz="2000" dirty="0">
                <a:solidFill>
                  <a:srgbClr val="0000FF"/>
                </a:solidFill>
                <a:hlinkClick r:id="rId3">
                  <a:extLst>
                    <a:ext uri="{A12FA001-AC4F-418D-AE19-62706E023703}">
                      <ahyp:hlinkClr xmlns:ahyp="http://schemas.microsoft.com/office/drawing/2018/hyperlinkcolor" val="tx"/>
                    </a:ext>
                  </a:extLst>
                </a:hlinkClick>
              </a:rPr>
              <a:t>Predictors of Post-School Outcomes </a:t>
            </a:r>
            <a:endParaRPr lang="en-US" altLang="en-US" sz="2000" dirty="0">
              <a:solidFill>
                <a:srgbClr val="B86FB7"/>
              </a:solidFill>
              <a:hlinkClick r:id="" action="ppaction://noaction">
                <a:extLst>
                  <a:ext uri="{A12FA001-AC4F-418D-AE19-62706E023703}">
                    <ahyp:hlinkClr xmlns:ahyp="http://schemas.microsoft.com/office/drawing/2018/hyperlinkcolor" val="tx"/>
                  </a:ext>
                </a:extLst>
              </a:hlinkClick>
            </a:endParaRPr>
          </a:p>
          <a:p>
            <a:r>
              <a:rPr lang="en-US" altLang="en-US" sz="2000" dirty="0">
                <a:solidFill>
                  <a:srgbClr val="0000FF"/>
                </a:solidFill>
                <a:hlinkClick r:id="" action="ppaction://noaction">
                  <a:extLst>
                    <a:ext uri="{A12FA001-AC4F-418D-AE19-62706E023703}">
                      <ahyp:hlinkClr xmlns:ahyp="http://schemas.microsoft.com/office/drawing/2018/hyperlinkcolor" val="tx"/>
                    </a:ext>
                  </a:extLst>
                </a:hlinkClick>
              </a:rPr>
              <a:t>Transition Services Checklist</a:t>
            </a:r>
            <a:endParaRPr lang="en-US" altLang="en-US" sz="2000" dirty="0">
              <a:solidFill>
                <a:srgbClr val="0000FF"/>
              </a:solidFill>
            </a:endParaRPr>
          </a:p>
          <a:p>
            <a:r>
              <a:rPr lang="en-US" altLang="en-US" sz="2000" dirty="0">
                <a:solidFill>
                  <a:srgbClr val="0000FF"/>
                </a:solidFill>
                <a:hlinkClick r:id="rId4">
                  <a:extLst>
                    <a:ext uri="{A12FA001-AC4F-418D-AE19-62706E023703}">
                      <ahyp:hlinkClr xmlns:ahyp="http://schemas.microsoft.com/office/drawing/2018/hyperlinkcolor" val="tx"/>
                    </a:ext>
                  </a:extLst>
                </a:hlinkClick>
              </a:rPr>
              <a:t>Secondary Transition Roadmap for Families</a:t>
            </a:r>
            <a:endParaRPr lang="en-US" altLang="en-US" sz="2000" dirty="0">
              <a:solidFill>
                <a:srgbClr val="0000FF"/>
              </a:solidFill>
            </a:endParaRPr>
          </a:p>
          <a:p>
            <a:r>
              <a:rPr lang="en-US" altLang="en-US" sz="2000" dirty="0">
                <a:solidFill>
                  <a:srgbClr val="0000FF"/>
                </a:solidFill>
                <a:hlinkClick r:id="rId5">
                  <a:extLst>
                    <a:ext uri="{A12FA001-AC4F-418D-AE19-62706E023703}">
                      <ahyp:hlinkClr xmlns:ahyp="http://schemas.microsoft.com/office/drawing/2018/hyperlinkcolor" val="tx"/>
                    </a:ext>
                  </a:extLst>
                </a:hlinkClick>
              </a:rPr>
              <a:t>Middle School Transition Trail Map for Families</a:t>
            </a:r>
            <a:endParaRPr lang="en-US" altLang="en-US" sz="2000" dirty="0">
              <a:solidFill>
                <a:srgbClr val="0000FF"/>
              </a:solidFill>
            </a:endParaRPr>
          </a:p>
          <a:p>
            <a:r>
              <a:rPr lang="en-US" altLang="en-US" sz="2000" dirty="0">
                <a:solidFill>
                  <a:srgbClr val="0000FF"/>
                </a:solidFill>
                <a:hlinkClick r:id="rId6">
                  <a:extLst>
                    <a:ext uri="{A12FA001-AC4F-418D-AE19-62706E023703}">
                      <ahyp:hlinkClr xmlns:ahyp="http://schemas.microsoft.com/office/drawing/2018/hyperlinkcolor" val="tx"/>
                    </a:ext>
                  </a:extLst>
                </a:hlinkClick>
              </a:rPr>
              <a:t>Benchmarks for Middle School Transition Planning </a:t>
            </a:r>
            <a:endParaRPr lang="en-US" altLang="en-US" sz="2000" dirty="0">
              <a:solidFill>
                <a:srgbClr val="0000FF"/>
              </a:solidFill>
            </a:endParaRPr>
          </a:p>
          <a:p>
            <a:r>
              <a:rPr lang="en-US" altLang="en-US" sz="2000" dirty="0">
                <a:solidFill>
                  <a:srgbClr val="0000FF"/>
                </a:solidFill>
                <a:hlinkClick r:id="rId7">
                  <a:extLst>
                    <a:ext uri="{A12FA001-AC4F-418D-AE19-62706E023703}">
                      <ahyp:hlinkClr xmlns:ahyp="http://schemas.microsoft.com/office/drawing/2018/hyperlinkcolor" val="tx"/>
                    </a:ext>
                  </a:extLst>
                </a:hlinkClick>
              </a:rPr>
              <a:t>Resources and References for the Middle School Transition Trail Map</a:t>
            </a:r>
            <a:endParaRPr lang="en-US" altLang="en-US" sz="2000" dirty="0">
              <a:solidFill>
                <a:srgbClr val="0000FF"/>
              </a:solidFill>
            </a:endParaRPr>
          </a:p>
          <a:p>
            <a:r>
              <a:rPr lang="en-US" altLang="en-US" sz="2000" dirty="0">
                <a:solidFill>
                  <a:srgbClr val="0000FF"/>
                </a:solidFill>
                <a:hlinkClick r:id="rId8">
                  <a:extLst>
                    <a:ext uri="{A12FA001-AC4F-418D-AE19-62706E023703}">
                      <ahyp:hlinkClr xmlns:ahyp="http://schemas.microsoft.com/office/drawing/2018/hyperlinkcolor" val="tx"/>
                    </a:ext>
                  </a:extLst>
                </a:hlinkClick>
              </a:rPr>
              <a:t>Getting Ready for Educational Opportunities After High School: Families Supporting Students for Success</a:t>
            </a:r>
            <a:endParaRPr lang="en-US" altLang="en-US" sz="2000" dirty="0">
              <a:solidFill>
                <a:srgbClr val="0000FF"/>
              </a:solidFill>
            </a:endParaRPr>
          </a:p>
          <a:p>
            <a:r>
              <a:rPr lang="en-US" altLang="en-US" sz="2000" i="1" dirty="0"/>
              <a:t>Additional resources may be found at</a:t>
            </a:r>
            <a:r>
              <a:rPr lang="en-US" altLang="en-US" sz="2000" dirty="0"/>
              <a:t> </a:t>
            </a:r>
            <a:r>
              <a:rPr lang="en-US" altLang="en-US" sz="2000" dirty="0">
                <a:solidFill>
                  <a:srgbClr val="0000FF"/>
                </a:solidFill>
                <a:hlinkClick r:id="rId9">
                  <a:extLst>
                    <a:ext uri="{A12FA001-AC4F-418D-AE19-62706E023703}">
                      <ahyp:hlinkClr xmlns:ahyp="http://schemas.microsoft.com/office/drawing/2018/hyperlinkcolor" val="tx"/>
                    </a:ext>
                  </a:extLst>
                </a:hlinkClick>
              </a:rPr>
              <a:t>http://www.fldoe.org/academics/exceptional-student-edu/secondary-transition.stml</a:t>
            </a:r>
            <a:r>
              <a:rPr lang="en-US" altLang="en-US" sz="2000" dirty="0">
                <a:solidFill>
                  <a:srgbClr val="0000FF"/>
                </a:solidFill>
              </a:rPr>
              <a:t> </a:t>
            </a:r>
            <a:r>
              <a:rPr lang="en-US" altLang="en-US" sz="2000" dirty="0"/>
              <a:t>and</a:t>
            </a:r>
            <a:r>
              <a:rPr lang="en-US" altLang="en-US" sz="2000" dirty="0">
                <a:solidFill>
                  <a:srgbClr val="0000FF"/>
                </a:solidFill>
              </a:rPr>
              <a:t> </a:t>
            </a:r>
            <a:r>
              <a:rPr lang="en-US" altLang="en-US" sz="2000" dirty="0">
                <a:solidFill>
                  <a:srgbClr val="0000FF"/>
                </a:solidFill>
                <a:hlinkClick r:id="rId10">
                  <a:extLst>
                    <a:ext uri="{A12FA001-AC4F-418D-AE19-62706E023703}">
                      <ahyp:hlinkClr xmlns:ahyp="http://schemas.microsoft.com/office/drawing/2018/hyperlinkcolor" val="tx"/>
                    </a:ext>
                  </a:extLst>
                </a:hlinkClick>
              </a:rPr>
              <a:t>http://project10.info</a:t>
            </a:r>
            <a:r>
              <a:rPr lang="en-US" altLang="en-US" sz="2000" dirty="0"/>
              <a:t>. </a:t>
            </a:r>
          </a:p>
        </p:txBody>
      </p:sp>
    </p:spTree>
    <p:extLst>
      <p:ext uri="{BB962C8B-B14F-4D97-AF65-F5344CB8AC3E}">
        <p14:creationId xmlns:p14="http://schemas.microsoft.com/office/powerpoint/2010/main" val="1689674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9766" y="1220365"/>
            <a:ext cx="5813917" cy="4144963"/>
          </a:xfrm>
        </p:spPr>
      </p:pic>
      <p:sp>
        <p:nvSpPr>
          <p:cNvPr id="38915" name="TextBox 4"/>
          <p:cNvSpPr txBox="1">
            <a:spLocks noChangeArrowheads="1"/>
          </p:cNvSpPr>
          <p:nvPr/>
        </p:nvSpPr>
        <p:spPr bwMode="auto">
          <a:xfrm>
            <a:off x="1369766" y="5514761"/>
            <a:ext cx="588261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ClrTx/>
              <a:buFontTx/>
              <a:buNone/>
            </a:pPr>
            <a:r>
              <a:rPr lang="en-US" altLang="en-US" sz="1800" dirty="0">
                <a:solidFill>
                  <a:srgbClr val="0000FF"/>
                </a:solidFill>
                <a:hlinkClick r:id="rId3"/>
              </a:rPr>
              <a:t>https://fl-pda.org</a:t>
            </a:r>
            <a:r>
              <a:rPr lang="en-US" altLang="en-US" sz="1800" dirty="0">
                <a:solidFill>
                  <a:srgbClr val="0000FF"/>
                </a:solidFill>
              </a:rPr>
              <a:t> </a:t>
            </a:r>
          </a:p>
        </p:txBody>
      </p:sp>
      <p:sp>
        <p:nvSpPr>
          <p:cNvPr id="6" name="Text Placeholder 2">
            <a:extLst>
              <a:ext uri="{FF2B5EF4-FFF2-40B4-BE49-F238E27FC236}">
                <a16:creationId xmlns:a16="http://schemas.microsoft.com/office/drawing/2014/main" id="{C20E9AA6-1931-DE48-8695-E6CD09DFE1CC}"/>
              </a:ext>
            </a:extLst>
          </p:cNvPr>
          <p:cNvSpPr txBox="1">
            <a:spLocks/>
          </p:cNvSpPr>
          <p:nvPr/>
        </p:nvSpPr>
        <p:spPr>
          <a:xfrm>
            <a:off x="628650" y="6400800"/>
            <a:ext cx="7886700" cy="387350"/>
          </a:xfrm>
          <a:prstGeom prst="rect">
            <a:avLst/>
          </a:prstGeom>
        </p:spPr>
        <p:txBody>
          <a:bodyPr anchor="b"/>
          <a:lstStyle>
            <a:lvl1pPr>
              <a:defRPr>
                <a:solidFill>
                  <a:schemeClr val="tx1"/>
                </a:solidFill>
                <a:latin typeface="Calibri" panose="020F0502020204030204" pitchFamily="34" charset="0"/>
                <a:cs typeface="Arial" panose="020B0604020202020204" pitchFamily="34" charset="0"/>
              </a:defRPr>
            </a:lvl1pPr>
            <a:lvl2pPr marL="685800" indent="-22860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spcBef>
                <a:spcPts val="1000"/>
              </a:spcBef>
              <a:buFont typeface="Arial" panose="020B0604020202020204" pitchFamily="34" charset="0"/>
              <a:buNone/>
              <a:defRPr/>
            </a:pPr>
            <a:r>
              <a:rPr lang="en-US" altLang="en-US" sz="1200" b="1">
                <a:solidFill>
                  <a:srgbClr val="2E57A4"/>
                </a:solidFill>
                <a:latin typeface="Arial" panose="020B0604020202020204" pitchFamily="34" charset="0"/>
                <a:hlinkClick r:id="rId4">
                  <a:extLst>
                    <a:ext uri="{A12FA001-AC4F-418D-AE19-62706E023703}">
                      <ahyp:hlinkClr xmlns:ahyp="http://schemas.microsoft.com/office/drawing/2018/hyperlinkcolor" val="tx"/>
                    </a:ext>
                  </a:extLst>
                </a:hlinkClick>
              </a:rPr>
              <a:t>www.FLDOE.org</a:t>
            </a:r>
            <a:endParaRPr lang="en-US" altLang="en-US" sz="1200" b="1">
              <a:solidFill>
                <a:srgbClr val="2E57A4"/>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7BBADDA8-1095-A747-AF3B-D9C314DD5BA3}"/>
              </a:ext>
            </a:extLst>
          </p:cNvPr>
          <p:cNvCxnSpPr/>
          <p:nvPr/>
        </p:nvCxnSpPr>
        <p:spPr>
          <a:xfrm flipH="1">
            <a:off x="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8" name="Picture 13">
            <a:extLst>
              <a:ext uri="{FF2B5EF4-FFF2-40B4-BE49-F238E27FC236}">
                <a16:creationId xmlns:a16="http://schemas.microsoft.com/office/drawing/2014/main" id="{3F871C79-496F-E048-A21B-E625B106C2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4537" y="6929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AA0B6369-04C5-E34E-9484-A4C9EEDE4E66}"/>
              </a:ext>
            </a:extLst>
          </p:cNvPr>
          <p:cNvCxnSpPr/>
          <p:nvPr/>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C1E5E3-EBDD-964E-818B-A3988ED2E4B0}"/>
              </a:ext>
            </a:extLst>
          </p:cNvPr>
          <p:cNvCxnSpPr/>
          <p:nvPr/>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349053-6E75-8948-8A7C-AE7E67D6B2A4}"/>
              </a:ext>
            </a:extLst>
          </p:cNvPr>
          <p:cNvCxnSpPr/>
          <p:nvPr/>
        </p:nvCxnSpPr>
        <p:spPr>
          <a:xfrm flipH="1">
            <a:off x="5486400" y="6711950"/>
            <a:ext cx="3657600"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3185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76C4-8533-49DC-AB1F-B02349A48B29}"/>
              </a:ext>
            </a:extLst>
          </p:cNvPr>
          <p:cNvSpPr>
            <a:spLocks noGrp="1"/>
          </p:cNvSpPr>
          <p:nvPr>
            <p:ph type="title"/>
          </p:nvPr>
        </p:nvSpPr>
        <p:spPr>
          <a:xfrm>
            <a:off x="2249786" y="3527499"/>
            <a:ext cx="5638800" cy="1362075"/>
          </a:xfrm>
        </p:spPr>
        <p:txBody>
          <a:bodyPr>
            <a:normAutofit fontScale="90000"/>
          </a:bodyPr>
          <a:lstStyle/>
          <a:p>
            <a:pPr>
              <a:defRPr/>
            </a:pPr>
            <a:r>
              <a:rPr dirty="0"/>
              <a:t>Florida Standards Alternate Assessment (FSAA) Eligibility Criteria</a:t>
            </a:r>
          </a:p>
        </p:txBody>
      </p:sp>
      <p:sp>
        <p:nvSpPr>
          <p:cNvPr id="49155" name="Text Placeholder 2">
            <a:extLst>
              <a:ext uri="{FF2B5EF4-FFF2-40B4-BE49-F238E27FC236}">
                <a16:creationId xmlns:a16="http://schemas.microsoft.com/office/drawing/2014/main" id="{A1C9FB8C-231B-4C0F-98A6-8D471F1A44DB}"/>
              </a:ext>
            </a:extLst>
          </p:cNvPr>
          <p:cNvSpPr>
            <a:spLocks noGrp="1"/>
          </p:cNvSpPr>
          <p:nvPr>
            <p:ph type="body" idx="1"/>
          </p:nvPr>
        </p:nvSpPr>
        <p:spPr>
          <a:xfrm>
            <a:off x="2249786" y="5123830"/>
            <a:ext cx="5638800" cy="1500187"/>
          </a:xfrm>
        </p:spPr>
        <p:txBody>
          <a:bodyPr/>
          <a:lstStyle/>
          <a:p>
            <a:r>
              <a:rPr lang="en-US" altLang="en-US" sz="1600" dirty="0"/>
              <a:t>Chelsea Strickland, Program Specialist </a:t>
            </a:r>
            <a:r>
              <a:rPr lang="en-US" altLang="en-US" sz="1600" dirty="0">
                <a:solidFill>
                  <a:srgbClr val="E6C467"/>
                </a:solidFill>
                <a:hlinkClick r:id="rId2">
                  <a:extLst>
                    <a:ext uri="{A12FA001-AC4F-418D-AE19-62706E023703}">
                      <ahyp:hlinkClr xmlns:ahyp="http://schemas.microsoft.com/office/drawing/2018/hyperlinkcolor" val="tx"/>
                    </a:ext>
                  </a:extLst>
                </a:hlinkClick>
              </a:rPr>
              <a:t>Chelsea.Strickland@fldoe.org</a:t>
            </a:r>
            <a:endParaRPr lang="en-US" altLang="en-US" sz="1600" dirty="0">
              <a:solidFill>
                <a:srgbClr val="E6C467"/>
              </a:solidFill>
            </a:endParaRPr>
          </a:p>
          <a:p>
            <a:r>
              <a:rPr lang="en-US" altLang="en-US" sz="1600" dirty="0"/>
              <a:t>850-245-0475</a:t>
            </a:r>
          </a:p>
          <a:p>
            <a:endParaRPr lang="en-US" altLang="en-US" dirty="0"/>
          </a:p>
        </p:txBody>
      </p:sp>
    </p:spTree>
    <p:extLst>
      <p:ext uri="{BB962C8B-B14F-4D97-AF65-F5344CB8AC3E}">
        <p14:creationId xmlns:p14="http://schemas.microsoft.com/office/powerpoint/2010/main" val="1402856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DA91E41-A6FC-4C35-B140-95D0D351D608}"/>
              </a:ext>
            </a:extLst>
          </p:cNvPr>
          <p:cNvSpPr>
            <a:spLocks noGrp="1"/>
          </p:cNvSpPr>
          <p:nvPr>
            <p:ph type="title"/>
          </p:nvPr>
        </p:nvSpPr>
        <p:spPr>
          <a:xfrm>
            <a:off x="2249786" y="3140661"/>
            <a:ext cx="5638800" cy="1362075"/>
          </a:xfrm>
        </p:spPr>
        <p:txBody>
          <a:bodyPr/>
          <a:lstStyle/>
          <a:p>
            <a:r>
              <a:rPr altLang="en-US" sz="3200" dirty="0"/>
              <a:t>ESSA – 1% Cap for Alternate Assessments</a:t>
            </a:r>
          </a:p>
        </p:txBody>
      </p:sp>
      <p:sp>
        <p:nvSpPr>
          <p:cNvPr id="2" name="Text Placeholder 1">
            <a:extLst>
              <a:ext uri="{FF2B5EF4-FFF2-40B4-BE49-F238E27FC236}">
                <a16:creationId xmlns:a16="http://schemas.microsoft.com/office/drawing/2014/main" id="{4FAFDEE8-1E09-CA47-BCEF-1AE37FF04FC8}"/>
              </a:ext>
            </a:extLst>
          </p:cNvPr>
          <p:cNvSpPr>
            <a:spLocks noGrp="1"/>
          </p:cNvSpPr>
          <p:nvPr>
            <p:ph type="body" idx="1"/>
          </p:nvPr>
        </p:nvSpPr>
        <p:spPr>
          <a:xfrm>
            <a:off x="2249786" y="4595388"/>
            <a:ext cx="5638800" cy="1500187"/>
          </a:xfrm>
        </p:spPr>
        <p:txBody>
          <a:bodyPr/>
          <a:lstStyle/>
          <a:p>
            <a:endParaRPr lang="en-US"/>
          </a:p>
        </p:txBody>
      </p:sp>
    </p:spTree>
    <p:extLst>
      <p:ext uri="{BB962C8B-B14F-4D97-AF65-F5344CB8AC3E}">
        <p14:creationId xmlns:p14="http://schemas.microsoft.com/office/powerpoint/2010/main" val="32580616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8E920946-8290-4AB4-9F9A-78B5916515D4}"/>
              </a:ext>
            </a:extLst>
          </p:cNvPr>
          <p:cNvSpPr>
            <a:spLocks noGrp="1"/>
          </p:cNvSpPr>
          <p:nvPr>
            <p:ph type="title"/>
          </p:nvPr>
        </p:nvSpPr>
        <p:spPr>
          <a:xfrm>
            <a:off x="498474" y="978927"/>
            <a:ext cx="8052922" cy="1020834"/>
          </a:xfrm>
        </p:spPr>
        <p:txBody>
          <a:bodyPr/>
          <a:lstStyle/>
          <a:p>
            <a:r>
              <a:rPr altLang="en-US" sz="3200" dirty="0"/>
              <a:t>How the 1% </a:t>
            </a:r>
            <a:r>
              <a:rPr lang="en-US" altLang="en-US" sz="3200" dirty="0"/>
              <a:t>C</a:t>
            </a:r>
            <a:r>
              <a:rPr altLang="en-US" sz="3200" dirty="0"/>
              <a:t>ap is </a:t>
            </a:r>
            <a:r>
              <a:rPr lang="en-US" altLang="en-US" sz="3200" dirty="0"/>
              <a:t>C</a:t>
            </a:r>
            <a:r>
              <a:rPr altLang="en-US" sz="3200" dirty="0"/>
              <a:t>alculated</a:t>
            </a:r>
          </a:p>
        </p:txBody>
      </p:sp>
      <p:sp>
        <p:nvSpPr>
          <p:cNvPr id="2" name="Content Placeholder 1">
            <a:extLst>
              <a:ext uri="{FF2B5EF4-FFF2-40B4-BE49-F238E27FC236}">
                <a16:creationId xmlns:a16="http://schemas.microsoft.com/office/drawing/2014/main" id="{FB581B2B-2968-514E-83E2-8D5F79FFDDB4}"/>
              </a:ext>
            </a:extLst>
          </p:cNvPr>
          <p:cNvSpPr>
            <a:spLocks noGrp="1"/>
          </p:cNvSpPr>
          <p:nvPr>
            <p:ph idx="1"/>
          </p:nvPr>
        </p:nvSpPr>
        <p:spPr>
          <a:xfrm>
            <a:off x="498474" y="2200656"/>
            <a:ext cx="7556313" cy="4144963"/>
          </a:xfrm>
        </p:spPr>
        <p:txBody>
          <a:bodyPr/>
          <a:lstStyle/>
          <a:p>
            <a:pPr algn="ctr">
              <a:defRPr/>
            </a:pPr>
            <a:r>
              <a:rPr lang="en-US" altLang="en-US" dirty="0">
                <a:solidFill>
                  <a:prstClr val="black"/>
                </a:solidFill>
                <a:latin typeface="Arial" panose="020B0604020202020204" pitchFamily="34" charset="0"/>
              </a:rPr>
              <a:t>Total Students with Disabilities Taking FSAA in Grades Tested</a:t>
            </a:r>
          </a:p>
          <a:p>
            <a:pPr algn="ctr">
              <a:defRPr/>
            </a:pPr>
            <a:endParaRPr lang="en-US" altLang="en-US" dirty="0">
              <a:solidFill>
                <a:prstClr val="black"/>
              </a:solidFill>
              <a:latin typeface="Arial" panose="020B0604020202020204" pitchFamily="34" charset="0"/>
            </a:endParaRPr>
          </a:p>
          <a:p>
            <a:pPr algn="ctr">
              <a:defRPr/>
            </a:pPr>
            <a:r>
              <a:rPr lang="en-US" altLang="en-US" dirty="0">
                <a:solidFill>
                  <a:prstClr val="black"/>
                </a:solidFill>
                <a:latin typeface="Arial" panose="020B0604020202020204" pitchFamily="34" charset="0"/>
              </a:rPr>
              <a:t>Divided by</a:t>
            </a:r>
          </a:p>
          <a:p>
            <a:pPr algn="ctr">
              <a:defRPr/>
            </a:pPr>
            <a:endParaRPr lang="en-US" altLang="en-US" dirty="0">
              <a:solidFill>
                <a:prstClr val="black"/>
              </a:solidFill>
              <a:latin typeface="Arial" panose="020B0604020202020204" pitchFamily="34" charset="0"/>
            </a:endParaRPr>
          </a:p>
          <a:p>
            <a:pPr algn="ctr">
              <a:defRPr/>
            </a:pPr>
            <a:r>
              <a:rPr lang="en-US" altLang="en-US" dirty="0">
                <a:solidFill>
                  <a:prstClr val="black"/>
                </a:solidFill>
                <a:latin typeface="Arial" panose="020B0604020202020204" pitchFamily="34" charset="0"/>
              </a:rPr>
              <a:t>Total Students in Grades Tested</a:t>
            </a:r>
          </a:p>
          <a:p>
            <a:pPr marL="0" indent="0">
              <a:buNone/>
            </a:pPr>
            <a:endParaRPr lang="en-US" dirty="0"/>
          </a:p>
        </p:txBody>
      </p:sp>
    </p:spTree>
    <p:extLst>
      <p:ext uri="{BB962C8B-B14F-4D97-AF65-F5344CB8AC3E}">
        <p14:creationId xmlns:p14="http://schemas.microsoft.com/office/powerpoint/2010/main" val="118669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4F0FFB44-41A5-498F-9782-835DEAD6FE20}"/>
              </a:ext>
            </a:extLst>
          </p:cNvPr>
          <p:cNvSpPr txBox="1">
            <a:spLocks noChangeArrowheads="1"/>
          </p:cNvSpPr>
          <p:nvPr/>
        </p:nvSpPr>
        <p:spPr bwMode="auto">
          <a:xfrm>
            <a:off x="1908175" y="320145"/>
            <a:ext cx="53276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62A63"/>
              </a:buClr>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Clr>
                <a:srgbClr val="00689B"/>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Clr>
                <a:srgbClr val="00A88D"/>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Clr>
                <a:srgbClr val="9CB63C"/>
              </a:buClr>
              <a:buFont typeface="Arial" panose="020B0604020202020204" pitchFamily="34" charset="0"/>
              <a:defRPr sz="2000">
                <a:solidFill>
                  <a:schemeClr val="tx1"/>
                </a:solidFill>
                <a:latin typeface="Calibri" panose="020F0502020204030204" pitchFamily="34" charset="0"/>
              </a:defRPr>
            </a:lvl4pPr>
            <a:lvl5pPr marL="2057400" indent="-228600">
              <a:lnSpc>
                <a:spcPct val="90000"/>
              </a:lnSpc>
              <a:spcBef>
                <a:spcPts val="500"/>
              </a:spcBef>
              <a:buClr>
                <a:srgbClr val="CD9D2C"/>
              </a:buClr>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D9D2C"/>
              </a:buClr>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ClrTx/>
              <a:buFontTx/>
              <a:buNone/>
            </a:pPr>
            <a:r>
              <a:rPr lang="en-US" altLang="en-US" sz="1400" b="1" dirty="0">
                <a:solidFill>
                  <a:schemeClr val="bg1"/>
                </a:solidFill>
              </a:rPr>
              <a:t>Step 3: </a:t>
            </a:r>
            <a:r>
              <a:rPr lang="en-US" altLang="en-US" sz="1400" dirty="0">
                <a:solidFill>
                  <a:schemeClr val="bg1"/>
                </a:solidFill>
              </a:rPr>
              <a:t>Once the desired search has generated a list, you may begin selecting the bills you wish to follow. </a:t>
            </a:r>
          </a:p>
          <a:p>
            <a:pPr>
              <a:lnSpc>
                <a:spcPct val="100000"/>
              </a:lnSpc>
              <a:spcBef>
                <a:spcPct val="0"/>
              </a:spcBef>
              <a:buClrTx/>
              <a:buFontTx/>
              <a:buNone/>
            </a:pPr>
            <a:endParaRPr lang="en-US" altLang="en-US" sz="1400" dirty="0">
              <a:solidFill>
                <a:schemeClr val="bg1"/>
              </a:solidFill>
            </a:endParaRPr>
          </a:p>
          <a:p>
            <a:pPr>
              <a:lnSpc>
                <a:spcPct val="100000"/>
              </a:lnSpc>
              <a:spcBef>
                <a:spcPct val="0"/>
              </a:spcBef>
              <a:buClrTx/>
              <a:buFontTx/>
              <a:buNone/>
            </a:pPr>
            <a:r>
              <a:rPr lang="en-US" altLang="en-US" sz="1400" b="1" dirty="0">
                <a:solidFill>
                  <a:schemeClr val="bg1"/>
                </a:solidFill>
              </a:rPr>
              <a:t>NOTE: The bills you wish to select will have a tracking symbol next to them. Once you select it, the symbol will turn from yellow to red. </a:t>
            </a:r>
            <a:endParaRPr lang="en-US" altLang="en-US" sz="1400" dirty="0">
              <a:solidFill>
                <a:schemeClr val="bg1"/>
              </a:solidFill>
            </a:endParaRPr>
          </a:p>
        </p:txBody>
      </p:sp>
      <p:pic>
        <p:nvPicPr>
          <p:cNvPr id="6" name="Picture 5" descr="Graphical user interface, application&#10;&#10;Description automatically generated">
            <a:extLst>
              <a:ext uri="{FF2B5EF4-FFF2-40B4-BE49-F238E27FC236}">
                <a16:creationId xmlns:a16="http://schemas.microsoft.com/office/drawing/2014/main" id="{43F0B136-2824-3B49-A288-529B1B8FD4A7}"/>
              </a:ext>
            </a:extLst>
          </p:cNvPr>
          <p:cNvPicPr>
            <a:picLocks noChangeAspect="1"/>
          </p:cNvPicPr>
          <p:nvPr/>
        </p:nvPicPr>
        <p:blipFill>
          <a:blip r:embed="rId2"/>
          <a:stretch>
            <a:fillRect/>
          </a:stretch>
        </p:blipFill>
        <p:spPr>
          <a:xfrm>
            <a:off x="198400" y="1631684"/>
            <a:ext cx="8750728" cy="5022723"/>
          </a:xfrm>
          <a:prstGeom prst="rect">
            <a:avLst/>
          </a:prstGeom>
        </p:spPr>
      </p:pic>
      <p:sp>
        <p:nvSpPr>
          <p:cNvPr id="5" name="Down Arrow 4">
            <a:extLst>
              <a:ext uri="{FF2B5EF4-FFF2-40B4-BE49-F238E27FC236}">
                <a16:creationId xmlns:a16="http://schemas.microsoft.com/office/drawing/2014/main" id="{904940B2-FBEF-4D24-8A91-1C0950C04B00}"/>
              </a:ext>
            </a:extLst>
          </p:cNvPr>
          <p:cNvSpPr/>
          <p:nvPr/>
        </p:nvSpPr>
        <p:spPr>
          <a:xfrm rot="20745798">
            <a:off x="227142" y="2939256"/>
            <a:ext cx="214313" cy="9794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A56A228D-F9A5-4F1C-BDB1-A74CF0AFE3A5}"/>
              </a:ext>
            </a:extLst>
          </p:cNvPr>
          <p:cNvSpPr/>
          <p:nvPr/>
        </p:nvSpPr>
        <p:spPr>
          <a:xfrm rot="5400000" flipV="1">
            <a:off x="7532364" y="4535241"/>
            <a:ext cx="419725" cy="1558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a:extLst>
              <a:ext uri="{FF2B5EF4-FFF2-40B4-BE49-F238E27FC236}">
                <a16:creationId xmlns:a16="http://schemas.microsoft.com/office/drawing/2014/main" id="{8C637446-6597-1E4A-921F-E01FAA621B8E}"/>
              </a:ext>
            </a:extLst>
          </p:cNvPr>
          <p:cNvSpPr txBox="1"/>
          <p:nvPr/>
        </p:nvSpPr>
        <p:spPr>
          <a:xfrm>
            <a:off x="7037882" y="5171607"/>
            <a:ext cx="1341619" cy="276999"/>
          </a:xfrm>
          <a:prstGeom prst="rect">
            <a:avLst/>
          </a:prstGeom>
          <a:noFill/>
        </p:spPr>
        <p:txBody>
          <a:bodyPr wrap="square" rtlCol="0">
            <a:spAutoFit/>
          </a:bodyPr>
          <a:lstStyle/>
          <a:p>
            <a:pPr algn="ctr"/>
            <a:r>
              <a:rPr lang="en-US" sz="1200" cap="small"/>
              <a:t>Following</a:t>
            </a:r>
          </a:p>
        </p:txBody>
      </p:sp>
      <p:sp>
        <p:nvSpPr>
          <p:cNvPr id="13" name="Down Arrow 12">
            <a:extLst>
              <a:ext uri="{FF2B5EF4-FFF2-40B4-BE49-F238E27FC236}">
                <a16:creationId xmlns:a16="http://schemas.microsoft.com/office/drawing/2014/main" id="{D12472EF-3B96-A24F-A109-687F289B329B}"/>
              </a:ext>
            </a:extLst>
          </p:cNvPr>
          <p:cNvSpPr/>
          <p:nvPr/>
        </p:nvSpPr>
        <p:spPr>
          <a:xfrm rot="5400000" flipV="1">
            <a:off x="7498829" y="4027793"/>
            <a:ext cx="419725" cy="1558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37285648-EBD6-5746-A349-9A17F75ABC1A}"/>
              </a:ext>
            </a:extLst>
          </p:cNvPr>
          <p:cNvSpPr txBox="1"/>
          <p:nvPr/>
        </p:nvSpPr>
        <p:spPr>
          <a:xfrm>
            <a:off x="6962932" y="4670698"/>
            <a:ext cx="1469035" cy="276999"/>
          </a:xfrm>
          <a:prstGeom prst="rect">
            <a:avLst/>
          </a:prstGeom>
          <a:noFill/>
        </p:spPr>
        <p:txBody>
          <a:bodyPr wrap="square" rtlCol="0">
            <a:spAutoFit/>
          </a:bodyPr>
          <a:lstStyle/>
          <a:p>
            <a:pPr algn="ctr"/>
            <a:r>
              <a:rPr lang="en-US" sz="1200" cap="small"/>
              <a:t>Tracking Symbol</a:t>
            </a:r>
          </a:p>
        </p:txBody>
      </p:sp>
    </p:spTree>
    <p:extLst>
      <p:ext uri="{BB962C8B-B14F-4D97-AF65-F5344CB8AC3E}">
        <p14:creationId xmlns:p14="http://schemas.microsoft.com/office/powerpoint/2010/main" val="2242554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B9EE8877-8745-45DC-80BD-C7CD3B94DADE}"/>
              </a:ext>
            </a:extLst>
          </p:cNvPr>
          <p:cNvSpPr>
            <a:spLocks noGrp="1"/>
          </p:cNvSpPr>
          <p:nvPr>
            <p:ph type="title"/>
          </p:nvPr>
        </p:nvSpPr>
        <p:spPr>
          <a:xfrm>
            <a:off x="540725" y="971824"/>
            <a:ext cx="8052922" cy="1020834"/>
          </a:xfrm>
        </p:spPr>
        <p:txBody>
          <a:bodyPr/>
          <a:lstStyle/>
          <a:p>
            <a:r>
              <a:rPr altLang="en-US" sz="3200" dirty="0"/>
              <a:t>1% </a:t>
            </a:r>
            <a:r>
              <a:rPr lang="en-US" altLang="en-US" sz="3200" dirty="0"/>
              <a:t>C</a:t>
            </a:r>
            <a:r>
              <a:rPr altLang="en-US" sz="3200" dirty="0"/>
              <a:t>ap</a:t>
            </a:r>
          </a:p>
        </p:txBody>
      </p:sp>
      <p:pic>
        <p:nvPicPr>
          <p:cNvPr id="54275" name="Content Placeholder 3">
            <a:extLst>
              <a:ext uri="{FF2B5EF4-FFF2-40B4-BE49-F238E27FC236}">
                <a16:creationId xmlns:a16="http://schemas.microsoft.com/office/drawing/2014/main" id="{BEDA63AB-4ECD-40DF-9C5D-CF34100337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0417" y="1825713"/>
            <a:ext cx="7073537" cy="4617818"/>
          </a:xfrm>
        </p:spPr>
      </p:pic>
    </p:spTree>
    <p:extLst>
      <p:ext uri="{BB962C8B-B14F-4D97-AF65-F5344CB8AC3E}">
        <p14:creationId xmlns:p14="http://schemas.microsoft.com/office/powerpoint/2010/main" val="10972782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6B64D25F-CF4B-404F-B117-DEA4B7A4A39C}"/>
              </a:ext>
            </a:extLst>
          </p:cNvPr>
          <p:cNvSpPr>
            <a:spLocks noGrp="1"/>
          </p:cNvSpPr>
          <p:nvPr>
            <p:ph type="title"/>
          </p:nvPr>
        </p:nvSpPr>
        <p:spPr>
          <a:xfrm>
            <a:off x="498474" y="978836"/>
            <a:ext cx="8052922" cy="1020834"/>
          </a:xfrm>
        </p:spPr>
        <p:txBody>
          <a:bodyPr/>
          <a:lstStyle/>
          <a:p>
            <a:r>
              <a:rPr altLang="en-US" sz="3200" dirty="0"/>
              <a:t>Alternate Assessment and the</a:t>
            </a:r>
            <a:r>
              <a:rPr lang="en-US" altLang="en-US" sz="3200" dirty="0"/>
              <a:t> </a:t>
            </a:r>
            <a:r>
              <a:rPr altLang="en-US" sz="3200" dirty="0"/>
              <a:t>1% Cap </a:t>
            </a:r>
          </a:p>
        </p:txBody>
      </p:sp>
      <p:sp>
        <p:nvSpPr>
          <p:cNvPr id="56323" name="Content Placeholder 2">
            <a:extLst>
              <a:ext uri="{FF2B5EF4-FFF2-40B4-BE49-F238E27FC236}">
                <a16:creationId xmlns:a16="http://schemas.microsoft.com/office/drawing/2014/main" id="{7750C0F5-4967-496A-94E1-94E574712675}"/>
              </a:ext>
            </a:extLst>
          </p:cNvPr>
          <p:cNvSpPr>
            <a:spLocks noGrp="1"/>
          </p:cNvSpPr>
          <p:nvPr>
            <p:ph idx="1"/>
          </p:nvPr>
        </p:nvSpPr>
        <p:spPr>
          <a:xfrm>
            <a:off x="498474" y="1981200"/>
            <a:ext cx="7987158" cy="4144963"/>
          </a:xfrm>
        </p:spPr>
        <p:txBody>
          <a:bodyPr>
            <a:normAutofit fontScale="92500" lnSpcReduction="20000"/>
          </a:bodyPr>
          <a:lstStyle/>
          <a:p>
            <a:r>
              <a:rPr lang="en-US" altLang="en-US" sz="2400" dirty="0"/>
              <a:t>Memo sent to all districts July 2017 explaining that Florida has surpassed the 1% state level and monitoring would occur for appropriate participation in alternate assessment based on alternate academic achievement standards (AA-AAAS).</a:t>
            </a:r>
          </a:p>
          <a:p>
            <a:r>
              <a:rPr lang="en-US" altLang="en-US" sz="2400" dirty="0"/>
              <a:t>Florida tested 1.5% in ELA and 1.6% in Math and Science during the 2019 administration of FSAA.</a:t>
            </a:r>
          </a:p>
          <a:p>
            <a:r>
              <a:rPr lang="en-US" altLang="en-US" sz="2400" dirty="0"/>
              <a:t>Exceeding the 1% threshold may result in Title I funds being withheld.</a:t>
            </a:r>
          </a:p>
          <a:p>
            <a:r>
              <a:rPr lang="en-US" altLang="en-US" sz="2400" dirty="0"/>
              <a:t>Florida was granted a waiver to assess more than 1% for the 2019-2020 school year, and an extension was granted for the 2020-2021 school year.</a:t>
            </a:r>
          </a:p>
        </p:txBody>
      </p:sp>
    </p:spTree>
    <p:extLst>
      <p:ext uri="{BB962C8B-B14F-4D97-AF65-F5344CB8AC3E}">
        <p14:creationId xmlns:p14="http://schemas.microsoft.com/office/powerpoint/2010/main" val="34708681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156AD7C1-4404-4525-A227-3D1A148C8E2C}"/>
              </a:ext>
            </a:extLst>
          </p:cNvPr>
          <p:cNvSpPr>
            <a:spLocks noGrp="1"/>
          </p:cNvSpPr>
          <p:nvPr>
            <p:ph type="title"/>
          </p:nvPr>
        </p:nvSpPr>
        <p:spPr>
          <a:xfrm>
            <a:off x="498474" y="969965"/>
            <a:ext cx="8052922" cy="1020834"/>
          </a:xfrm>
        </p:spPr>
        <p:txBody>
          <a:bodyPr/>
          <a:lstStyle/>
          <a:p>
            <a:r>
              <a:rPr altLang="en-US" sz="3200" dirty="0"/>
              <a:t>Reminders about Access Courses:</a:t>
            </a:r>
          </a:p>
        </p:txBody>
      </p:sp>
      <p:sp>
        <p:nvSpPr>
          <p:cNvPr id="3" name="Content Placeholder 2">
            <a:extLst>
              <a:ext uri="{FF2B5EF4-FFF2-40B4-BE49-F238E27FC236}">
                <a16:creationId xmlns:a16="http://schemas.microsoft.com/office/drawing/2014/main" id="{930EAD55-EBEC-4166-B6A7-EA39F42F1B42}"/>
              </a:ext>
            </a:extLst>
          </p:cNvPr>
          <p:cNvSpPr>
            <a:spLocks noGrp="1"/>
          </p:cNvSpPr>
          <p:nvPr>
            <p:ph idx="1"/>
          </p:nvPr>
        </p:nvSpPr>
        <p:spPr>
          <a:xfrm>
            <a:off x="498474" y="1981200"/>
            <a:ext cx="7932294" cy="4144963"/>
          </a:xfrm>
        </p:spPr>
        <p:txBody>
          <a:bodyPr/>
          <a:lstStyle/>
          <a:p>
            <a:pPr marL="514350" indent="-514350">
              <a:buFont typeface="+mj-lt"/>
              <a:buAutoNum type="arabicPeriod"/>
              <a:defRPr/>
            </a:pPr>
            <a:r>
              <a:rPr lang="en-US" dirty="0"/>
              <a:t>Rule 6A-1.0943(5), F.A.C., states that only students determined to have the most significant cognitive disability may be enrolled in access courses.</a:t>
            </a:r>
          </a:p>
          <a:p>
            <a:pPr marL="514350" indent="-514350">
              <a:buFont typeface="+mj-lt"/>
              <a:buAutoNum type="arabicPeriod"/>
              <a:defRPr/>
            </a:pPr>
            <a:r>
              <a:rPr lang="en-US" dirty="0"/>
              <a:t>Rule 6A-6.03018, F.A.C., states students determined to have a specific learning disability have been determined </a:t>
            </a:r>
            <a:r>
              <a:rPr lang="en-US" b="1" dirty="0"/>
              <a:t>not</a:t>
            </a:r>
            <a:r>
              <a:rPr lang="en-US" dirty="0"/>
              <a:t> to have the most significant cognitive disability and must </a:t>
            </a:r>
            <a:r>
              <a:rPr lang="en-US" b="1" dirty="0"/>
              <a:t>not</a:t>
            </a:r>
            <a:r>
              <a:rPr lang="en-US" dirty="0"/>
              <a:t> be enrolled in access courses.</a:t>
            </a:r>
          </a:p>
          <a:p>
            <a:pPr marL="514350" indent="-514350">
              <a:buFont typeface="+mj-lt"/>
              <a:buAutoNum type="arabicPeriod"/>
              <a:defRPr/>
            </a:pPr>
            <a:r>
              <a:rPr lang="en-US" dirty="0"/>
              <a:t>Students correctly enrolled in access courses must take the FSAA.</a:t>
            </a:r>
            <a:endParaRPr lang="en-US" sz="2400" dirty="0"/>
          </a:p>
          <a:p>
            <a:pPr>
              <a:defRPr/>
            </a:pPr>
            <a:endParaRPr lang="en-US" dirty="0"/>
          </a:p>
        </p:txBody>
      </p:sp>
    </p:spTree>
    <p:extLst>
      <p:ext uri="{BB962C8B-B14F-4D97-AF65-F5344CB8AC3E}">
        <p14:creationId xmlns:p14="http://schemas.microsoft.com/office/powerpoint/2010/main" val="1488139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65D6F387-8D75-4AA0-8EAC-B44F8B7D0FF2}"/>
              </a:ext>
            </a:extLst>
          </p:cNvPr>
          <p:cNvSpPr>
            <a:spLocks noGrp="1"/>
          </p:cNvSpPr>
          <p:nvPr>
            <p:ph type="title"/>
          </p:nvPr>
        </p:nvSpPr>
        <p:spPr>
          <a:xfrm>
            <a:off x="410578" y="987798"/>
            <a:ext cx="8596261" cy="1020834"/>
          </a:xfrm>
        </p:spPr>
        <p:txBody>
          <a:bodyPr/>
          <a:lstStyle/>
          <a:p>
            <a:r>
              <a:rPr altLang="en-US" sz="3000" dirty="0"/>
              <a:t>The Role </a:t>
            </a:r>
            <a:r>
              <a:rPr lang="en-US" altLang="en-US" sz="3000" dirty="0"/>
              <a:t>and</a:t>
            </a:r>
            <a:r>
              <a:rPr altLang="en-US" sz="3000" dirty="0"/>
              <a:t> Function of a School Psychologist</a:t>
            </a:r>
          </a:p>
        </p:txBody>
      </p:sp>
      <p:sp>
        <p:nvSpPr>
          <p:cNvPr id="60419" name="Content Placeholder 2">
            <a:extLst>
              <a:ext uri="{FF2B5EF4-FFF2-40B4-BE49-F238E27FC236}">
                <a16:creationId xmlns:a16="http://schemas.microsoft.com/office/drawing/2014/main" id="{FF258C62-9934-4317-BDE1-8F27BB0C89A1}"/>
              </a:ext>
            </a:extLst>
          </p:cNvPr>
          <p:cNvSpPr>
            <a:spLocks noGrp="1"/>
          </p:cNvSpPr>
          <p:nvPr>
            <p:ph idx="1"/>
          </p:nvPr>
        </p:nvSpPr>
        <p:spPr>
          <a:xfrm>
            <a:off x="498474" y="1981200"/>
            <a:ext cx="8151750" cy="4144963"/>
          </a:xfrm>
        </p:spPr>
        <p:txBody>
          <a:bodyPr>
            <a:normAutofit fontScale="92500" lnSpcReduction="20000"/>
          </a:bodyPr>
          <a:lstStyle/>
          <a:p>
            <a:pPr marL="0" indent="0">
              <a:buFont typeface="Arial" panose="020B0604020202020204" pitchFamily="34" charset="0"/>
              <a:buNone/>
            </a:pPr>
            <a:r>
              <a:rPr lang="en-US" altLang="en-US" sz="2600" dirty="0"/>
              <a:t>Q: What is the role and function of a school psychologist when helping determine if a significant cognitive disability exists that warrants modifications in content standards and instruction on Access Points? </a:t>
            </a:r>
          </a:p>
          <a:p>
            <a:pPr marL="0" indent="0">
              <a:buFont typeface="Arial" panose="020B0604020202020204" pitchFamily="34" charset="0"/>
              <a:buNone/>
            </a:pPr>
            <a:endParaRPr lang="en-US" altLang="en-US" sz="500" dirty="0"/>
          </a:p>
          <a:p>
            <a:pPr lvl="1"/>
            <a:r>
              <a:rPr lang="en-US" altLang="en-US" sz="2000" dirty="0"/>
              <a:t>6A-6.03011 (1) &amp; (4), F.A.C.</a:t>
            </a:r>
          </a:p>
          <a:p>
            <a:pPr lvl="1"/>
            <a:r>
              <a:rPr lang="en-US" altLang="en-US" sz="2000" dirty="0"/>
              <a:t>2012 Guidance Document: Significant Cognitive Disabilities</a:t>
            </a:r>
          </a:p>
          <a:p>
            <a:pPr lvl="1"/>
            <a:r>
              <a:rPr lang="en-US" altLang="en-US" sz="2000" dirty="0"/>
              <a:t>2017 TAP DPS: 2014-208 (C-1, C-2)</a:t>
            </a:r>
          </a:p>
          <a:p>
            <a:pPr marL="0" indent="0">
              <a:buFont typeface="Arial" panose="020B0604020202020204" pitchFamily="34" charset="0"/>
              <a:buNone/>
            </a:pPr>
            <a:endParaRPr lang="en-US" altLang="en-US" sz="500" dirty="0"/>
          </a:p>
          <a:p>
            <a:pPr marL="0" indent="0">
              <a:buFont typeface="Arial" panose="020B0604020202020204" pitchFamily="34" charset="0"/>
              <a:buNone/>
            </a:pPr>
            <a:r>
              <a:rPr lang="en-US" altLang="en-US" sz="2600" dirty="0"/>
              <a:t>A: The school psychologist plays a vital role and has an essential function in determining the need for instruction on Access Points.</a:t>
            </a:r>
            <a:endParaRPr lang="en-US" altLang="en-US" dirty="0"/>
          </a:p>
        </p:txBody>
      </p:sp>
    </p:spTree>
    <p:extLst>
      <p:ext uri="{BB962C8B-B14F-4D97-AF65-F5344CB8AC3E}">
        <p14:creationId xmlns:p14="http://schemas.microsoft.com/office/powerpoint/2010/main" val="8749163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5FEB241E-9738-4AB8-93AF-55F811F9FB19}"/>
              </a:ext>
            </a:extLst>
          </p:cNvPr>
          <p:cNvSpPr>
            <a:spLocks noGrp="1"/>
          </p:cNvSpPr>
          <p:nvPr>
            <p:ph type="title"/>
          </p:nvPr>
        </p:nvSpPr>
        <p:spPr>
          <a:xfrm>
            <a:off x="498474" y="988344"/>
            <a:ext cx="8052922" cy="1020834"/>
          </a:xfrm>
        </p:spPr>
        <p:txBody>
          <a:bodyPr/>
          <a:lstStyle/>
          <a:p>
            <a:r>
              <a:rPr altLang="en-US" sz="3200" dirty="0"/>
              <a:t>Rule 6A-6.03011, F.A.C.</a:t>
            </a:r>
          </a:p>
        </p:txBody>
      </p:sp>
      <p:sp>
        <p:nvSpPr>
          <p:cNvPr id="3" name="Content Placeholder 2">
            <a:extLst>
              <a:ext uri="{FF2B5EF4-FFF2-40B4-BE49-F238E27FC236}">
                <a16:creationId xmlns:a16="http://schemas.microsoft.com/office/drawing/2014/main" id="{7E1CE4C3-6781-44CA-874F-6F8BC4D142F8}"/>
              </a:ext>
            </a:extLst>
          </p:cNvPr>
          <p:cNvSpPr>
            <a:spLocks noGrp="1"/>
          </p:cNvSpPr>
          <p:nvPr>
            <p:ph idx="1"/>
          </p:nvPr>
        </p:nvSpPr>
        <p:spPr>
          <a:xfrm>
            <a:off x="498474" y="1981200"/>
            <a:ext cx="8052922" cy="4144963"/>
          </a:xfrm>
        </p:spPr>
        <p:txBody>
          <a:bodyPr>
            <a:normAutofit lnSpcReduction="10000"/>
          </a:bodyPr>
          <a:lstStyle/>
          <a:p>
            <a:pPr marL="0" indent="0">
              <a:buNone/>
              <a:defRPr/>
            </a:pPr>
            <a:r>
              <a:rPr lang="en-US" sz="2600" dirty="0"/>
              <a:t>(1) </a:t>
            </a:r>
            <a:r>
              <a:rPr lang="en-US" sz="2600" u="sng" dirty="0"/>
              <a:t>Definition</a:t>
            </a:r>
            <a:r>
              <a:rPr lang="en-US" sz="2600" dirty="0"/>
              <a:t> -</a:t>
            </a:r>
          </a:p>
          <a:p>
            <a:pPr marL="512763" lvl="1" indent="0">
              <a:buFont typeface="Arial" panose="020B0604020202020204" pitchFamily="34" charset="0"/>
              <a:buNone/>
              <a:defRPr/>
            </a:pPr>
            <a:r>
              <a:rPr lang="en-US" sz="2000" dirty="0"/>
              <a:t>An intellectual disability is defined as significantly below average general intellectual and adaptive functioning manifested during the developmental period, with significant delays in academic skills. Developmental period refers to birth to 18 years of age.</a:t>
            </a:r>
          </a:p>
          <a:p>
            <a:pPr marL="0" indent="0">
              <a:buFont typeface="Arial" panose="020B0604020202020204" pitchFamily="34" charset="0"/>
              <a:buNone/>
              <a:defRPr/>
            </a:pPr>
            <a:r>
              <a:rPr lang="en-US" sz="2600" dirty="0"/>
              <a:t>(4) </a:t>
            </a:r>
            <a:r>
              <a:rPr lang="en-US" sz="2600" u="sng" dirty="0"/>
              <a:t>Criteria for eligibility</a:t>
            </a:r>
            <a:r>
              <a:rPr lang="en-US" sz="2600" dirty="0"/>
              <a:t> - </a:t>
            </a:r>
            <a:r>
              <a:rPr lang="en-US" sz="2200" i="1" dirty="0"/>
              <a:t>Four data elements to analyze</a:t>
            </a:r>
          </a:p>
          <a:p>
            <a:pPr marL="804863" lvl="1" indent="-284163">
              <a:defRPr/>
            </a:pPr>
            <a:r>
              <a:rPr lang="en-US" sz="2000" dirty="0"/>
              <a:t>Intellectual functioning</a:t>
            </a:r>
          </a:p>
          <a:p>
            <a:pPr marL="804863" lvl="1" indent="-284163">
              <a:defRPr/>
            </a:pPr>
            <a:r>
              <a:rPr lang="en-US" sz="2000" dirty="0"/>
              <a:t>Adaptive functioning</a:t>
            </a:r>
          </a:p>
          <a:p>
            <a:pPr marL="804863" lvl="1" indent="-284163">
              <a:defRPr/>
            </a:pPr>
            <a:r>
              <a:rPr lang="en-US" sz="2000" dirty="0"/>
              <a:t>Academic or pre-academic performance</a:t>
            </a:r>
          </a:p>
          <a:p>
            <a:pPr marL="804863" lvl="1" indent="-284163">
              <a:defRPr/>
            </a:pPr>
            <a:r>
              <a:rPr lang="en-US" sz="2000" dirty="0"/>
              <a:t>Social/developmental history</a:t>
            </a:r>
          </a:p>
          <a:p>
            <a:pPr>
              <a:defRPr/>
            </a:pPr>
            <a:endParaRPr lang="en-US" sz="2000" dirty="0"/>
          </a:p>
          <a:p>
            <a:pPr marL="0" indent="0">
              <a:buFont typeface="Arial" panose="020B0604020202020204" pitchFamily="34" charset="0"/>
              <a:buNone/>
              <a:defRPr/>
            </a:pPr>
            <a:endParaRPr lang="en-US" sz="2000" dirty="0"/>
          </a:p>
        </p:txBody>
      </p:sp>
    </p:spTree>
    <p:extLst>
      <p:ext uri="{BB962C8B-B14F-4D97-AF65-F5344CB8AC3E}">
        <p14:creationId xmlns:p14="http://schemas.microsoft.com/office/powerpoint/2010/main" val="11591799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222441"/>
            <a:ext cx="8052922" cy="1020834"/>
          </a:xfrm>
        </p:spPr>
        <p:txBody>
          <a:bodyPr/>
          <a:lstStyle/>
          <a:p>
            <a:r>
              <a:rPr lang="en-US" altLang="en-US" dirty="0"/>
              <a:t>Significant Cognitive Disabilities</a:t>
            </a:r>
            <a:br>
              <a:rPr lang="en-US" altLang="en-US" dirty="0"/>
            </a:br>
            <a:endParaRPr lang="en-US" dirty="0"/>
          </a:p>
        </p:txBody>
      </p:sp>
      <p:sp>
        <p:nvSpPr>
          <p:cNvPr id="16386" name="Content Placeholder 14"/>
          <p:cNvSpPr>
            <a:spLocks noGrp="1"/>
          </p:cNvSpPr>
          <p:nvPr>
            <p:ph idx="1"/>
          </p:nvPr>
        </p:nvSpPr>
        <p:spPr>
          <a:xfrm>
            <a:off x="498474" y="2151132"/>
            <a:ext cx="8052922" cy="4144963"/>
          </a:xfrm>
        </p:spPr>
        <p:txBody>
          <a:bodyPr/>
          <a:lstStyle/>
          <a:p>
            <a:pPr marL="0" indent="0">
              <a:buFont typeface="Arial" panose="020B0604020202020204" pitchFamily="34" charset="0"/>
              <a:buNone/>
            </a:pPr>
            <a:r>
              <a:rPr lang="en-US" altLang="en-US" sz="2400" dirty="0"/>
              <a:t>Reliance on intelligence quotient (IQ) scores alone is not sufficient. Therefore, IEP teams should review available student information for evidence of a significant cognitive disability. </a:t>
            </a:r>
          </a:p>
          <a:p>
            <a:pPr marL="0" indent="0">
              <a:buFont typeface="Arial" panose="020B0604020202020204" pitchFamily="34" charset="0"/>
              <a:buNone/>
            </a:pPr>
            <a:endParaRPr lang="en-US" altLang="en-US" sz="2400" dirty="0"/>
          </a:p>
        </p:txBody>
      </p:sp>
    </p:spTree>
    <p:extLst>
      <p:ext uri="{BB962C8B-B14F-4D97-AF65-F5344CB8AC3E}">
        <p14:creationId xmlns:p14="http://schemas.microsoft.com/office/powerpoint/2010/main" val="268492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26" y="1220140"/>
            <a:ext cx="8052922" cy="1020834"/>
          </a:xfrm>
        </p:spPr>
        <p:txBody>
          <a:bodyPr/>
          <a:lstStyle/>
          <a:p>
            <a:r>
              <a:rPr lang="en-US" altLang="en-US" dirty="0"/>
              <a:t>Significant Cognitive Disabilities</a:t>
            </a:r>
            <a:br>
              <a:rPr lang="en-US" altLang="en-US" dirty="0"/>
            </a:br>
            <a:endParaRPr lang="en-US" dirty="0"/>
          </a:p>
        </p:txBody>
      </p:sp>
      <p:sp>
        <p:nvSpPr>
          <p:cNvPr id="5" name="Content Placeholder 2"/>
          <p:cNvSpPr txBox="1">
            <a:spLocks/>
          </p:cNvSpPr>
          <p:nvPr/>
        </p:nvSpPr>
        <p:spPr>
          <a:xfrm>
            <a:off x="493833" y="1951907"/>
            <a:ext cx="8106827" cy="1352550"/>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rgbClr val="3B3F72"/>
              </a:buClr>
              <a:buSzPct val="75000"/>
              <a:buFont typeface="Wingdings" pitchFamily="2" charset="2"/>
              <a:buChar char="n"/>
              <a:defRPr sz="2000" kern="1200">
                <a:solidFill>
                  <a:schemeClr val="tx1">
                    <a:lumMod val="65000"/>
                    <a:lumOff val="35000"/>
                  </a:schemeClr>
                </a:solidFill>
                <a:latin typeface="+mn-lt"/>
                <a:ea typeface="+mn-ea"/>
                <a:cs typeface="Bangla MN"/>
              </a:defRPr>
            </a:lvl1pPr>
            <a:lvl2pPr marL="4572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2pPr>
            <a:lvl3pPr marL="6858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3pPr>
            <a:lvl4pPr marL="9144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4pPr>
            <a:lvl5pPr marL="1143000" indent="-228600" algn="l" defTabSz="914400" rtl="0" eaLnBrk="1" latinLnBrk="0" hangingPunct="1">
              <a:spcBef>
                <a:spcPts val="600"/>
              </a:spcBef>
              <a:buClr>
                <a:srgbClr val="9FB8C4"/>
              </a:buClr>
              <a:buSzPct val="75000"/>
              <a:buFont typeface="Wingdings" pitchFamily="2" charset="2"/>
              <a:buChar char="n"/>
              <a:defRPr sz="1800" kern="1200">
                <a:solidFill>
                  <a:schemeClr val="tx1">
                    <a:lumMod val="65000"/>
                    <a:lumOff val="35000"/>
                  </a:schemeClr>
                </a:solidFill>
                <a:latin typeface="+mn-lt"/>
                <a:ea typeface="+mn-ea"/>
                <a:cs typeface="Bangla MN"/>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US" altLang="en-US" dirty="0"/>
              <a:t>IEP teams should review available student information for evidence of a significant cognitive disability. Such information includes the following: </a:t>
            </a:r>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p:txBody>
      </p:sp>
      <p:sp>
        <p:nvSpPr>
          <p:cNvPr id="6" name="TextBox 5"/>
          <p:cNvSpPr txBox="1"/>
          <p:nvPr/>
        </p:nvSpPr>
        <p:spPr>
          <a:xfrm>
            <a:off x="941294" y="3241702"/>
            <a:ext cx="7253612" cy="2388131"/>
          </a:xfrm>
          <a:prstGeom prst="rect">
            <a:avLst/>
          </a:prstGeom>
          <a:noFill/>
        </p:spPr>
        <p:txBody>
          <a:bodyPr wrap="square" numCol="2">
            <a:spAutoFit/>
          </a:bodyPr>
          <a:lstStyle/>
          <a:p>
            <a:pPr marL="285750" indent="-169863">
              <a:buFont typeface="Arial" panose="020B0604020202020204" pitchFamily="34" charset="0"/>
              <a:buChar char="•"/>
              <a:defRPr/>
            </a:pPr>
            <a:r>
              <a:rPr lang="en-US" dirty="0">
                <a:solidFill>
                  <a:schemeClr val="tx1">
                    <a:lumMod val="65000"/>
                    <a:lumOff val="35000"/>
                  </a:schemeClr>
                </a:solidFill>
              </a:rPr>
              <a:t>psychological assessments achievement test data </a:t>
            </a:r>
          </a:p>
          <a:p>
            <a:pPr marL="285750" indent="-169863">
              <a:buFont typeface="Arial" panose="020B0604020202020204" pitchFamily="34" charset="0"/>
              <a:buChar char="•"/>
              <a:defRPr/>
            </a:pPr>
            <a:r>
              <a:rPr lang="en-US" dirty="0">
                <a:solidFill>
                  <a:schemeClr val="tx1">
                    <a:lumMod val="65000"/>
                    <a:lumOff val="35000"/>
                  </a:schemeClr>
                </a:solidFill>
              </a:rPr>
              <a:t>previous statewide assessment and district-wide test scores </a:t>
            </a:r>
          </a:p>
          <a:p>
            <a:pPr marL="285750" indent="-169863">
              <a:buFont typeface="Arial" panose="020B0604020202020204" pitchFamily="34" charset="0"/>
              <a:buChar char="•"/>
              <a:defRPr/>
            </a:pPr>
            <a:r>
              <a:rPr lang="en-US" dirty="0">
                <a:solidFill>
                  <a:schemeClr val="tx1">
                    <a:lumMod val="65000"/>
                    <a:lumOff val="35000"/>
                  </a:schemeClr>
                </a:solidFill>
              </a:rPr>
              <a:t>aptitude tests </a:t>
            </a:r>
          </a:p>
          <a:p>
            <a:pPr marL="285750" indent="-169863">
              <a:buFont typeface="Arial" panose="020B0604020202020204" pitchFamily="34" charset="0"/>
              <a:buChar char="•"/>
              <a:defRPr/>
            </a:pPr>
            <a:r>
              <a:rPr lang="en-US" dirty="0">
                <a:solidFill>
                  <a:schemeClr val="tx1">
                    <a:lumMod val="65000"/>
                    <a:lumOff val="35000"/>
                  </a:schemeClr>
                </a:solidFill>
              </a:rPr>
              <a:t>observations </a:t>
            </a:r>
          </a:p>
          <a:p>
            <a:pPr marL="285750" indent="-169863">
              <a:buFont typeface="Arial" panose="020B0604020202020204" pitchFamily="34" charset="0"/>
              <a:buChar char="•"/>
              <a:defRPr/>
            </a:pPr>
            <a:r>
              <a:rPr lang="en-US" dirty="0">
                <a:solidFill>
                  <a:schemeClr val="tx1">
                    <a:lumMod val="65000"/>
                    <a:lumOff val="35000"/>
                  </a:schemeClr>
                </a:solidFill>
              </a:rPr>
              <a:t>attendance records</a:t>
            </a:r>
          </a:p>
          <a:p>
            <a:pPr marL="285750" indent="-169863">
              <a:buFont typeface="Arial" panose="020B0604020202020204" pitchFamily="34" charset="0"/>
              <a:buChar char="•"/>
              <a:defRPr/>
            </a:pPr>
            <a:r>
              <a:rPr lang="en-US" dirty="0">
                <a:solidFill>
                  <a:schemeClr val="tx1">
                    <a:lumMod val="65000"/>
                    <a:lumOff val="35000"/>
                  </a:schemeClr>
                </a:solidFill>
              </a:rPr>
              <a:t>medical records </a:t>
            </a:r>
          </a:p>
          <a:p>
            <a:pPr marL="285750" indent="-169863">
              <a:buFont typeface="Arial" panose="020B0604020202020204" pitchFamily="34" charset="0"/>
              <a:buChar char="•"/>
              <a:defRPr/>
            </a:pPr>
            <a:r>
              <a:rPr lang="en-US" dirty="0">
                <a:solidFill>
                  <a:schemeClr val="tx1">
                    <a:lumMod val="65000"/>
                    <a:lumOff val="35000"/>
                  </a:schemeClr>
                </a:solidFill>
              </a:rPr>
              <a:t>mental health assessments </a:t>
            </a:r>
          </a:p>
          <a:p>
            <a:pPr marL="285750" indent="-169863">
              <a:buFont typeface="Arial" panose="020B0604020202020204" pitchFamily="34" charset="0"/>
              <a:buChar char="•"/>
              <a:defRPr/>
            </a:pPr>
            <a:r>
              <a:rPr lang="en-US" dirty="0">
                <a:solidFill>
                  <a:schemeClr val="tx1">
                    <a:lumMod val="65000"/>
                    <a:lumOff val="35000"/>
                  </a:schemeClr>
                </a:solidFill>
              </a:rPr>
              <a:t>adaptive behavior assessments</a:t>
            </a:r>
          </a:p>
          <a:p>
            <a:pPr marL="285750" indent="-169863">
              <a:buFont typeface="Arial" panose="020B0604020202020204" pitchFamily="34" charset="0"/>
              <a:buChar char="•"/>
              <a:defRPr/>
            </a:pPr>
            <a:r>
              <a:rPr lang="en-US" dirty="0">
                <a:solidFill>
                  <a:schemeClr val="tx1">
                    <a:lumMod val="65000"/>
                    <a:lumOff val="35000"/>
                  </a:schemeClr>
                </a:solidFill>
              </a:rPr>
              <a:t>language assessments </a:t>
            </a:r>
          </a:p>
          <a:p>
            <a:pPr marL="285750" indent="-169863">
              <a:buFont typeface="Arial" panose="020B0604020202020204" pitchFamily="34" charset="0"/>
              <a:buChar char="•"/>
              <a:defRPr/>
            </a:pPr>
            <a:r>
              <a:rPr lang="en-US" dirty="0">
                <a:solidFill>
                  <a:schemeClr val="tx1">
                    <a:lumMod val="65000"/>
                    <a:lumOff val="35000"/>
                  </a:schemeClr>
                </a:solidFill>
              </a:rPr>
              <a:t>curricular content </a:t>
            </a:r>
          </a:p>
          <a:p>
            <a:pPr marL="285750" indent="-169863">
              <a:buFont typeface="Arial" panose="020B0604020202020204" pitchFamily="34" charset="0"/>
              <a:buChar char="•"/>
              <a:defRPr/>
            </a:pPr>
            <a:r>
              <a:rPr lang="en-US" dirty="0">
                <a:solidFill>
                  <a:schemeClr val="tx1">
                    <a:lumMod val="65000"/>
                    <a:lumOff val="35000"/>
                  </a:schemeClr>
                </a:solidFill>
              </a:rPr>
              <a:t>school history </a:t>
            </a:r>
          </a:p>
          <a:p>
            <a:pPr marL="285750" indent="-169863">
              <a:buFont typeface="Arial" panose="020B0604020202020204" pitchFamily="34" charset="0"/>
              <a:buChar char="•"/>
              <a:defRPr/>
            </a:pPr>
            <a:r>
              <a:rPr lang="en-US" dirty="0">
                <a:solidFill>
                  <a:schemeClr val="tx1">
                    <a:lumMod val="65000"/>
                    <a:lumOff val="35000"/>
                  </a:schemeClr>
                </a:solidFill>
              </a:rPr>
              <a:t>student response to instructional intervention</a:t>
            </a:r>
          </a:p>
        </p:txBody>
      </p:sp>
    </p:spTree>
    <p:extLst>
      <p:ext uri="{BB962C8B-B14F-4D97-AF65-F5344CB8AC3E}">
        <p14:creationId xmlns:p14="http://schemas.microsoft.com/office/powerpoint/2010/main" val="3450596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C3C90496-DFF7-464F-9B0F-55D62744994B}"/>
              </a:ext>
            </a:extLst>
          </p:cNvPr>
          <p:cNvSpPr>
            <a:spLocks noGrp="1"/>
          </p:cNvSpPr>
          <p:nvPr>
            <p:ph type="title"/>
          </p:nvPr>
        </p:nvSpPr>
        <p:spPr>
          <a:xfrm>
            <a:off x="498474" y="969783"/>
            <a:ext cx="8052922" cy="1020834"/>
          </a:xfrm>
        </p:spPr>
        <p:txBody>
          <a:bodyPr/>
          <a:lstStyle/>
          <a:p>
            <a:r>
              <a:rPr altLang="en-US" sz="3200" dirty="0"/>
              <a:t>IEP Team Membership </a:t>
            </a:r>
          </a:p>
        </p:txBody>
      </p:sp>
      <p:sp>
        <p:nvSpPr>
          <p:cNvPr id="19459" name="Content Placeholder 2">
            <a:extLst>
              <a:ext uri="{FF2B5EF4-FFF2-40B4-BE49-F238E27FC236}">
                <a16:creationId xmlns:a16="http://schemas.microsoft.com/office/drawing/2014/main" id="{F9896F19-9923-461F-B76B-F073D3459C95}"/>
              </a:ext>
            </a:extLst>
          </p:cNvPr>
          <p:cNvSpPr>
            <a:spLocks noGrp="1"/>
          </p:cNvSpPr>
          <p:nvPr>
            <p:ph idx="1"/>
          </p:nvPr>
        </p:nvSpPr>
        <p:spPr>
          <a:xfrm>
            <a:off x="498474" y="1981200"/>
            <a:ext cx="8052922" cy="4144963"/>
          </a:xfrm>
        </p:spPr>
        <p:txBody>
          <a:bodyPr/>
          <a:lstStyle/>
          <a:p>
            <a:pPr marL="0" indent="0">
              <a:buFont typeface="Arial" panose="020B0604020202020204" pitchFamily="34" charset="0"/>
              <a:buNone/>
              <a:defRPr/>
            </a:pPr>
            <a:r>
              <a:rPr lang="en-US" altLang="en-US" dirty="0"/>
              <a:t>When determining if a student has a significant cognitive disability in need of modified standards and Access Points instruction, districts must ensure that the right people, at the right time, are present in every IEP meeting to increase the chances of the right decision being made.</a:t>
            </a:r>
          </a:p>
          <a:p>
            <a:pPr>
              <a:defRPr/>
            </a:pPr>
            <a:r>
              <a:rPr lang="en-US" altLang="en-US" dirty="0"/>
              <a:t>The Right People = The qualified members needed to address every data element being analyzed</a:t>
            </a:r>
          </a:p>
          <a:p>
            <a:pPr>
              <a:defRPr/>
            </a:pPr>
            <a:r>
              <a:rPr lang="en-US" altLang="en-US" dirty="0"/>
              <a:t>The Right Time = Anytime specialized instruction is being considered (e.g., Initial Meeting, Triennial Meeting, Interim Meeting)</a:t>
            </a:r>
          </a:p>
        </p:txBody>
      </p:sp>
    </p:spTree>
    <p:extLst>
      <p:ext uri="{BB962C8B-B14F-4D97-AF65-F5344CB8AC3E}">
        <p14:creationId xmlns:p14="http://schemas.microsoft.com/office/powerpoint/2010/main" val="40157243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1">
            <a:extLst>
              <a:ext uri="{FF2B5EF4-FFF2-40B4-BE49-F238E27FC236}">
                <a16:creationId xmlns:a16="http://schemas.microsoft.com/office/drawing/2014/main" id="{79EEE9D3-CF09-4B0F-B9FA-E8A8B4065E59}"/>
              </a:ext>
            </a:extLst>
          </p:cNvPr>
          <p:cNvSpPr>
            <a:spLocks noGrp="1"/>
          </p:cNvSpPr>
          <p:nvPr>
            <p:ph idx="1"/>
          </p:nvPr>
        </p:nvSpPr>
        <p:spPr>
          <a:xfrm>
            <a:off x="628650" y="2010192"/>
            <a:ext cx="7886700" cy="3930650"/>
          </a:xfrm>
        </p:spPr>
        <p:txBody>
          <a:bodyPr>
            <a:normAutofit fontScale="77500" lnSpcReduction="20000"/>
          </a:bodyPr>
          <a:lstStyle/>
          <a:p>
            <a:pPr marL="0" indent="0" algn="ctr">
              <a:buFont typeface="Wingdings" panose="05000000000000000000" pitchFamily="2" charset="2"/>
              <a:buNone/>
            </a:pPr>
            <a:r>
              <a:rPr lang="en-US" altLang="en-US" sz="1800" dirty="0"/>
              <a:t>Questions to Guide the Decision-Making Process </a:t>
            </a:r>
          </a:p>
          <a:p>
            <a:pPr>
              <a:buFont typeface="+mj-lt"/>
              <a:buAutoNum type="arabicPeriod"/>
            </a:pPr>
            <a:r>
              <a:rPr lang="en-US" altLang="en-US" sz="1800" dirty="0"/>
              <a:t>Does the student have one of the most significant cognitive disabilities?</a:t>
            </a:r>
          </a:p>
          <a:p>
            <a:pPr>
              <a:buFont typeface="+mj-lt"/>
              <a:buAutoNum type="arabicPeriod"/>
            </a:pPr>
            <a:r>
              <a:rPr lang="en-US" altLang="en-US" sz="1800" dirty="0"/>
              <a:t>Even with appropriate and allowable instructional accommodations, assistive technology, or accessible instructional materials, does the student require modifications, as defined in Rule 6A-6.03411(1)(z), F.A.C., </a:t>
            </a:r>
            <a:r>
              <a:rPr lang="en-US" altLang="en-US" sz="1800" b="1" dirty="0"/>
              <a:t>to the grade-level general state content standards </a:t>
            </a:r>
            <a:r>
              <a:rPr lang="en-US" altLang="en-US" sz="1800" dirty="0"/>
              <a:t>pursuant to Rule 6A-1.09401, F.A.C.?</a:t>
            </a:r>
          </a:p>
          <a:p>
            <a:pPr>
              <a:buFont typeface="+mj-lt"/>
              <a:buAutoNum type="arabicPeriod"/>
            </a:pPr>
            <a:r>
              <a:rPr lang="en-US" altLang="en-US" sz="1800" dirty="0"/>
              <a:t>Does the student require direct instruction in academic areas of English language arts (ELA), mathematics, social studies and science based on Access Points in order to acquire, generalize and transfer skills across settings?</a:t>
            </a:r>
          </a:p>
          <a:p>
            <a:pPr marL="0" indent="0">
              <a:buFont typeface="Arial" panose="020B0604020202020204" pitchFamily="34" charset="0"/>
              <a:buNone/>
            </a:pPr>
            <a:endParaRPr lang="en-US" altLang="en-US" sz="1800" dirty="0"/>
          </a:p>
          <a:p>
            <a:pPr marL="0" indent="0" algn="ctr">
              <a:buFont typeface="Arial" panose="020B0604020202020204" pitchFamily="34" charset="0"/>
              <a:buNone/>
            </a:pPr>
            <a:r>
              <a:rPr lang="en-US" altLang="en-US" sz="1900" dirty="0"/>
              <a:t> Assessment Planning Resource Guide For Individual Educational Planning</a:t>
            </a:r>
          </a:p>
          <a:p>
            <a:pPr marL="0" indent="0" algn="ctr">
              <a:buFont typeface="Arial" panose="020B0604020202020204" pitchFamily="34" charset="0"/>
              <a:buNone/>
            </a:pPr>
            <a:r>
              <a:rPr lang="en-US" altLang="en-US" sz="1900" dirty="0">
                <a:solidFill>
                  <a:srgbClr val="0000FF"/>
                </a:solidFill>
                <a:hlinkClick r:id="rId3">
                  <a:extLst>
                    <a:ext uri="{A12FA001-AC4F-418D-AE19-62706E023703}">
                      <ahyp:hlinkClr xmlns:ahyp="http://schemas.microsoft.com/office/drawing/2018/hyperlinkcolor" val="tx"/>
                    </a:ext>
                  </a:extLst>
                </a:hlinkClick>
              </a:rPr>
              <a:t>https://fsaa-training.onlinehelp.measuredprogress.org/wp-content/uploads/sites/8/docs/FlaAlt_ResourceGuideIEP.pdf</a:t>
            </a:r>
            <a:endParaRPr lang="en-US" altLang="en-US" sz="1900" dirty="0">
              <a:solidFill>
                <a:srgbClr val="0000FF"/>
              </a:solidFill>
            </a:endParaRPr>
          </a:p>
        </p:txBody>
      </p:sp>
      <p:sp>
        <p:nvSpPr>
          <p:cNvPr id="76803" name="Title 2">
            <a:extLst>
              <a:ext uri="{FF2B5EF4-FFF2-40B4-BE49-F238E27FC236}">
                <a16:creationId xmlns:a16="http://schemas.microsoft.com/office/drawing/2014/main" id="{DD83170F-FCAF-47DC-BB99-F49AA6DC0574}"/>
              </a:ext>
            </a:extLst>
          </p:cNvPr>
          <p:cNvSpPr>
            <a:spLocks noGrp="1"/>
          </p:cNvSpPr>
          <p:nvPr>
            <p:ph type="title"/>
          </p:nvPr>
        </p:nvSpPr>
        <p:spPr>
          <a:xfrm>
            <a:off x="516763" y="411306"/>
            <a:ext cx="6753170" cy="1116106"/>
          </a:xfrm>
        </p:spPr>
        <p:txBody>
          <a:bodyPr/>
          <a:lstStyle/>
          <a:p>
            <a:r>
              <a:rPr altLang="en-US" sz="2400" dirty="0"/>
              <a:t>Eligibility Criteria for Instruction in Florida Standards Access Points and </a:t>
            </a:r>
            <a:r>
              <a:rPr lang="en-US" altLang="en-US" sz="2400" dirty="0"/>
              <a:t>P</a:t>
            </a:r>
            <a:r>
              <a:rPr altLang="en-US" sz="2400" dirty="0"/>
              <a:t>articipation in </a:t>
            </a:r>
            <a:r>
              <a:rPr lang="en-US" altLang="en-US" sz="2400" dirty="0"/>
              <a:t>the </a:t>
            </a:r>
            <a:r>
              <a:rPr altLang="en-US" sz="2400" dirty="0"/>
              <a:t>FSAA:</a:t>
            </a:r>
          </a:p>
        </p:txBody>
      </p:sp>
      <p:sp>
        <p:nvSpPr>
          <p:cNvPr id="5" name="6-Point Star 4">
            <a:extLst>
              <a:ext uri="{FF2B5EF4-FFF2-40B4-BE49-F238E27FC236}">
                <a16:creationId xmlns:a16="http://schemas.microsoft.com/office/drawing/2014/main" id="{A4CFDC9F-F841-4D89-A47D-C02F7DB72DC2}"/>
              </a:ext>
            </a:extLst>
          </p:cNvPr>
          <p:cNvSpPr/>
          <p:nvPr/>
        </p:nvSpPr>
        <p:spPr>
          <a:xfrm rot="1067796">
            <a:off x="6956497" y="1088480"/>
            <a:ext cx="1814302" cy="1774745"/>
          </a:xfrm>
          <a:prstGeom prst="star6">
            <a:avLst>
              <a:gd name="adj" fmla="val 29483"/>
              <a:gd name="hf" fmla="val 11547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rPr>
              <a:t>Reminder</a:t>
            </a:r>
          </a:p>
        </p:txBody>
      </p:sp>
    </p:spTree>
    <p:extLst>
      <p:ext uri="{BB962C8B-B14F-4D97-AF65-F5344CB8AC3E}">
        <p14:creationId xmlns:p14="http://schemas.microsoft.com/office/powerpoint/2010/main" val="12318100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989006"/>
            <a:ext cx="8052922" cy="1020834"/>
          </a:xfrm>
        </p:spPr>
        <p:txBody>
          <a:bodyPr/>
          <a:lstStyle/>
          <a:p>
            <a:r>
              <a:rPr lang="en-US" altLang="en-US" sz="3200" dirty="0"/>
              <a:t>Rule 6A-1.09430, F.A.C., Rule Revision</a:t>
            </a:r>
            <a:endParaRPr lang="en-US" sz="3200" dirty="0"/>
          </a:p>
        </p:txBody>
      </p:sp>
      <p:sp>
        <p:nvSpPr>
          <p:cNvPr id="16386" name="Content Placeholder 14"/>
          <p:cNvSpPr>
            <a:spLocks noGrp="1"/>
          </p:cNvSpPr>
          <p:nvPr>
            <p:ph idx="1"/>
          </p:nvPr>
        </p:nvSpPr>
        <p:spPr>
          <a:xfrm>
            <a:off x="498474" y="2151132"/>
            <a:ext cx="8052922" cy="4144963"/>
          </a:xfrm>
        </p:spPr>
        <p:txBody>
          <a:bodyPr vert="horz" lIns="91440" tIns="45720" rIns="91440" bIns="45720" rtlCol="0" anchor="t">
            <a:normAutofit/>
          </a:bodyPr>
          <a:lstStyle/>
          <a:p>
            <a:pPr marL="0" indent="0">
              <a:buFont typeface="Arial" panose="020B0604020202020204" pitchFamily="34" charset="0"/>
              <a:buNone/>
              <a:defRPr/>
            </a:pPr>
            <a:r>
              <a:rPr lang="en-US" altLang="en-US" sz="2400" dirty="0"/>
              <a:t>Purpose of this rule revision:</a:t>
            </a:r>
          </a:p>
          <a:p>
            <a:pPr>
              <a:defRPr/>
            </a:pPr>
            <a:r>
              <a:rPr lang="en-US" altLang="en-US" sz="2400" dirty="0"/>
              <a:t>Specify exclusionary and inclusionary criteria of a student who is eligible to participate in the administration of the statewide, standardized alternate assessment.</a:t>
            </a:r>
          </a:p>
          <a:p>
            <a:pPr>
              <a:defRPr/>
            </a:pPr>
            <a:r>
              <a:rPr lang="en-US" altLang="en-US" sz="2400" dirty="0"/>
              <a:t>Establish a clear definition for most significant cognitive disability.</a:t>
            </a:r>
          </a:p>
          <a:p>
            <a:pPr marL="0" indent="0">
              <a:buFont typeface="Arial" panose="020B0604020202020204" pitchFamily="34" charset="0"/>
              <a:buNone/>
            </a:pPr>
            <a:endParaRPr lang="en-US" altLang="en-US" sz="2400" dirty="0"/>
          </a:p>
        </p:txBody>
      </p:sp>
    </p:spTree>
    <p:extLst>
      <p:ext uri="{BB962C8B-B14F-4D97-AF65-F5344CB8AC3E}">
        <p14:creationId xmlns:p14="http://schemas.microsoft.com/office/powerpoint/2010/main" val="4174181839"/>
      </p:ext>
    </p:extLst>
  </p:cSld>
  <p:clrMapOvr>
    <a:masterClrMapping/>
  </p:clrMapOvr>
</p:sld>
</file>

<file path=ppt/theme/theme1.xml><?xml version="1.0" encoding="utf-8"?>
<a:theme xmlns:a="http://schemas.openxmlformats.org/drawingml/2006/main" name="Advantage">
  <a:themeElements>
    <a:clrScheme name="Custom 56">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86FB7"/>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udent Services-FDOE" id="{7A0EAC58-9CDE-384E-AFF3-A41FE82431B2}" vid="{11E82E19-63AE-CD41-92C6-65B6545AEB50}"/>
    </a:ext>
  </a:extLst>
</a:theme>
</file>

<file path=ppt/theme/theme2.xml><?xml version="1.0" encoding="utf-8"?>
<a:theme xmlns:a="http://schemas.openxmlformats.org/drawingml/2006/main" name="Get There FL">
  <a:themeElements>
    <a:clrScheme name="Custom 1">
      <a:dk1>
        <a:srgbClr val="000000"/>
      </a:dk1>
      <a:lt1>
        <a:srgbClr val="FFFFFF"/>
      </a:lt1>
      <a:dk2>
        <a:srgbClr val="003552"/>
      </a:dk2>
      <a:lt2>
        <a:srgbClr val="FFFFFF"/>
      </a:lt2>
      <a:accent1>
        <a:srgbClr val="003552"/>
      </a:accent1>
      <a:accent2>
        <a:srgbClr val="F58220"/>
      </a:accent2>
      <a:accent3>
        <a:srgbClr val="A6CD3A"/>
      </a:accent3>
      <a:accent4>
        <a:srgbClr val="00AABD"/>
      </a:accent4>
      <a:accent5>
        <a:srgbClr val="000000"/>
      </a:accent5>
      <a:accent6>
        <a:srgbClr val="FFFDFD"/>
      </a:accent6>
      <a:hlink>
        <a:srgbClr val="003552"/>
      </a:hlink>
      <a:folHlink>
        <a:srgbClr val="00AA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DOE_PPT_template_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BDD5E37C-6C2F-46FA-BFC9-1C0F105173D8}" vid="{789741E5-CF7B-4966-B95F-7F2796114790}"/>
    </a:ext>
  </a:extLst>
</a:theme>
</file>

<file path=ppt/theme/theme4.xml><?xml version="1.0" encoding="utf-8"?>
<a:theme xmlns:a="http://schemas.openxmlformats.org/drawingml/2006/main" name="Custom Design">
  <a:themeElements>
    <a:clrScheme name="Custom 59">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F9F9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udent Services-FDOE" id="{7A0EAC58-9CDE-384E-AFF3-A41FE82431B2}" vid="{52712730-9F3C-4641-933A-3BB2E2337B8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7F3E12E26E14E9C8A1FBE12D5945A" ma:contentTypeVersion="12" ma:contentTypeDescription="Create a new document." ma:contentTypeScope="" ma:versionID="865cbdaf525551caf1d7c11a0e9d7b19">
  <xsd:schema xmlns:xsd="http://www.w3.org/2001/XMLSchema" xmlns:xs="http://www.w3.org/2001/XMLSchema" xmlns:p="http://schemas.microsoft.com/office/2006/metadata/properties" xmlns:ns2="ee822479-6e51-4d14-b6b0-2c589e913e66" xmlns:ns3="2c7317a0-2a0a-4464-9f4b-630f7a7e8d0f" targetNamespace="http://schemas.microsoft.com/office/2006/metadata/properties" ma:root="true" ma:fieldsID="450ef4149562fd0510bea18566410a22" ns2:_="" ns3:_="">
    <xsd:import namespace="ee822479-6e51-4d14-b6b0-2c589e913e66"/>
    <xsd:import namespace="2c7317a0-2a0a-4464-9f4b-630f7a7e8d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822479-6e51-4d14-b6b0-2c589e913e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7317a0-2a0a-4464-9f4b-630f7a7e8d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6CB3C3-498D-488B-AE2C-3F94983516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822479-6e51-4d14-b6b0-2c589e913e66"/>
    <ds:schemaRef ds:uri="2c7317a0-2a0a-4464-9f4b-630f7a7e8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62952D-A95A-490F-8C29-AD1E1F8FB5D2}">
  <ds:schemaRefs>
    <ds:schemaRef ds:uri="http://schemas.microsoft.com/sharepoint/v3/contenttype/forms"/>
  </ds:schemaRefs>
</ds:datastoreItem>
</file>

<file path=customXml/itemProps3.xml><?xml version="1.0" encoding="utf-8"?>
<ds:datastoreItem xmlns:ds="http://schemas.openxmlformats.org/officeDocument/2006/customXml" ds:itemID="{ED409EDC-3B0C-4821-B12A-E4334012876C}">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2c7317a0-2a0a-4464-9f4b-630f7a7e8d0f"/>
    <ds:schemaRef ds:uri="http://schemas.microsoft.com/office/2006/documentManagement/types"/>
    <ds:schemaRef ds:uri="http://schemas.microsoft.com/office/infopath/2007/PartnerControls"/>
    <ds:schemaRef ds:uri="ee822479-6e51-4d14-b6b0-2c589e913e6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3774</TotalTime>
  <Words>14849</Words>
  <Application>Microsoft Macintosh PowerPoint</Application>
  <PresentationFormat>On-screen Show (4:3)</PresentationFormat>
  <Paragraphs>1561</Paragraphs>
  <Slides>186</Slides>
  <Notes>71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186</vt:i4>
      </vt:variant>
    </vt:vector>
  </HeadingPairs>
  <TitlesOfParts>
    <vt:vector size="205" baseType="lpstr">
      <vt:lpstr>Arial</vt:lpstr>
      <vt:lpstr>Bangla MN</vt:lpstr>
      <vt:lpstr>Bangla Sangam MN</vt:lpstr>
      <vt:lpstr>Calibri</vt:lpstr>
      <vt:lpstr>Calibri Light</vt:lpstr>
      <vt:lpstr>Courier New</vt:lpstr>
      <vt:lpstr>Freestyle Script</vt:lpstr>
      <vt:lpstr>Mistral</vt:lpstr>
      <vt:lpstr>Rockwell</vt:lpstr>
      <vt:lpstr>Symbol</vt:lpstr>
      <vt:lpstr>Times</vt:lpstr>
      <vt:lpstr>Times New Roman</vt:lpstr>
      <vt:lpstr>Trebuchet MS</vt:lpstr>
      <vt:lpstr>Verdana</vt:lpstr>
      <vt:lpstr>Wingdings</vt:lpstr>
      <vt:lpstr>Advantage</vt:lpstr>
      <vt:lpstr>Get There FL</vt:lpstr>
      <vt:lpstr>FDOE_PPT_template_Standard</vt:lpstr>
      <vt:lpstr>Custom Design</vt:lpstr>
      <vt:lpstr>Spring 2021 School Counselor Forum Division of Public Schools  </vt:lpstr>
      <vt:lpstr>PowerPoint Presentation</vt:lpstr>
      <vt:lpstr>Student Progression Updates</vt:lpstr>
      <vt:lpstr>Emergency Order 2021-EO-02</vt:lpstr>
      <vt:lpstr>Resources</vt:lpstr>
      <vt:lpstr>Bill Tracking</vt:lpstr>
      <vt:lpstr>PowerPoint Presentation</vt:lpstr>
      <vt:lpstr>PowerPoint Presentation</vt:lpstr>
      <vt:lpstr>PowerPoint Presentation</vt:lpstr>
      <vt:lpstr>PowerPoint Presentation</vt:lpstr>
      <vt:lpstr>Cambridge Advanced International Certificate of Education (AICE) Diploma and Curriculum  Overview and Updates</vt:lpstr>
      <vt:lpstr>The Cambridge Pathway to an  AICE Diploma</vt:lpstr>
      <vt:lpstr>Teaching and Testing support for schools during the COVID-19 Pandemic</vt:lpstr>
      <vt:lpstr>Cambridge AICE Diploma Subject Groups and CORE</vt:lpstr>
      <vt:lpstr>AICE Diploma Requirements </vt:lpstr>
      <vt:lpstr>AICE Diploma vs. AICE Curriculum </vt:lpstr>
      <vt:lpstr>Florida Academic Scholar (FAS) Bright Futures Scholarship via AICE Diploma Award</vt:lpstr>
      <vt:lpstr>FAS Bright Futures Scholarship via  AICE Curriculum completion</vt:lpstr>
      <vt:lpstr>Florida Medallion Scholar (FMS) Bright Futures Scholarship via AICE Curriculum completion</vt:lpstr>
      <vt:lpstr>AICE Curriculum Completers</vt:lpstr>
      <vt:lpstr>Common App and Coalition App now include Cambridge</vt:lpstr>
      <vt:lpstr>Common and Coalition Applications</vt:lpstr>
      <vt:lpstr>Sending AS/AL exam results for credit and placement</vt:lpstr>
      <vt:lpstr>International Baccalaureate (IB) Updates </vt:lpstr>
      <vt:lpstr>IB Data for 2015-2021</vt:lpstr>
      <vt:lpstr>Changes to IB Assessment Routes  for 2021</vt:lpstr>
      <vt:lpstr>IB’s Response to COVID-19 for 2021 and 2022</vt:lpstr>
      <vt:lpstr>IB Curriculum Assessment Updates</vt:lpstr>
      <vt:lpstr>IB Curriculum Review Schedule for 2022</vt:lpstr>
      <vt:lpstr>Important Reminders for IB Counselors and Coordinators </vt:lpstr>
      <vt:lpstr>Florida Statutes that Relate to the IB</vt:lpstr>
      <vt:lpstr>What is Career and Technical Education?</vt:lpstr>
      <vt:lpstr>Definition of CTE</vt:lpstr>
      <vt:lpstr> The U.S. Department of Education, National Center for Education Statistics Defines CTE as:  </vt:lpstr>
      <vt:lpstr>CTE in Florida</vt:lpstr>
      <vt:lpstr>Where do students go after high school?</vt:lpstr>
      <vt:lpstr>PowerPoint Presentation</vt:lpstr>
      <vt:lpstr>The Road to Careers</vt:lpstr>
      <vt:lpstr>Benefits of CTE</vt:lpstr>
      <vt:lpstr>CTE increases Graduation Rate</vt:lpstr>
      <vt:lpstr>Career and Technical Education </vt:lpstr>
      <vt:lpstr>Florida Bright Futures  Scholarship Program</vt:lpstr>
      <vt:lpstr>Industry Certifications</vt:lpstr>
      <vt:lpstr>Articulation Agreements</vt:lpstr>
      <vt:lpstr>Practical Arts</vt:lpstr>
      <vt:lpstr>Economics Credit</vt:lpstr>
      <vt:lpstr>Equally Rigorous Science Credit</vt:lpstr>
      <vt:lpstr>Career Pathways</vt:lpstr>
      <vt:lpstr>Pathway to Careers in Nursing</vt:lpstr>
      <vt:lpstr>Pathway to Careers in Construction </vt:lpstr>
      <vt:lpstr>Anne Nyman</vt:lpstr>
      <vt:lpstr>Melissa Tomlin</vt:lpstr>
      <vt:lpstr>Robert “Bob” Blevins</vt:lpstr>
      <vt:lpstr>Kaitlin Vickers</vt:lpstr>
      <vt:lpstr>Elizabeth Winger</vt:lpstr>
      <vt:lpstr>David Mueller</vt:lpstr>
      <vt:lpstr>Pamela Gilman</vt:lpstr>
      <vt:lpstr>PowerPoint Presentation</vt:lpstr>
      <vt:lpstr>What is CAPE?</vt:lpstr>
      <vt:lpstr>The primary purpose of the CAPE Act is to:</vt:lpstr>
      <vt:lpstr>Benefits of CAPE for Students</vt:lpstr>
      <vt:lpstr>Other Benefits of CAPE</vt:lpstr>
      <vt:lpstr>The making of the CAPE Industry Certification Funding List</vt:lpstr>
      <vt:lpstr>CareerSource Florida Request Cycle</vt:lpstr>
      <vt:lpstr>Self-Study Guide for Career Readiness in Secondary Schools</vt:lpstr>
      <vt:lpstr>PowerPoint Presentation</vt:lpstr>
      <vt:lpstr>Introduction</vt:lpstr>
      <vt:lpstr>PowerPoint Presentation</vt:lpstr>
      <vt:lpstr>PowerPoint Presentation</vt:lpstr>
      <vt:lpstr>PowerPoint Presentation</vt:lpstr>
      <vt:lpstr>PowerPoint Presentation</vt:lpstr>
      <vt:lpstr>Individuals with Disabilities Act (IDEA) FAQ</vt:lpstr>
      <vt:lpstr>What legislation supports transition? </vt:lpstr>
      <vt:lpstr>Should IEPs include a statement related to Pre-Employment Transition Services?  </vt:lpstr>
      <vt:lpstr>What additional graduation pathways are available to students with disabilities? </vt:lpstr>
      <vt:lpstr>What is deferral? </vt:lpstr>
      <vt:lpstr>Who determines deferral?</vt:lpstr>
      <vt:lpstr>What is the district required to do in relation to deferral?</vt:lpstr>
      <vt:lpstr>What is the district required to do in relation to deferral?  </vt:lpstr>
      <vt:lpstr> What happens when the student defers, but is not attending? </vt:lpstr>
      <vt:lpstr>Who is eligible for a waiver?</vt:lpstr>
      <vt:lpstr>What are the criteria for a waiver?</vt:lpstr>
      <vt:lpstr>PowerPoint Presentation</vt:lpstr>
      <vt:lpstr>Helpful Resources</vt:lpstr>
      <vt:lpstr>Where can I find transition information and resources?</vt:lpstr>
      <vt:lpstr>PowerPoint Presentation</vt:lpstr>
      <vt:lpstr>Florida Standards Alternate Assessment (FSAA) Eligibility Criteria</vt:lpstr>
      <vt:lpstr>ESSA – 1% Cap for Alternate Assessments</vt:lpstr>
      <vt:lpstr>How the 1% Cap is Calculated</vt:lpstr>
      <vt:lpstr>1% Cap</vt:lpstr>
      <vt:lpstr>Alternate Assessment and the 1% Cap </vt:lpstr>
      <vt:lpstr>Reminders about Access Courses:</vt:lpstr>
      <vt:lpstr>The Role and Function of a School Psychologist</vt:lpstr>
      <vt:lpstr>Rule 6A-6.03011, F.A.C.</vt:lpstr>
      <vt:lpstr>Significant Cognitive Disabilities </vt:lpstr>
      <vt:lpstr>Significant Cognitive Disabilities </vt:lpstr>
      <vt:lpstr>IEP Team Membership </vt:lpstr>
      <vt:lpstr>Eligibility Criteria for Instruction in Florida Standards Access Points and Participation in the FSAA:</vt:lpstr>
      <vt:lpstr>Rule 6A-1.09430, F.A.C., Rule Revision</vt:lpstr>
      <vt:lpstr>Instruction in Florida Standards Access Points, FSAA and Parent Consent</vt:lpstr>
      <vt:lpstr>FSAA and Parent Consent</vt:lpstr>
      <vt:lpstr>1% Waiver and Percent Tested</vt:lpstr>
      <vt:lpstr>Office of Articulation </vt:lpstr>
      <vt:lpstr>Articulation Topics</vt:lpstr>
      <vt:lpstr>Credit Acceleration Program (CAP)</vt:lpstr>
      <vt:lpstr>CAP Transcript Reporting</vt:lpstr>
      <vt:lpstr>CAP Reminders </vt:lpstr>
      <vt:lpstr>Bright Futures and Talented Twenty</vt:lpstr>
      <vt:lpstr> Bright Futures Scholarship Program Requirements (FAS/FMS) </vt:lpstr>
      <vt:lpstr> Bright Futures Scholarship Program Requirements (GSV) </vt:lpstr>
      <vt:lpstr>Bright Futures Scholarship  Program Resources </vt:lpstr>
      <vt:lpstr>Talented Twenty Program Requirements</vt:lpstr>
      <vt:lpstr>Talented Twenty Course Requirements</vt:lpstr>
      <vt:lpstr>Bright Futures Course Table</vt:lpstr>
      <vt:lpstr>BFCT Data Fields Explained</vt:lpstr>
      <vt:lpstr>BFCT Data Fields Explained, continued</vt:lpstr>
      <vt:lpstr>Credit-by-Examination</vt:lpstr>
      <vt:lpstr>Dual Enrollment</vt:lpstr>
      <vt:lpstr>Advising</vt:lpstr>
      <vt:lpstr>Resources</vt:lpstr>
      <vt:lpstr>Florida Bright Futures Scholarship Program Initial Eligibility </vt:lpstr>
      <vt:lpstr>Topics  </vt:lpstr>
      <vt:lpstr>Bright Futures Home Screen</vt:lpstr>
      <vt:lpstr>State Scholarship and Grant Programs </vt:lpstr>
      <vt:lpstr>Florida Bright Futures Scholarship Program </vt:lpstr>
      <vt:lpstr>Bright Futures  Initial Eligibility Requirements</vt:lpstr>
      <vt:lpstr>General Requirements</vt:lpstr>
      <vt:lpstr>General Requirements, continued</vt:lpstr>
      <vt:lpstr>Bright Futures Scholarship Program Awards</vt:lpstr>
      <vt:lpstr>FAS and FMS Award Requirements</vt:lpstr>
      <vt:lpstr>Student Report Cards</vt:lpstr>
      <vt:lpstr>Grade Point Average</vt:lpstr>
      <vt:lpstr>College Entrance Exams (ACT/SAT)</vt:lpstr>
      <vt:lpstr>College Entrance Exams (ACT/SAT)</vt:lpstr>
      <vt:lpstr>Service Hours</vt:lpstr>
      <vt:lpstr>Other Ways to Qualify</vt:lpstr>
      <vt:lpstr>GSC Scholars Award Requirements</vt:lpstr>
      <vt:lpstr>GSC Scholars</vt:lpstr>
      <vt:lpstr>GSV Scholars Award Requirements</vt:lpstr>
      <vt:lpstr>GSV Award Requirements, continued</vt:lpstr>
      <vt:lpstr>GSV</vt:lpstr>
      <vt:lpstr>Bright Futures Evaluation Process and Award Notification</vt:lpstr>
      <vt:lpstr>Evaluation Periods</vt:lpstr>
      <vt:lpstr>Early Evaluation</vt:lpstr>
      <vt:lpstr>Final Evaluation</vt:lpstr>
      <vt:lpstr>Eligibility Notifications</vt:lpstr>
      <vt:lpstr>Award Amounts</vt:lpstr>
      <vt:lpstr>Award Amounts, continued</vt:lpstr>
      <vt:lpstr>Application Dates</vt:lpstr>
      <vt:lpstr>Medicaid Certified School Match (MCSM) Program</vt:lpstr>
      <vt:lpstr>MCSM Program</vt:lpstr>
      <vt:lpstr>Students Qualified for Certified Match</vt:lpstr>
      <vt:lpstr>CS/HB 81 – Health Care for Children</vt:lpstr>
      <vt:lpstr>CS/HB 81 – Policy</vt:lpstr>
      <vt:lpstr>CS/HB 81 – Non-IEP Services Next Steps </vt:lpstr>
      <vt:lpstr>Reimbursable Behavioral Services</vt:lpstr>
      <vt:lpstr>Qualified Providers</vt:lpstr>
      <vt:lpstr>Plan of Care Requirements</vt:lpstr>
      <vt:lpstr>Service Documentation Requirements</vt:lpstr>
      <vt:lpstr>School Health</vt:lpstr>
      <vt:lpstr>School Counselors and School Nurses</vt:lpstr>
      <vt:lpstr>School Counselors and School Nurses: Partners for Student Behavioral/Mental Health Needs</vt:lpstr>
      <vt:lpstr>School Counselors and School Nurses:  Partners for Student Behavioral/Mental Health Needs </vt:lpstr>
      <vt:lpstr>School Counselors + School Nurses = Student Success! </vt:lpstr>
      <vt:lpstr>IEP Updates, Timeline and                   504 Reminders</vt:lpstr>
      <vt:lpstr>IEP Update #1 Unique Audible Accommodation</vt:lpstr>
      <vt:lpstr>IEP Update #1, continued</vt:lpstr>
      <vt:lpstr>IEP Update #2 Instruction on Access Points</vt:lpstr>
      <vt:lpstr>Compliance Timelines</vt:lpstr>
      <vt:lpstr>Compliance Timeline</vt:lpstr>
      <vt:lpstr>Compliance Timeline</vt:lpstr>
      <vt:lpstr>Compliance Timeline</vt:lpstr>
      <vt:lpstr>Compliance Timeline</vt:lpstr>
      <vt:lpstr>504 – Reminders</vt:lpstr>
      <vt:lpstr>504 Reminders, continued</vt:lpstr>
      <vt:lpstr>504 Reminders, continued</vt:lpstr>
      <vt:lpstr>504 Reminders, continued</vt:lpstr>
      <vt:lpstr>Mental Health and School Counselors</vt:lpstr>
      <vt:lpstr>Mental Health Professional Development</vt:lpstr>
      <vt:lpstr>Responding to Trauma and Crisis</vt:lpstr>
      <vt:lpstr>Grief and Loss</vt:lpstr>
      <vt:lpstr>Additional Resources</vt:lpstr>
      <vt:lpstr>Additional Resources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2021 School Counselor Forum K-12 Division of Public Schools</dc:title>
  <dc:creator>Studdard, Marsha</dc:creator>
  <cp:lastModifiedBy>Studdard, Marsha</cp:lastModifiedBy>
  <cp:revision>594</cp:revision>
  <cp:lastPrinted>2021-04-16T14:29:54Z</cp:lastPrinted>
  <dcterms:created xsi:type="dcterms:W3CDTF">2021-04-12T12:44:54Z</dcterms:created>
  <dcterms:modified xsi:type="dcterms:W3CDTF">2021-04-30T16:34:49Z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0x01010043F7F3E12E26E14E9C8A1FBE12D5945A</vt:lpwstr>
  </property>
</Properties>
</file>